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98B77-9669-4F0B-B68B-9A3E82087FE0}" v="1" dt="2024-03-17T20:09:5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7298B77-9669-4F0B-B68B-9A3E82087FE0}"/>
    <pc:docChg chg="modSld">
      <pc:chgData name="Bess Dunlevy" userId="dd4b9a8537dbe9d0" providerId="LiveId" clId="{D7298B77-9669-4F0B-B68B-9A3E82087FE0}" dt="2024-03-17T20:10:12.527" v="19" actId="14861"/>
      <pc:docMkLst>
        <pc:docMk/>
      </pc:docMkLst>
      <pc:sldChg chg="addSp modSp mod">
        <pc:chgData name="Bess Dunlevy" userId="dd4b9a8537dbe9d0" providerId="LiveId" clId="{D7298B77-9669-4F0B-B68B-9A3E82087FE0}" dt="2024-03-17T20:10:12.527" v="19" actId="14861"/>
        <pc:sldMkLst>
          <pc:docMk/>
          <pc:sldMk cId="1508588292" sldId="342"/>
        </pc:sldMkLst>
        <pc:picChg chg="add mod">
          <ac:chgData name="Bess Dunlevy" userId="dd4b9a8537dbe9d0" providerId="LiveId" clId="{D7298B77-9669-4F0B-B68B-9A3E82087FE0}" dt="2024-03-17T20:10:12.527" v="19" actId="14861"/>
          <ac:picMkLst>
            <pc:docMk/>
            <pc:sldMk cId="1508588292" sldId="342"/>
            <ac:picMk id="6" creationId="{58687F8D-28F8-4B96-94D1-38DCFA30614A}"/>
          </ac:picMkLst>
        </pc:picChg>
      </pc:sldChg>
      <pc:sldChg chg="modSp mod">
        <pc:chgData name="Bess Dunlevy" userId="dd4b9a8537dbe9d0" providerId="LiveId" clId="{D7298B77-9669-4F0B-B68B-9A3E82087FE0}" dt="2024-03-17T20:09:08.946" v="12"/>
        <pc:sldMkLst>
          <pc:docMk/>
          <pc:sldMk cId="1179924037" sldId="353"/>
        </pc:sldMkLst>
        <pc:spChg chg="mod">
          <ac:chgData name="Bess Dunlevy" userId="dd4b9a8537dbe9d0" providerId="LiveId" clId="{D7298B77-9669-4F0B-B68B-9A3E82087FE0}" dt="2024-03-17T20:07:57.755" v="0"/>
          <ac:spMkLst>
            <pc:docMk/>
            <pc:sldMk cId="1179924037" sldId="353"/>
            <ac:spMk id="18" creationId="{65643D2B-1628-117D-3A8B-6257A8471E8B}"/>
          </ac:spMkLst>
        </pc:spChg>
        <pc:spChg chg="mod">
          <ac:chgData name="Bess Dunlevy" userId="dd4b9a8537dbe9d0" providerId="LiveId" clId="{D7298B77-9669-4F0B-B68B-9A3E82087FE0}" dt="2024-03-17T20:08:03.990" v="1"/>
          <ac:spMkLst>
            <pc:docMk/>
            <pc:sldMk cId="1179924037" sldId="353"/>
            <ac:spMk id="24" creationId="{702EA16C-EF8A-CF59-BCB2-B8F6E6D2294A}"/>
          </ac:spMkLst>
        </pc:spChg>
        <pc:spChg chg="mod">
          <ac:chgData name="Bess Dunlevy" userId="dd4b9a8537dbe9d0" providerId="LiveId" clId="{D7298B77-9669-4F0B-B68B-9A3E82087FE0}" dt="2024-03-17T20:08:35.547" v="7" actId="20577"/>
          <ac:spMkLst>
            <pc:docMk/>
            <pc:sldMk cId="1179924037" sldId="353"/>
            <ac:spMk id="27" creationId="{1CDAEA3D-0D4B-BE6E-30E4-DA6BC75F3475}"/>
          </ac:spMkLst>
        </pc:spChg>
        <pc:spChg chg="mod">
          <ac:chgData name="Bess Dunlevy" userId="dd4b9a8537dbe9d0" providerId="LiveId" clId="{D7298B77-9669-4F0B-B68B-9A3E82087FE0}" dt="2024-03-17T20:08:09.377" v="2"/>
          <ac:spMkLst>
            <pc:docMk/>
            <pc:sldMk cId="1179924037" sldId="353"/>
            <ac:spMk id="29" creationId="{D597E15B-6708-F6A9-FA69-BDBA81DF69BB}"/>
          </ac:spMkLst>
        </pc:spChg>
        <pc:spChg chg="mod">
          <ac:chgData name="Bess Dunlevy" userId="dd4b9a8537dbe9d0" providerId="LiveId" clId="{D7298B77-9669-4F0B-B68B-9A3E82087FE0}" dt="2024-03-17T20:08:50.696" v="10"/>
          <ac:spMkLst>
            <pc:docMk/>
            <pc:sldMk cId="1179924037" sldId="353"/>
            <ac:spMk id="31" creationId="{BCB73EEC-FF96-7727-AB29-2BD41598C102}"/>
          </ac:spMkLst>
        </pc:spChg>
        <pc:spChg chg="mod">
          <ac:chgData name="Bess Dunlevy" userId="dd4b9a8537dbe9d0" providerId="LiveId" clId="{D7298B77-9669-4F0B-B68B-9A3E82087FE0}" dt="2024-03-17T20:08:20.092" v="4" actId="14100"/>
          <ac:spMkLst>
            <pc:docMk/>
            <pc:sldMk cId="1179924037" sldId="353"/>
            <ac:spMk id="33" creationId="{7ED25974-4665-49D1-E187-52DF95E26C7F}"/>
          </ac:spMkLst>
        </pc:spChg>
        <pc:spChg chg="mod">
          <ac:chgData name="Bess Dunlevy" userId="dd4b9a8537dbe9d0" providerId="LiveId" clId="{D7298B77-9669-4F0B-B68B-9A3E82087FE0}" dt="2024-03-17T20:09:01.471" v="11"/>
          <ac:spMkLst>
            <pc:docMk/>
            <pc:sldMk cId="1179924037" sldId="353"/>
            <ac:spMk id="35" creationId="{E6D491CE-67F7-06CF-1DBF-38F0D3C042B6}"/>
          </ac:spMkLst>
        </pc:spChg>
        <pc:spChg chg="mod">
          <ac:chgData name="Bess Dunlevy" userId="dd4b9a8537dbe9d0" providerId="LiveId" clId="{D7298B77-9669-4F0B-B68B-9A3E82087FE0}" dt="2024-03-17T20:09:08.946" v="12"/>
          <ac:spMkLst>
            <pc:docMk/>
            <pc:sldMk cId="1179924037" sldId="353"/>
            <ac:spMk id="39" creationId="{5D740109-13D7-D30C-0DF5-DDB572AB4F59}"/>
          </ac:spMkLst>
        </pc:spChg>
        <pc:spChg chg="mod">
          <ac:chgData name="Bess Dunlevy" userId="dd4b9a8537dbe9d0" providerId="LiveId" clId="{D7298B77-9669-4F0B-B68B-9A3E82087FE0}" dt="2024-03-17T20:08:43.551" v="9" actId="1076"/>
          <ac:spMkLst>
            <pc:docMk/>
            <pc:sldMk cId="1179924037" sldId="353"/>
            <ac:spMk id="41" creationId="{EEFA7AAE-4DB2-6107-8398-4591254CDF38}"/>
          </ac:spMkLst>
        </pc:spChg>
        <pc:spChg chg="mod">
          <ac:chgData name="Bess Dunlevy" userId="dd4b9a8537dbe9d0" providerId="LiveId" clId="{D7298B77-9669-4F0B-B68B-9A3E82087FE0}" dt="2024-03-17T20:08:40.687" v="8" actId="1076"/>
          <ac:spMkLst>
            <pc:docMk/>
            <pc:sldMk cId="1179924037" sldId="353"/>
            <ac:spMk id="42" creationId="{576C42B5-FEBB-6456-DBA7-D7FDAD320D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147355"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VORLAGE FÜR EIN LEAN BUSINESS MODEL CANVAS</a:t>
            </a:r>
            <a:br>
              <a:rPr lang="en-US" sz="2400" b="1" dirty="0">
                <a:solidFill>
                  <a:schemeClr val="tx1">
                    <a:lumMod val="65000"/>
                    <a:lumOff val="35000"/>
                  </a:schemeClr>
                </a:solidFill>
                <a:latin typeface="Century Gothic" panose="020B0502020202020204" pitchFamily="34" charset="0"/>
              </a:rPr>
            </a:br>
            <a:r>
              <a:rPr lang="de-DE" sz="2400" b="1" dirty="0">
                <a:solidFill>
                  <a:schemeClr val="tx1">
                    <a:lumMod val="65000"/>
                    <a:lumOff val="35000"/>
                  </a:schemeClr>
                </a:solidFill>
                <a:latin typeface="Century Gothic" panose="020B0502020202020204" pitchFamily="34" charset="0"/>
              </a:rPr>
              <a:t>für PowerPoint</a:t>
            </a:r>
          </a:p>
        </p:txBody>
      </p:sp>
      <p:pic>
        <p:nvPicPr>
          <p:cNvPr id="6" name="Picture 5">
            <a:extLst>
              <a:ext uri="{FF2B5EF4-FFF2-40B4-BE49-F238E27FC236}">
                <a16:creationId xmlns:a16="http://schemas.microsoft.com/office/drawing/2014/main" id="{58687F8D-28F8-4B96-94D1-38DCFA30614A}"/>
              </a:ext>
            </a:extLst>
          </p:cNvPr>
          <p:cNvPicPr>
            <a:picLocks noChangeAspect="1"/>
          </p:cNvPicPr>
          <p:nvPr/>
        </p:nvPicPr>
        <p:blipFill>
          <a:blip r:embed="rId3"/>
          <a:srcRect/>
          <a:stretch/>
        </p:blipFill>
        <p:spPr>
          <a:xfrm>
            <a:off x="5205387" y="2031457"/>
            <a:ext cx="6575614" cy="3698783"/>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B6553C77-DCBE-9C1F-FD81-93664C2E2E3E}"/>
              </a:ext>
            </a:extLst>
          </p:cNvPr>
          <p:cNvPicPr>
            <a:picLocks noChangeAspect="1"/>
          </p:cNvPicPr>
          <p:nvPr/>
        </p:nvPicPr>
        <p:blipFill>
          <a:blip r:embed="rId5"/>
          <a:srcRect/>
          <a:stretch/>
        </p:blipFill>
        <p:spPr>
          <a:xfrm>
            <a:off x="8926795" y="203979"/>
            <a:ext cx="2786212" cy="55416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VORLAGE FÜR EIN LEAN BUSINESS MODEL CANVAS</a:t>
            </a: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pPr rtl="0"/>
            <a:r>
              <a:rPr lang="de-DE" sz="1000" b="0" u="none" strike="noStrike">
                <a:solidFill>
                  <a:srgbClr val="000000"/>
                </a:solidFill>
                <a:effectLst/>
                <a:latin typeface="Century Gothic" panose="020B0502020202020204" pitchFamily="34" charset="0"/>
              </a:rPr>
              <a:t>Diese Vorlage hilft Ihnen, Ihre Geschäftsidee schnell zu iterieren und zu validieren, um sicherzustellen, dass sie sowohl realisierbar als auch wettbewerbsfähig ist. Wenn Sie die folgenden Abschnitte ausfüllen, erhalten Sie einen umfassenden Überblick über Ihr Geschäftsmodell mit Fokus auf Lean-Prinzipien und Effizienz.</a:t>
            </a: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PROBLEM</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1261884"/>
          </a:xfrm>
          <a:prstGeom prst="rect">
            <a:avLst/>
          </a:prstGeom>
          <a:noFill/>
        </p:spPr>
        <p:txBody>
          <a:bodyPr wrap="square" rtlCol="0">
            <a:spAutoFit/>
          </a:bodyPr>
          <a:lstStyle/>
          <a:p>
            <a:pPr rtl="0"/>
            <a:r>
              <a:rPr lang="de-DE" sz="950" dirty="0">
                <a:solidFill>
                  <a:schemeClr val="tx1">
                    <a:lumMod val="65000"/>
                    <a:lumOff val="35000"/>
                  </a:schemeClr>
                </a:solidFill>
                <a:latin typeface="Century Gothic" panose="020B0502020202020204" pitchFamily="34" charset="0"/>
              </a:rPr>
              <a:t>Identifizieren Sie die wichtigsten Probleme oder Herausforderungen, mit denen Ihre </a:t>
            </a:r>
            <a:r>
              <a:rPr lang="de-DE" sz="950" dirty="0" err="1">
                <a:solidFill>
                  <a:schemeClr val="tx1">
                    <a:lumMod val="65000"/>
                    <a:lumOff val="35000"/>
                  </a:schemeClr>
                </a:solidFill>
                <a:latin typeface="Century Gothic" panose="020B0502020202020204" pitchFamily="34" charset="0"/>
              </a:rPr>
              <a:t>Zielkund</a:t>
            </a:r>
            <a:r>
              <a:rPr lang="de-DE" sz="950" dirty="0">
                <a:solidFill>
                  <a:schemeClr val="tx1">
                    <a:lumMod val="65000"/>
                    <a:lumOff val="35000"/>
                  </a:schemeClr>
                </a:solidFill>
                <a:latin typeface="Century Gothic" panose="020B0502020202020204" pitchFamily="34" charset="0"/>
              </a:rPr>
              <a:t>*innen konfrontiert sind und die Ihr Unternehmen lösen möchte. Dies schafft die Voraussetzungen, um den Marktbedarf zu verstehen.</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KUNDENSEGMENTE</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408078"/>
          </a:xfrm>
          <a:prstGeom prst="rect">
            <a:avLst/>
          </a:prstGeom>
          <a:noFill/>
        </p:spPr>
        <p:txBody>
          <a:bodyPr wrap="square" rtlCol="0">
            <a:spAutoFit/>
          </a:bodyPr>
          <a:lstStyle/>
          <a:p>
            <a:pPr rtl="0"/>
            <a:r>
              <a:rPr lang="de-DE" sz="950">
                <a:solidFill>
                  <a:schemeClr val="tx1">
                    <a:lumMod val="65000"/>
                    <a:lumOff val="35000"/>
                  </a:schemeClr>
                </a:solidFill>
                <a:latin typeface="Century Gothic" panose="020B0502020202020204" pitchFamily="34" charset="0"/>
              </a:rPr>
              <a:t>Definieren Sie die spezifischen Personengruppen oder Unternehmen, für die Ihr Produkt oder Service entwickelt wurde. Ihre Zielgruppe zu kennen ist für maßgeschneidertes Marketing und Produktentwicklung von entscheidender Bedeutung.</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UNFAIRER VORTEIL</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554272"/>
          </a:xfrm>
          <a:prstGeom prst="rect">
            <a:avLst/>
          </a:prstGeom>
          <a:noFill/>
        </p:spPr>
        <p:txBody>
          <a:bodyPr wrap="square" rtlCol="0">
            <a:spAutoFit/>
          </a:bodyPr>
          <a:lstStyle/>
          <a:p>
            <a:pPr rtl="0"/>
            <a:r>
              <a:rPr lang="de-DE" sz="950" dirty="0">
                <a:solidFill>
                  <a:schemeClr val="tx1">
                    <a:lumMod val="65000"/>
                    <a:lumOff val="35000"/>
                  </a:schemeClr>
                </a:solidFill>
                <a:latin typeface="Century Gothic" panose="020B0502020202020204" pitchFamily="34" charset="0"/>
              </a:rPr>
              <a:t>Erläutern Sie, was Ihrem Unternehmen einen Wettbewerbsvorteil verschafft, der von der Konkurrenz nicht ohne weiteres kopiert oder getoppt werden kann. Dabei kann es sich um proprietäre Technologien, Partnerschaften oder die Markenstärke handeln.</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KANÄLE</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1261884"/>
          </a:xfrm>
          <a:prstGeom prst="rect">
            <a:avLst/>
          </a:prstGeom>
          <a:noFill/>
        </p:spPr>
        <p:txBody>
          <a:bodyPr wrap="square" rtlCol="0">
            <a:spAutoFit/>
          </a:bodyPr>
          <a:lstStyle/>
          <a:p>
            <a:pPr rtl="0"/>
            <a:r>
              <a:rPr lang="de-DE" sz="950" dirty="0">
                <a:solidFill>
                  <a:schemeClr val="tx1">
                    <a:lumMod val="65000"/>
                    <a:lumOff val="35000"/>
                  </a:schemeClr>
                </a:solidFill>
                <a:latin typeface="Century Gothic" panose="020B0502020202020204" pitchFamily="34" charset="0"/>
              </a:rPr>
              <a:t>Beschreiben Sie, wie Sie Ihre Kundensegmente erreichen und Ihr Wertversprechen den Kund*innen gegenüber erfüllen möchten. Dazu können Vertriebskanäle, Marketingstrategien und Vertriebsmethoden gehören.</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WICHTIGE MESSZAHLEN</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1115690"/>
          </a:xfrm>
          <a:prstGeom prst="rect">
            <a:avLst/>
          </a:prstGeom>
          <a:noFill/>
        </p:spPr>
        <p:txBody>
          <a:bodyPr wrap="square" rtlCol="0">
            <a:spAutoFit/>
          </a:bodyPr>
          <a:lstStyle/>
          <a:p>
            <a:pPr rtl="0"/>
            <a:r>
              <a:rPr lang="de-DE" sz="950">
                <a:solidFill>
                  <a:schemeClr val="tx1">
                    <a:lumMod val="65000"/>
                    <a:lumOff val="35000"/>
                  </a:schemeClr>
                </a:solidFill>
                <a:latin typeface="Century Gothic" panose="020B0502020202020204" pitchFamily="34" charset="0"/>
              </a:rPr>
              <a:t>Identifizieren Sie die kritischen Erfolgsindikatoren für Ihr Unternehmen. Diese Messzahlen helfen Ihnen, Fortschritte nachzuverfolgen und fundierte Entscheidungen zu treffen.</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EINZIGARTIGES WERTVERSPRECHEN</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677108"/>
          </a:xfrm>
          <a:prstGeom prst="rect">
            <a:avLst/>
          </a:prstGeom>
          <a:noFill/>
        </p:spPr>
        <p:txBody>
          <a:bodyPr wrap="square" rtlCol="0">
            <a:spAutoFit/>
          </a:bodyPr>
          <a:lstStyle/>
          <a:p>
            <a:pPr rtl="0"/>
            <a:r>
              <a:rPr lang="de-DE" sz="950">
                <a:solidFill>
                  <a:schemeClr val="tx1">
                    <a:lumMod val="65000"/>
                    <a:lumOff val="35000"/>
                  </a:schemeClr>
                </a:solidFill>
                <a:latin typeface="Century Gothic" panose="020B0502020202020204" pitchFamily="34" charset="0"/>
              </a:rPr>
              <a:t>Heben Sie den einzigartigen Nutzen oder die Lösung hervor, die Ihr Produkt oder Service bietet, um die identifizierten Probleme anzugehen. Das ist es, was Sie von der Konkurrenz unterscheidet.</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KOSTENSTRUKTUR</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1115690"/>
          </a:xfrm>
          <a:prstGeom prst="rect">
            <a:avLst/>
          </a:prstGeom>
          <a:noFill/>
        </p:spPr>
        <p:txBody>
          <a:bodyPr wrap="square" rtlCol="0">
            <a:spAutoFit/>
          </a:bodyPr>
          <a:lstStyle/>
          <a:p>
            <a:pPr rtl="0"/>
            <a:r>
              <a:rPr lang="de-DE" sz="950">
                <a:solidFill>
                  <a:schemeClr val="tx1">
                    <a:lumMod val="65000"/>
                    <a:lumOff val="35000"/>
                  </a:schemeClr>
                </a:solidFill>
                <a:latin typeface="Century Gothic" panose="020B0502020202020204" pitchFamily="34" charset="0"/>
              </a:rPr>
              <a:t>Schlüsseln Sie die Hauptkosten auf, die mit dem Betrieb Ihres Unternehmens verbunden sind. Zwecks Preisgestaltung und Finanzplanung ist es unerlässlich, die eigenen Ausgaben zu kennen.</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EINNAHMEQUELLEN</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1115690"/>
          </a:xfrm>
          <a:prstGeom prst="rect">
            <a:avLst/>
          </a:prstGeom>
          <a:noFill/>
        </p:spPr>
        <p:txBody>
          <a:bodyPr wrap="square" rtlCol="0">
            <a:spAutoFit/>
          </a:bodyPr>
          <a:lstStyle/>
          <a:p>
            <a:pPr rtl="0"/>
            <a:r>
              <a:rPr lang="de-DE" sz="950">
                <a:solidFill>
                  <a:schemeClr val="tx1">
                    <a:lumMod val="65000"/>
                    <a:lumOff val="35000"/>
                  </a:schemeClr>
                </a:solidFill>
                <a:latin typeface="Century Gothic" panose="020B0502020202020204" pitchFamily="34" charset="0"/>
              </a:rPr>
              <a:t>Geben Sie an, wie Ihr Unternehmen Einnahmen generieren wird. Dazu gehören alle Einnahmequellen, sei es aus Direktverkäufen, Abonnements oder anderen Einnahmemodellen.</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LÖSUNG</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261884"/>
          </a:xfrm>
          <a:prstGeom prst="rect">
            <a:avLst/>
          </a:prstGeom>
          <a:noFill/>
        </p:spPr>
        <p:txBody>
          <a:bodyPr wrap="square" rtlCol="0">
            <a:spAutoFit/>
          </a:bodyPr>
          <a:lstStyle/>
          <a:p>
            <a:pPr rtl="0"/>
            <a:r>
              <a:rPr lang="de-DE" sz="950">
                <a:solidFill>
                  <a:schemeClr val="tx1">
                    <a:lumMod val="65000"/>
                    <a:lumOff val="35000"/>
                  </a:schemeClr>
                </a:solidFill>
                <a:latin typeface="Century Gothic" panose="020B0502020202020204" pitchFamily="34" charset="0"/>
              </a:rPr>
              <a:t>Skizzieren Sie die Produkte oder Services, die Sie als Lösung für die Probleme Ihrer Kundensegmente anbieten. Beschreiben Sie, wie diese Lösungen die Probleme effektiv angehen.</a:t>
            </a:r>
          </a:p>
          <a:p>
            <a:endParaRPr lang="en-US" sz="950" dirty="0">
              <a:solidFill>
                <a:schemeClr val="tx1">
                  <a:lumMod val="65000"/>
                  <a:lumOff val="35000"/>
                </a:schemeClr>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179778216"/>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a:t>
                      </a:r>
                      <a:r>
                        <a:rPr lang="de-DE" sz="1600" b="0">
                          <a:solidFill>
                            <a:schemeClr val="tx1"/>
                          </a:solidFill>
                          <a:effectLst/>
                          <a:latin typeface="Century Gothic" panose="020B0502020202020204" pitchFamily="34" charset="0"/>
                        </a:rPr>
                        <a:t>Wir versuchen, die Informationen stets zu aktualisieren und zu korrigieren. </a:t>
                      </a:r>
                      <a:br>
                        <a:rPr lang="de-DE" sz="1600" b="0">
                          <a:solidFill>
                            <a:schemeClr val="tx1"/>
                          </a:solidFill>
                          <a:effectLst/>
                          <a:latin typeface="Century Gothic" panose="020B0502020202020204" pitchFamily="34" charset="0"/>
                        </a:rPr>
                      </a:br>
                      <a:r>
                        <a:rPr lang="de-DE" sz="1600" b="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a:t>
                      </a:r>
                      <a:r>
                        <a:rPr lang="de-DE" sz="1600" b="0" dirty="0">
                          <a:solidFill>
                            <a:schemeClr val="tx1"/>
                          </a:solidFill>
                          <a:effectLst/>
                          <a:latin typeface="Century Gothic" panose="020B0502020202020204" pitchFamily="34" charset="0"/>
                        </a:rPr>
                        <a:t>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734</TotalTime>
  <Words>442</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37</cp:revision>
  <dcterms:created xsi:type="dcterms:W3CDTF">2022-05-22T18:55:25Z</dcterms:created>
  <dcterms:modified xsi:type="dcterms:W3CDTF">2024-09-11T12:27:49Z</dcterms:modified>
</cp:coreProperties>
</file>