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B0396C0-AB25-42AE-8044-BB3250C8ED2C}"/>
    <pc:docChg chg="modSld">
      <pc:chgData name="Bess Dunlevy" userId="dd4b9a8537dbe9d0" providerId="LiveId" clId="{8B0396C0-AB25-42AE-8044-BB3250C8ED2C}" dt="2024-04-18T10:34:54.645" v="21" actId="20577"/>
      <pc:docMkLst>
        <pc:docMk/>
      </pc:docMkLst>
      <pc:sldChg chg="modSp mod">
        <pc:chgData name="Bess Dunlevy" userId="dd4b9a8537dbe9d0" providerId="LiveId" clId="{8B0396C0-AB25-42AE-8044-BB3250C8ED2C}" dt="2024-04-18T10:34:48.744" v="13" actId="20577"/>
        <pc:sldMkLst>
          <pc:docMk/>
          <pc:sldMk cId="1508588292" sldId="342"/>
        </pc:sldMkLst>
        <pc:spChg chg="mod">
          <ac:chgData name="Bess Dunlevy" userId="dd4b9a8537dbe9d0" providerId="LiveId" clId="{8B0396C0-AB25-42AE-8044-BB3250C8ED2C}" dt="2024-04-18T10:34:48.744" v="13" actId="20577"/>
          <ac:spMkLst>
            <pc:docMk/>
            <pc:sldMk cId="1508588292" sldId="342"/>
            <ac:spMk id="33" creationId="{143A449B-AAB7-994A-92CE-8F48E2CA7DF6}"/>
          </ac:spMkLst>
        </pc:spChg>
      </pc:sldChg>
      <pc:sldChg chg="modSp mod">
        <pc:chgData name="Bess Dunlevy" userId="dd4b9a8537dbe9d0" providerId="LiveId" clId="{8B0396C0-AB25-42AE-8044-BB3250C8ED2C}" dt="2024-04-18T10:34:54.645" v="21" actId="20577"/>
        <pc:sldMkLst>
          <pc:docMk/>
          <pc:sldMk cId="2371534487" sldId="359"/>
        </pc:sldMkLst>
        <pc:spChg chg="mod">
          <ac:chgData name="Bess Dunlevy" userId="dd4b9a8537dbe9d0" providerId="LiveId" clId="{8B0396C0-AB25-42AE-8044-BB3250C8ED2C}" dt="2024-04-18T10:34:54.645" v="21" actId="20577"/>
          <ac:spMkLst>
            <pc:docMk/>
            <pc:sldMk cId="2371534487" sldId="359"/>
            <ac:spMk id="2" creationId="{9581E71F-60CC-93B7-53EC-65D40345E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de.smartsheet.com/try-it?trp=50081"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kte weiße geometrische Struktur">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pPr rtl="0"/>
            <a:r>
              <a:rPr lang="de-DE" sz="2800" b="1">
                <a:solidFill>
                  <a:schemeClr val="tx1">
                    <a:lumMod val="65000"/>
                    <a:lumOff val="35000"/>
                  </a:schemeClr>
                </a:solidFill>
                <a:latin typeface="Century Gothic" panose="020B0502020202020204" pitchFamily="34" charset="0"/>
              </a:rPr>
              <a:t>BUSINESS-MODEL-CANVAS-VORLAGE FÜR E-COMMERCE (BEISPIEL) für PowerPoint</a:t>
            </a:r>
          </a:p>
        </p:txBody>
      </p:sp>
      <p:sp>
        <p:nvSpPr>
          <p:cNvPr id="6" name="TextBox 5">
            <a:extLst>
              <a:ext uri="{FF2B5EF4-FFF2-40B4-BE49-F238E27FC236}">
                <a16:creationId xmlns:a16="http://schemas.microsoft.com/office/drawing/2014/main" id="{69F0FBF4-2D0B-1EAC-289F-8430DEBFC139}"/>
              </a:ext>
            </a:extLst>
          </p:cNvPr>
          <p:cNvSpPr txBox="1"/>
          <p:nvPr/>
        </p:nvSpPr>
        <p:spPr>
          <a:xfrm>
            <a:off x="496062" y="5870972"/>
            <a:ext cx="11144250" cy="669863"/>
          </a:xfrm>
          <a:prstGeom prst="rect">
            <a:avLst/>
          </a:prstGeom>
          <a:noFill/>
        </p:spPr>
        <p:txBody>
          <a:bodyPr wrap="square">
            <a:spAutoFit/>
          </a:bodyPr>
          <a:lstStyle/>
          <a:p>
            <a:pPr marL="0" marR="0" algn="ctr" rtl="0">
              <a:lnSpc>
                <a:spcPct val="107000"/>
              </a:lnSpc>
              <a:spcBef>
                <a:spcPts val="0"/>
              </a:spcBef>
              <a:spcAft>
                <a:spcPts val="800"/>
              </a:spcAft>
            </a:pPr>
            <a:r>
              <a:rPr lang="de-DE" kern="100">
                <a:solidFill>
                  <a:srgbClr val="595959"/>
                </a:solidFill>
                <a:latin typeface="Century Gothic" panose="020B0502020202020204" pitchFamily="34" charset="0"/>
                <a:ea typeface="Calibri" panose="020F0502020204030204" pitchFamily="34" charset="0"/>
                <a:cs typeface="Times New Roman" panose="02020603050405020304" pitchFamily="18" charset="0"/>
              </a:rPr>
              <a:t>Die folgende Folie gibt einen umfassenden Überblick über ein E-Commerce-Geschäftsmodell und hebt die wichtigsten Gesichtspunkte für jeden Abschnitt hervor.</a:t>
            </a:r>
          </a:p>
        </p:txBody>
      </p:sp>
      <p:pic>
        <p:nvPicPr>
          <p:cNvPr id="3" name="Picture 2">
            <a:extLst>
              <a:ext uri="{FF2B5EF4-FFF2-40B4-BE49-F238E27FC236}">
                <a16:creationId xmlns:a16="http://schemas.microsoft.com/office/drawing/2014/main" id="{6C353ABD-6F52-0713-A629-CAF583629472}"/>
              </a:ext>
            </a:extLst>
          </p:cNvPr>
          <p:cNvPicPr>
            <a:picLocks noChangeAspect="1"/>
          </p:cNvPicPr>
          <p:nvPr/>
        </p:nvPicPr>
        <p:blipFill>
          <a:blip r:embed="rId3"/>
          <a:srcRect/>
          <a:stretch/>
        </p:blipFill>
        <p:spPr>
          <a:xfrm>
            <a:off x="1889020" y="1671422"/>
            <a:ext cx="7761688" cy="3954068"/>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8141850F-A170-1A94-908D-F2FCE9B44C79}"/>
              </a:ext>
            </a:extLst>
          </p:cNvPr>
          <p:cNvPicPr>
            <a:picLocks noChangeAspect="1"/>
          </p:cNvPicPr>
          <p:nvPr/>
        </p:nvPicPr>
        <p:blipFill>
          <a:blip r:embed="rId5"/>
          <a:srcRect/>
          <a:stretch/>
        </p:blipFill>
        <p:spPr>
          <a:xfrm>
            <a:off x="8863978" y="317165"/>
            <a:ext cx="2697929" cy="536605"/>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1E71F-60CC-93B7-53EC-65D40345EDA2}"/>
              </a:ext>
            </a:extLst>
          </p:cNvPr>
          <p:cNvSpPr txBox="1"/>
          <p:nvPr/>
        </p:nvSpPr>
        <p:spPr>
          <a:xfrm>
            <a:off x="161598" y="111009"/>
            <a:ext cx="11792312" cy="523220"/>
          </a:xfrm>
          <a:prstGeom prst="rect">
            <a:avLst/>
          </a:prstGeom>
          <a:noFill/>
        </p:spPr>
        <p:txBody>
          <a:bodyPr wrap="square" rtlCol="0">
            <a:spAutoFit/>
          </a:bodyPr>
          <a:lstStyle/>
          <a:p>
            <a:pPr rtl="0"/>
            <a:r>
              <a:rPr lang="de-DE" sz="2800">
                <a:solidFill>
                  <a:schemeClr val="tx1">
                    <a:lumMod val="65000"/>
                    <a:lumOff val="35000"/>
                  </a:schemeClr>
                </a:solidFill>
                <a:latin typeface="Century Gothic" panose="020B0502020202020204" pitchFamily="34" charset="0"/>
              </a:rPr>
              <a:t>BUSINESS-MODEL-CANVAS-VORLAGE FÜR E-COMMERCE (BEISPIEL)</a:t>
            </a:r>
          </a:p>
        </p:txBody>
      </p:sp>
      <p:graphicFrame>
        <p:nvGraphicFramePr>
          <p:cNvPr id="3" name="Table 2">
            <a:extLst>
              <a:ext uri="{FF2B5EF4-FFF2-40B4-BE49-F238E27FC236}">
                <a16:creationId xmlns:a16="http://schemas.microsoft.com/office/drawing/2014/main" id="{3D4CB1EF-8782-8968-81B1-099A77D598EE}"/>
              </a:ext>
            </a:extLst>
          </p:cNvPr>
          <p:cNvGraphicFramePr>
            <a:graphicFrameLocks noGrp="1"/>
          </p:cNvGraphicFramePr>
          <p:nvPr>
            <p:extLst>
              <p:ext uri="{D42A27DB-BD31-4B8C-83A1-F6EECF244321}">
                <p14:modId xmlns:p14="http://schemas.microsoft.com/office/powerpoint/2010/main" val="449837361"/>
              </p:ext>
            </p:extLst>
          </p:nvPr>
        </p:nvGraphicFramePr>
        <p:xfrm>
          <a:off x="115878" y="713231"/>
          <a:ext cx="11921673" cy="5970142"/>
        </p:xfrm>
        <a:graphic>
          <a:graphicData uri="http://schemas.openxmlformats.org/drawingml/2006/table">
            <a:tbl>
              <a:tblPr/>
              <a:tblGrid>
                <a:gridCol w="2382835">
                  <a:extLst>
                    <a:ext uri="{9D8B030D-6E8A-4147-A177-3AD203B41FA5}">
                      <a16:colId xmlns:a16="http://schemas.microsoft.com/office/drawing/2014/main" val="3064371639"/>
                    </a:ext>
                  </a:extLst>
                </a:gridCol>
                <a:gridCol w="2382835">
                  <a:extLst>
                    <a:ext uri="{9D8B030D-6E8A-4147-A177-3AD203B41FA5}">
                      <a16:colId xmlns:a16="http://schemas.microsoft.com/office/drawing/2014/main" val="2430327320"/>
                    </a:ext>
                  </a:extLst>
                </a:gridCol>
                <a:gridCol w="2478024">
                  <a:extLst>
                    <a:ext uri="{9D8B030D-6E8A-4147-A177-3AD203B41FA5}">
                      <a16:colId xmlns:a16="http://schemas.microsoft.com/office/drawing/2014/main" val="4217024932"/>
                    </a:ext>
                  </a:extLst>
                </a:gridCol>
                <a:gridCol w="2295144">
                  <a:extLst>
                    <a:ext uri="{9D8B030D-6E8A-4147-A177-3AD203B41FA5}">
                      <a16:colId xmlns:a16="http://schemas.microsoft.com/office/drawing/2014/main" val="1182471311"/>
                    </a:ext>
                  </a:extLst>
                </a:gridCol>
                <a:gridCol w="2382835">
                  <a:extLst>
                    <a:ext uri="{9D8B030D-6E8A-4147-A177-3AD203B41FA5}">
                      <a16:colId xmlns:a16="http://schemas.microsoft.com/office/drawing/2014/main" val="4106390992"/>
                    </a:ext>
                  </a:extLst>
                </a:gridCol>
              </a:tblGrid>
              <a:tr h="509884">
                <a:tc>
                  <a:txBody>
                    <a:bodyPr/>
                    <a:lstStyle/>
                    <a:p>
                      <a:pPr algn="l" rtl="0" fontAlgn="b"/>
                      <a:r>
                        <a:rPr lang="de-DE" sz="1200" b="0" i="0" u="none" strike="noStrike">
                          <a:solidFill>
                            <a:srgbClr val="000000"/>
                          </a:solidFill>
                          <a:effectLst/>
                          <a:latin typeface="Century Gothic" panose="020B0502020202020204" pitchFamily="34" charset="0"/>
                        </a:rPr>
                        <a:t>WICHTIGE PARTNER</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a:txBody>
                    <a:bodyPr/>
                    <a:lstStyle/>
                    <a:p>
                      <a:pPr algn="l" rtl="0" fontAlgn="b"/>
                      <a:r>
                        <a:rPr lang="de-DE" sz="1200" b="0" i="0" u="none" strike="noStrike">
                          <a:solidFill>
                            <a:srgbClr val="000000"/>
                          </a:solidFill>
                          <a:effectLst/>
                          <a:latin typeface="Century Gothic" panose="020B0502020202020204" pitchFamily="34" charset="0"/>
                        </a:rPr>
                        <a:t>WICHTIGE AKTIVITÄTEN</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EDED"/>
                    </a:solidFill>
                  </a:tcPr>
                </a:tc>
                <a:tc>
                  <a:txBody>
                    <a:bodyPr/>
                    <a:lstStyle/>
                    <a:p>
                      <a:pPr algn="l" rtl="0" fontAlgn="b"/>
                      <a:r>
                        <a:rPr lang="de-DE" sz="1200" b="0" i="0" u="none" strike="noStrike" dirty="0">
                          <a:solidFill>
                            <a:srgbClr val="000000"/>
                          </a:solidFill>
                          <a:effectLst/>
                          <a:latin typeface="Century Gothic" panose="020B0502020202020204" pitchFamily="34" charset="0"/>
                        </a:rPr>
                        <a:t>WICHTIGSTE RESSOURCEN</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tc>
                  <a:txBody>
                    <a:bodyPr/>
                    <a:lstStyle/>
                    <a:p>
                      <a:pPr algn="l" rtl="0" fontAlgn="b"/>
                      <a:r>
                        <a:rPr lang="de-DE" sz="1200" b="0" i="0" u="none" strike="noStrike" dirty="0">
                          <a:solidFill>
                            <a:srgbClr val="000000"/>
                          </a:solidFill>
                          <a:effectLst/>
                          <a:latin typeface="Century Gothic" panose="020B0502020202020204" pitchFamily="34" charset="0"/>
                        </a:rPr>
                        <a:t>WERTVERSPRECHEN</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a:txBody>
                    <a:bodyPr/>
                    <a:lstStyle/>
                    <a:p>
                      <a:pPr algn="l" rtl="0" fontAlgn="b"/>
                      <a:r>
                        <a:rPr lang="de-DE" sz="1100" b="0" i="0" u="none" strike="noStrike">
                          <a:solidFill>
                            <a:srgbClr val="000000"/>
                          </a:solidFill>
                          <a:effectLst/>
                          <a:latin typeface="Century Gothic" panose="020B0502020202020204" pitchFamily="34" charset="0"/>
                        </a:rPr>
                        <a:t>KUNDENBEZIEHUNGEN</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EDEDED"/>
                    </a:solidFill>
                  </a:tcPr>
                </a:tc>
                <a:extLst>
                  <a:ext uri="{0D108BD9-81ED-4DB2-BD59-A6C34878D82A}">
                    <a16:rowId xmlns:a16="http://schemas.microsoft.com/office/drawing/2014/main" val="1302780461"/>
                  </a:ext>
                </a:extLst>
              </a:tr>
              <a:tr h="155888">
                <a:tc>
                  <a:txBody>
                    <a:bodyPr/>
                    <a:lstStyle/>
                    <a:p>
                      <a:pPr algn="l" rtl="0" fontAlgn="ctr"/>
                      <a:r>
                        <a:rPr lang="de-DE"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rtl="0" fontAlgn="ctr"/>
                      <a:r>
                        <a:rPr lang="de-DE"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EDEDED"/>
                    </a:solidFill>
                  </a:tcPr>
                </a:tc>
                <a:tc>
                  <a:txBody>
                    <a:bodyPr/>
                    <a:lstStyle/>
                    <a:p>
                      <a:pPr algn="l" rtl="0" fontAlgn="ctr"/>
                      <a:r>
                        <a:rPr lang="de-DE" sz="800" b="0" i="0" u="none" strike="noStrike" dirty="0">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tc>
                  <a:txBody>
                    <a:bodyPr/>
                    <a:lstStyle/>
                    <a:p>
                      <a:pPr algn="l" rtl="0" fontAlgn="ctr"/>
                      <a:r>
                        <a:rPr lang="de-DE" sz="800" b="0" i="0" u="none" strike="noStrike" dirty="0">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rtl="0" fontAlgn="ctr"/>
                      <a:r>
                        <a:rPr lang="de-DE" sz="8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EDEDED"/>
                    </a:solidFill>
                  </a:tcPr>
                </a:tc>
                <a:extLst>
                  <a:ext uri="{0D108BD9-81ED-4DB2-BD59-A6C34878D82A}">
                    <a16:rowId xmlns:a16="http://schemas.microsoft.com/office/drawing/2014/main" val="1715123541"/>
                  </a:ext>
                </a:extLst>
              </a:tr>
              <a:tr h="2319299">
                <a:tc>
                  <a:txBody>
                    <a:bodyPr/>
                    <a:lstStyle/>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Logistik- und Speditionsunternehmen für eine effiziente Produktlieferung</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Lieferanten und Hersteller für die Produktbeschaffung</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Zahlungsgateway-Anbieter für sichere Transaktionen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Marketing- und Werbeagenturen zur Steigerung der Markensichtbarkeit</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Technologiepartner für Website- und App-Entwicklung</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a:txBody>
                    <a:bodyPr/>
                    <a:lstStyle/>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Verwaltung und Optimierung der Website, um eine benutzungsfreundliche Navigation zu gewährleisten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Auftragsabwicklung und Bestandsverwaltung für korrekte Lagerbestände</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Kundenservice und Support zur Lösung von Problemen und Anfragen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Digitale Marketingkampagnen zur Gewinnung und Bindung von Kund*innen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Datenanalyse für Kundeneinblicke und Geschäftsentscheidungen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DEDED"/>
                    </a:solidFill>
                  </a:tcPr>
                </a:tc>
                <a:tc>
                  <a:txBody>
                    <a:bodyPr/>
                    <a:lstStyle/>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E-Commerce-Plattform zum Hosten des Onlineshops</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Kundendatenbank für Marketing und Personalisierung</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Inventar der zu verkaufenden Produkte</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Kundenservice-Tools für die Kommunikation (Chat-, E-Mail-, Telefonsupport)</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Marketing- und SEO-Tools zur Steigerung der Onlinepräsenz</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tc>
                  <a:txBody>
                    <a:bodyPr/>
                    <a:lstStyle/>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Bequemes Einkaufen von überall und jederzeit</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Große Auswahl an Produkten mit detaillierten Informationen und Bewertungen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Wettbewerbsfähige Preise mit Angeboten und Rabatten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Personalisiertes Einkaufserlebnis auf Basis von Kundendaten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Schnelle und zuverlässige Lieferoptionen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a:txBody>
                    <a:bodyPr/>
                    <a:lstStyle/>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Personalisiertes E-Mail-Marketing für Werbeaktionen und Updates</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Treueprogramme zur Belohnung von Stammkunden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Reaktionsschneller Kundenservice über mehrere Kanäle</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Community Engagement über soziale Medien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Einfache Rückgabe- und Rückerstattungsrichtlinien, um Vertrauen aufzubauen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1184245063"/>
                  </a:ext>
                </a:extLst>
              </a:tr>
              <a:tr h="509884">
                <a:tc>
                  <a:txBody>
                    <a:bodyPr/>
                    <a:lstStyle/>
                    <a:p>
                      <a:pPr algn="l" rtl="0" fontAlgn="b"/>
                      <a:r>
                        <a:rPr lang="de-DE" sz="1200" b="0" i="0" u="none" strike="noStrike">
                          <a:solidFill>
                            <a:srgbClr val="000000"/>
                          </a:solidFill>
                          <a:effectLst/>
                          <a:latin typeface="Century Gothic" panose="020B0502020202020204" pitchFamily="34" charset="0"/>
                        </a:rPr>
                        <a:t>KANÄLE</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tc>
                  <a:txBody>
                    <a:bodyPr/>
                    <a:lstStyle/>
                    <a:p>
                      <a:pPr algn="l" rtl="0" fontAlgn="b"/>
                      <a:r>
                        <a:rPr lang="de-DE" sz="1200" b="0" i="0" u="none" strike="noStrike">
                          <a:solidFill>
                            <a:srgbClr val="000000"/>
                          </a:solidFill>
                          <a:effectLst/>
                          <a:latin typeface="Century Gothic" panose="020B0502020202020204" pitchFamily="34" charset="0"/>
                        </a:rPr>
                        <a:t>KUNDENSEGMENTE</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DEBF7"/>
                    </a:solidFill>
                  </a:tcPr>
                </a:tc>
                <a:tc gridSpan="2">
                  <a:txBody>
                    <a:bodyPr/>
                    <a:lstStyle/>
                    <a:p>
                      <a:pPr algn="l" rtl="0" fontAlgn="b"/>
                      <a:r>
                        <a:rPr lang="de-DE" sz="1200" b="0" i="0" u="none" strike="noStrike" dirty="0">
                          <a:solidFill>
                            <a:srgbClr val="000000"/>
                          </a:solidFill>
                          <a:effectLst/>
                          <a:latin typeface="Century Gothic" panose="020B0502020202020204" pitchFamily="34" charset="0"/>
                        </a:rPr>
                        <a:t>KOSTENSTRUKTUR</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2F2F2"/>
                    </a:solidFill>
                  </a:tcPr>
                </a:tc>
                <a:tc hMerge="1">
                  <a:txBody>
                    <a:bodyPr/>
                    <a:lstStyle/>
                    <a:p>
                      <a:endParaRPr lang="en-US"/>
                    </a:p>
                  </a:txBody>
                  <a:tcPr/>
                </a:tc>
                <a:tc>
                  <a:txBody>
                    <a:bodyPr/>
                    <a:lstStyle/>
                    <a:p>
                      <a:pPr algn="l" rtl="0" fontAlgn="b"/>
                      <a:r>
                        <a:rPr lang="de-DE" sz="1200" b="0" i="0" u="none" strike="noStrike">
                          <a:solidFill>
                            <a:srgbClr val="000000"/>
                          </a:solidFill>
                          <a:effectLst/>
                          <a:latin typeface="Century Gothic" panose="020B0502020202020204" pitchFamily="34" charset="0"/>
                        </a:rPr>
                        <a:t>EINNAHMEQUELLE</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DCF8EB"/>
                    </a:solidFill>
                  </a:tcPr>
                </a:tc>
                <a:extLst>
                  <a:ext uri="{0D108BD9-81ED-4DB2-BD59-A6C34878D82A}">
                    <a16:rowId xmlns:a16="http://schemas.microsoft.com/office/drawing/2014/main" val="2053283963"/>
                  </a:ext>
                </a:extLst>
              </a:tr>
              <a:tr h="155888">
                <a:tc>
                  <a:txBody>
                    <a:bodyPr/>
                    <a:lstStyle/>
                    <a:p>
                      <a:pPr algn="l" rtl="0" fontAlgn="ctr"/>
                      <a:r>
                        <a:rPr lang="de-DE"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tc>
                  <a:txBody>
                    <a:bodyPr/>
                    <a:lstStyle/>
                    <a:p>
                      <a:pPr algn="l" rtl="0" fontAlgn="ctr"/>
                      <a:r>
                        <a:rPr lang="de-DE" sz="700" b="0" i="0" u="none" strike="noStrike">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DEBF7"/>
                    </a:solidFill>
                  </a:tcPr>
                </a:tc>
                <a:tc>
                  <a:txBody>
                    <a:bodyPr/>
                    <a:lstStyle/>
                    <a:p>
                      <a:pPr algn="l" rtl="0" fontAlgn="ctr"/>
                      <a:r>
                        <a:rPr lang="de-DE" sz="700" b="0" i="0" u="none" strike="noStrike" dirty="0">
                          <a:solidFill>
                            <a:srgbClr val="000000"/>
                          </a:solidFill>
                          <a:effectLst/>
                          <a:latin typeface="Century Gothic" panose="020B0502020202020204" pitchFamily="34" charset="0"/>
                        </a:rPr>
                        <a:t> </a:t>
                      </a:r>
                    </a:p>
                  </a:txBody>
                  <a:tcPr marL="45650" marR="0" marT="0" marB="0" anchor="ctr">
                    <a:lnL w="6350" cap="flat" cmpd="sng" algn="ctr">
                      <a:solidFill>
                        <a:srgbClr val="BFBFBF"/>
                      </a:solidFill>
                      <a:prstDash val="solid"/>
                      <a:round/>
                      <a:headEnd type="none" w="med" len="med"/>
                      <a:tailEnd type="none" w="med" len="med"/>
                    </a:lnL>
                    <a:lnR>
                      <a:noFill/>
                    </a:lnR>
                    <a:lnT w="12700" cap="flat" cmpd="sng" algn="ctr">
                      <a:solidFill>
                        <a:srgbClr val="000000"/>
                      </a:solidFill>
                      <a:prstDash val="dash"/>
                      <a:round/>
                      <a:headEnd type="none" w="med" len="med"/>
                      <a:tailEnd type="none" w="med" len="med"/>
                    </a:lnT>
                    <a:lnB>
                      <a:noFill/>
                    </a:lnB>
                    <a:solidFill>
                      <a:srgbClr val="F2F2F2"/>
                    </a:solidFill>
                  </a:tcPr>
                </a:tc>
                <a:tc>
                  <a:txBody>
                    <a:bodyPr/>
                    <a:lstStyle/>
                    <a:p>
                      <a:pPr algn="l" rtl="0" fontAlgn="ctr"/>
                      <a:r>
                        <a:rPr lang="de-DE" sz="700" b="0" i="0" u="none" strike="noStrike">
                          <a:solidFill>
                            <a:srgbClr val="000000"/>
                          </a:solidFill>
                          <a:effectLst/>
                          <a:latin typeface="Century Gothic" panose="020B0502020202020204" pitchFamily="34" charset="0"/>
                        </a:rPr>
                        <a:t> </a:t>
                      </a:r>
                    </a:p>
                  </a:txBody>
                  <a:tcPr marL="45650" marR="0" marT="0" marB="0" anchor="ctr">
                    <a:lnL>
                      <a:noFill/>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F2F2F2"/>
                    </a:solidFill>
                  </a:tcPr>
                </a:tc>
                <a:tc>
                  <a:txBody>
                    <a:bodyPr/>
                    <a:lstStyle/>
                    <a:p>
                      <a:pPr algn="l" rtl="0" fontAlgn="ctr"/>
                      <a:r>
                        <a:rPr lang="de-DE" sz="700" b="0"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dash"/>
                      <a:round/>
                      <a:headEnd type="none" w="med" len="med"/>
                      <a:tailEnd type="none" w="med" len="med"/>
                    </a:lnT>
                    <a:lnB>
                      <a:noFill/>
                    </a:lnB>
                    <a:solidFill>
                      <a:srgbClr val="DCF8EB"/>
                    </a:solidFill>
                  </a:tcPr>
                </a:tc>
                <a:extLst>
                  <a:ext uri="{0D108BD9-81ED-4DB2-BD59-A6C34878D82A}">
                    <a16:rowId xmlns:a16="http://schemas.microsoft.com/office/drawing/2014/main" val="152299365"/>
                  </a:ext>
                </a:extLst>
              </a:tr>
              <a:tr h="2319299">
                <a:tc>
                  <a:txBody>
                    <a:bodyPr/>
                    <a:lstStyle/>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Online-Store als primärer Vertriebskanal</a:t>
                      </a:r>
                    </a:p>
                    <a:p>
                      <a:pPr marL="228600" indent="-228600" algn="l" rtl="0" fontAlgn="t">
                        <a:buFont typeface="+mj-lt"/>
                        <a:buAutoNum type="arabicPeriod"/>
                      </a:pPr>
                      <a:r>
                        <a:rPr lang="de-DE" sz="950" b="0" i="0" u="none" strike="noStrike" dirty="0" err="1">
                          <a:solidFill>
                            <a:srgbClr val="000000"/>
                          </a:solidFill>
                          <a:effectLst/>
                          <a:latin typeface="Century Gothic" panose="020B0502020202020204" pitchFamily="34" charset="0"/>
                        </a:rPr>
                        <a:t>Social</a:t>
                      </a:r>
                      <a:r>
                        <a:rPr lang="de-DE" sz="950" b="0" i="0" u="none" strike="noStrike" dirty="0">
                          <a:solidFill>
                            <a:srgbClr val="000000"/>
                          </a:solidFill>
                          <a:effectLst/>
                          <a:latin typeface="Century Gothic" panose="020B0502020202020204" pitchFamily="34" charset="0"/>
                        </a:rPr>
                        <a:t>-Media-Plattformen für Marketing und Direktvertrieb</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E-Mail-Newsletter für Werbeaktionen und Kundenbindung</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Mobil-Apps zur Verbesserung des Einkaufserlebnisses</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Marktplätze wie Amazon oder eBay, um die Reichweite zu erhöhen</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tc>
                  <a:txBody>
                    <a:bodyPr/>
                    <a:lstStyle/>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Preisbewusste Käufer*innen auf der Suche nach Schnäppchen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Menschen, die Wert auf einfaches und schnelles Einkaufen legen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Kund*innen aus dem Nischenmarkt, die an bestimmten Produktkategorien interessiert sind</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Technisch versierte Verbraucher*innen, die Mobilgeräte zum Einkaufen verwenden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Internationale Kund*innen, </a:t>
                      </a:r>
                      <a:r>
                        <a:rPr lang="de-DE" sz="950" b="0" i="0" u="none" strike="noStrike">
                          <a:solidFill>
                            <a:srgbClr val="000000"/>
                          </a:solidFill>
                          <a:effectLst/>
                          <a:latin typeface="Century Gothic" panose="020B0502020202020204" pitchFamily="34" charset="0"/>
                        </a:rPr>
                        <a:t>die </a:t>
                      </a:r>
                      <a:br>
                        <a:rPr lang="de-DE" sz="950" b="0" i="0" u="none" strike="noStrike">
                          <a:solidFill>
                            <a:srgbClr val="000000"/>
                          </a:solidFill>
                          <a:effectLst/>
                          <a:latin typeface="Century Gothic" panose="020B0502020202020204" pitchFamily="34" charset="0"/>
                        </a:rPr>
                      </a:br>
                      <a:r>
                        <a:rPr lang="de-DE" sz="950" b="0" i="0" u="none" strike="noStrike">
                          <a:solidFill>
                            <a:srgbClr val="000000"/>
                          </a:solidFill>
                          <a:effectLst/>
                          <a:latin typeface="Century Gothic" panose="020B0502020202020204" pitchFamily="34" charset="0"/>
                        </a:rPr>
                        <a:t>nach </a:t>
                      </a:r>
                      <a:r>
                        <a:rPr lang="de-DE" sz="950" b="0" i="0" u="none" strike="noStrike" dirty="0">
                          <a:solidFill>
                            <a:srgbClr val="000000"/>
                          </a:solidFill>
                          <a:effectLst/>
                          <a:latin typeface="Century Gothic" panose="020B0502020202020204" pitchFamily="34" charset="0"/>
                        </a:rPr>
                        <a:t>Produkten suchen, die </a:t>
                      </a:r>
                      <a:r>
                        <a:rPr lang="de-DE" sz="950" b="0" i="0" u="none" strike="noStrike">
                          <a:solidFill>
                            <a:srgbClr val="000000"/>
                          </a:solidFill>
                          <a:effectLst/>
                          <a:latin typeface="Century Gothic" panose="020B0502020202020204" pitchFamily="34" charset="0"/>
                        </a:rPr>
                        <a:t>vor </a:t>
                      </a:r>
                      <a:br>
                        <a:rPr lang="de-DE" sz="950" b="0" i="0" u="none" strike="noStrike">
                          <a:solidFill>
                            <a:srgbClr val="000000"/>
                          </a:solidFill>
                          <a:effectLst/>
                          <a:latin typeface="Century Gothic" panose="020B0502020202020204" pitchFamily="34" charset="0"/>
                        </a:rPr>
                      </a:br>
                      <a:r>
                        <a:rPr lang="de-DE" sz="950" b="0" i="0" u="none" strike="noStrike">
                          <a:solidFill>
                            <a:srgbClr val="000000"/>
                          </a:solidFill>
                          <a:effectLst/>
                          <a:latin typeface="Century Gothic" panose="020B0502020202020204" pitchFamily="34" charset="0"/>
                        </a:rPr>
                        <a:t>Ort </a:t>
                      </a:r>
                      <a:r>
                        <a:rPr lang="de-DE" sz="950" b="0" i="0" u="none" strike="noStrike" dirty="0">
                          <a:solidFill>
                            <a:srgbClr val="000000"/>
                          </a:solidFill>
                          <a:effectLst/>
                          <a:latin typeface="Century Gothic" panose="020B0502020202020204" pitchFamily="34" charset="0"/>
                        </a:rPr>
                        <a:t>nicht verfügbar sind</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DEBF7"/>
                    </a:solidFill>
                  </a:tcPr>
                </a:tc>
                <a:tc gridSpan="2">
                  <a:txBody>
                    <a:bodyPr/>
                    <a:lstStyle/>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Hosting- und Plattformgebühren für die E-Commerce-Website</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Versand- und Bearbeitungskosten für die Auftragserfüllung</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Marketing- und Werbeausgaben zur Kundengewinnung</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Lagerkosten für die Bevorratung von Produkten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Betriebskosten für den Kundendienst</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2F2F2"/>
                    </a:solidFill>
                  </a:tcPr>
                </a:tc>
                <a:tc hMerge="1">
                  <a:txBody>
                    <a:bodyPr/>
                    <a:lstStyle/>
                    <a:p>
                      <a:endParaRPr lang="en-US"/>
                    </a:p>
                  </a:txBody>
                  <a:tcPr/>
                </a:tc>
                <a:tc>
                  <a:txBody>
                    <a:bodyPr/>
                    <a:lstStyle/>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Produktverkäufe als primäre Einnahmequelle</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Abonnementdienste für Premium-Funktionen oder Mitgliedschaften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Affiliate-Marketing-Provisionen aus der Traffic-Weiterleitung</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Werbeeinnahmen aus der Präsentation von Marken oder Produkten</a:t>
                      </a:r>
                    </a:p>
                    <a:p>
                      <a:pPr marL="228600" indent="-228600" algn="l" rtl="0" fontAlgn="t">
                        <a:buFont typeface="+mj-lt"/>
                        <a:buAutoNum type="arabicPeriod"/>
                      </a:pPr>
                      <a:r>
                        <a:rPr lang="de-DE" sz="950" b="0" i="0" u="none" strike="noStrike" dirty="0">
                          <a:solidFill>
                            <a:srgbClr val="000000"/>
                          </a:solidFill>
                          <a:effectLst/>
                          <a:latin typeface="Century Gothic" panose="020B0502020202020204" pitchFamily="34" charset="0"/>
                        </a:rPr>
                        <a:t>Cross-Selling und Upselling zur Steigerung des Bestellwerts</a:t>
                      </a:r>
                    </a:p>
                  </a:txBody>
                  <a:tcPr marL="45650" marR="0" marT="0"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CF8EB"/>
                    </a:solidFill>
                  </a:tcPr>
                </a:tc>
                <a:extLst>
                  <a:ext uri="{0D108BD9-81ED-4DB2-BD59-A6C34878D82A}">
                    <a16:rowId xmlns:a16="http://schemas.microsoft.com/office/drawing/2014/main" val="1202169853"/>
                  </a:ext>
                </a:extLst>
              </a:tr>
            </a:tbl>
          </a:graphicData>
        </a:graphic>
      </p:graphicFrame>
      <p:pic>
        <p:nvPicPr>
          <p:cNvPr id="4" name="Graphic 2" descr="Symbol für Händedruck">
            <a:extLst>
              <a:ext uri="{FF2B5EF4-FFF2-40B4-BE49-F238E27FC236}">
                <a16:creationId xmlns:a16="http://schemas.microsoft.com/office/drawing/2014/main" id="{8DCB9C2D-FD57-37DA-26B9-B2FC4B1F3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94383" y="631849"/>
            <a:ext cx="655638" cy="657225"/>
          </a:xfrm>
          <a:prstGeom prst="rect">
            <a:avLst/>
          </a:prstGeom>
        </p:spPr>
      </p:pic>
      <p:pic>
        <p:nvPicPr>
          <p:cNvPr id="5" name="Graphic 4" descr="Symbol für Playbook">
            <a:extLst>
              <a:ext uri="{FF2B5EF4-FFF2-40B4-BE49-F238E27FC236}">
                <a16:creationId xmlns:a16="http://schemas.microsoft.com/office/drawing/2014/main" id="{734EA192-60AD-DC2C-ADB8-304BF5C7F2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2161" y="709622"/>
            <a:ext cx="523303" cy="525831"/>
          </a:xfrm>
          <a:prstGeom prst="rect">
            <a:avLst/>
          </a:prstGeom>
        </p:spPr>
      </p:pic>
      <p:pic>
        <p:nvPicPr>
          <p:cNvPr id="6" name="Graphic 20" descr="Symbol für Kasse">
            <a:extLst>
              <a:ext uri="{FF2B5EF4-FFF2-40B4-BE49-F238E27FC236}">
                <a16:creationId xmlns:a16="http://schemas.microsoft.com/office/drawing/2014/main" id="{08A43385-A526-57EB-840E-DD6C115A55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15488" y="3757803"/>
            <a:ext cx="438422" cy="439661"/>
          </a:xfrm>
          <a:prstGeom prst="rect">
            <a:avLst/>
          </a:prstGeom>
        </p:spPr>
      </p:pic>
      <p:pic>
        <p:nvPicPr>
          <p:cNvPr id="7" name="Graphic 9" descr="Symbol für Zielgruppe">
            <a:extLst>
              <a:ext uri="{FF2B5EF4-FFF2-40B4-BE49-F238E27FC236}">
                <a16:creationId xmlns:a16="http://schemas.microsoft.com/office/drawing/2014/main" id="{96CD1314-FB90-421D-949E-79301F9DEB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56679" y="752497"/>
            <a:ext cx="436798" cy="438098"/>
          </a:xfrm>
          <a:prstGeom prst="rect">
            <a:avLst/>
          </a:prstGeom>
        </p:spPr>
      </p:pic>
      <p:pic>
        <p:nvPicPr>
          <p:cNvPr id="8" name="Graphic 10" descr="Symbol für Klemmbrett mit Häkchen">
            <a:extLst>
              <a:ext uri="{FF2B5EF4-FFF2-40B4-BE49-F238E27FC236}">
                <a16:creationId xmlns:a16="http://schemas.microsoft.com/office/drawing/2014/main" id="{15135CE8-E34D-4A5C-807F-B9B000802C9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72148" y="741691"/>
            <a:ext cx="426320" cy="427589"/>
          </a:xfrm>
          <a:prstGeom prst="rect">
            <a:avLst/>
          </a:prstGeom>
        </p:spPr>
      </p:pic>
      <p:pic>
        <p:nvPicPr>
          <p:cNvPr id="9" name="Graphic 11" descr="Symbol für kreisförmiges Flussdiagramm">
            <a:extLst>
              <a:ext uri="{FF2B5EF4-FFF2-40B4-BE49-F238E27FC236}">
                <a16:creationId xmlns:a16="http://schemas.microsoft.com/office/drawing/2014/main" id="{C5F0FCA7-A5AD-472F-AD30-28EF906F6EE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12524" y="687411"/>
            <a:ext cx="542925" cy="546100"/>
          </a:xfrm>
          <a:prstGeom prst="rect">
            <a:avLst/>
          </a:prstGeom>
        </p:spPr>
      </p:pic>
      <p:pic>
        <p:nvPicPr>
          <p:cNvPr id="10" name="Graphic 13" descr="Symbol für Puzzleteile">
            <a:extLst>
              <a:ext uri="{FF2B5EF4-FFF2-40B4-BE49-F238E27FC236}">
                <a16:creationId xmlns:a16="http://schemas.microsoft.com/office/drawing/2014/main" id="{8B2CF9E3-7307-40FC-A0DD-87A172AAAB3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83988" y="3717188"/>
            <a:ext cx="483108" cy="484450"/>
          </a:xfrm>
          <a:prstGeom prst="rect">
            <a:avLst/>
          </a:prstGeom>
        </p:spPr>
      </p:pic>
      <p:pic>
        <p:nvPicPr>
          <p:cNvPr id="11" name="Graphic 15" descr="Symbol für Zug">
            <a:extLst>
              <a:ext uri="{FF2B5EF4-FFF2-40B4-BE49-F238E27FC236}">
                <a16:creationId xmlns:a16="http://schemas.microsoft.com/office/drawing/2014/main" id="{D729C8C0-BB70-470A-991F-A9A57098D5D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049273" y="3757803"/>
            <a:ext cx="401320" cy="403667"/>
          </a:xfrm>
          <a:prstGeom prst="rect">
            <a:avLst/>
          </a:prstGeom>
        </p:spPr>
      </p:pic>
      <p:pic>
        <p:nvPicPr>
          <p:cNvPr id="12" name="Graphic 17" descr="Symbol für Geld">
            <a:extLst>
              <a:ext uri="{FF2B5EF4-FFF2-40B4-BE49-F238E27FC236}">
                <a16:creationId xmlns:a16="http://schemas.microsoft.com/office/drawing/2014/main" id="{DB3E746B-0C0B-4884-9954-3E66B1ADFE6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289358" y="3701529"/>
            <a:ext cx="511134" cy="512487"/>
          </a:xfrm>
          <a:prstGeom prst="rect">
            <a:avLst/>
          </a:prstGeom>
        </p:spPr>
      </p:pic>
    </p:spTree>
    <p:extLst>
      <p:ext uri="{BB962C8B-B14F-4D97-AF65-F5344CB8AC3E}">
        <p14:creationId xmlns:p14="http://schemas.microsoft.com/office/powerpoint/2010/main" val="237153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35524855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a:t>
                      </a:r>
                      <a:br>
                        <a:rPr lang="de-DE" sz="1600" b="0" dirty="0">
                          <a:solidFill>
                            <a:schemeClr val="tx1"/>
                          </a:solidFill>
                          <a:effectLst/>
                          <a:latin typeface="Century Gothic" panose="020B0502020202020204" pitchFamily="34" charset="0"/>
                        </a:rPr>
                      </a:br>
                      <a:r>
                        <a:rPr lang="de-DE" sz="1600" b="0" dirty="0">
                          <a:solidFill>
                            <a:schemeClr val="tx1"/>
                          </a:solidFill>
                          <a:effectLst/>
                          <a:latin typeface="Century Gothic" panose="020B0502020202020204" pitchFamily="34" charset="0"/>
                        </a:rPr>
                        <a:t>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756</TotalTime>
  <Words>460</Words>
  <Application>Microsoft Office PowerPoint</Application>
  <PresentationFormat>Widescreen</PresentationFormat>
  <Paragraphs>71</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41</cp:revision>
  <dcterms:created xsi:type="dcterms:W3CDTF">2022-05-22T18:55:25Z</dcterms:created>
  <dcterms:modified xsi:type="dcterms:W3CDTF">2024-09-14T06:19:31Z</dcterms:modified>
</cp:coreProperties>
</file>