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2" r:id="rId2"/>
    <p:sldId id="356" r:id="rId3"/>
    <p:sldId id="357"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D10A2F-0FEA-4D47-98E1-CC1039FB5EAF}" v="6" dt="2024-03-01T03:39:21.0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08" d="100"/>
          <a:sy n="108" d="100"/>
        </p:scale>
        <p:origin x="672"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de.smartsheet.com/try-it?trp=5008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kte weiße geometrische Struktur">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pPr rtl="0"/>
            <a:r>
              <a:rPr lang="de-DE" sz="2400" b="1" dirty="0">
                <a:solidFill>
                  <a:schemeClr val="tx1">
                    <a:lumMod val="65000"/>
                    <a:lumOff val="35000"/>
                  </a:schemeClr>
                </a:solidFill>
                <a:latin typeface="Century Gothic" panose="020B0502020202020204" pitchFamily="34" charset="0"/>
              </a:rPr>
              <a:t>KUNDSCHAFTSORIENTIERTE CANVAS-VORLAGE </a:t>
            </a:r>
            <a:br>
              <a:rPr lang="en-US" sz="2400" b="1" dirty="0">
                <a:solidFill>
                  <a:schemeClr val="tx1">
                    <a:lumMod val="65000"/>
                    <a:lumOff val="35000"/>
                  </a:schemeClr>
                </a:solidFill>
                <a:latin typeface="Century Gothic" panose="020B0502020202020204" pitchFamily="34" charset="0"/>
              </a:rPr>
            </a:br>
            <a:r>
              <a:rPr lang="de-DE" sz="2400" b="1" dirty="0">
                <a:solidFill>
                  <a:schemeClr val="tx1">
                    <a:lumMod val="65000"/>
                    <a:lumOff val="35000"/>
                  </a:schemeClr>
                </a:solidFill>
                <a:latin typeface="Century Gothic" panose="020B0502020202020204" pitchFamily="34" charset="0"/>
              </a:rPr>
              <a:t>für PowerPoint</a:t>
            </a:r>
          </a:p>
        </p:txBody>
      </p:sp>
      <p:sp>
        <p:nvSpPr>
          <p:cNvPr id="6" name="TextBox 5">
            <a:extLst>
              <a:ext uri="{FF2B5EF4-FFF2-40B4-BE49-F238E27FC236}">
                <a16:creationId xmlns:a16="http://schemas.microsoft.com/office/drawing/2014/main" id="{B60FE1DB-DD8D-C83A-110F-79E47B06DB3B}"/>
              </a:ext>
            </a:extLst>
          </p:cNvPr>
          <p:cNvSpPr txBox="1"/>
          <p:nvPr/>
        </p:nvSpPr>
        <p:spPr>
          <a:xfrm>
            <a:off x="1248155" y="5193792"/>
            <a:ext cx="9770365" cy="669863"/>
          </a:xfrm>
          <a:prstGeom prst="rect">
            <a:avLst/>
          </a:prstGeom>
          <a:noFill/>
        </p:spPr>
        <p:txBody>
          <a:bodyPr wrap="square">
            <a:spAutoFit/>
          </a:bodyPr>
          <a:lstStyle/>
          <a:p>
            <a:pPr marL="0" marR="0" rtl="0">
              <a:lnSpc>
                <a:spcPct val="107000"/>
              </a:lnSpc>
              <a:spcBef>
                <a:spcPts val="0"/>
              </a:spcBef>
              <a:spcAft>
                <a:spcPts val="800"/>
              </a:spcAft>
            </a:pPr>
            <a:r>
              <a:rPr lang="de-DE" sz="1800"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Diese Anleitung erläutert, wie Sie die Vorlage ausfüllen, und hilft Ihnen, sich darauf zu konzentrieren, die Bedürfnisse Ihrer Kundschaft zu verstehen und zu erfüllen.</a:t>
            </a:r>
          </a:p>
        </p:txBody>
      </p:sp>
      <p:pic>
        <p:nvPicPr>
          <p:cNvPr id="10" name="Picture 9">
            <a:extLst>
              <a:ext uri="{FF2B5EF4-FFF2-40B4-BE49-F238E27FC236}">
                <a16:creationId xmlns:a16="http://schemas.microsoft.com/office/drawing/2014/main" id="{1C14EAAC-A429-A0D7-8729-E3AAAA829519}"/>
              </a:ext>
            </a:extLst>
          </p:cNvPr>
          <p:cNvPicPr>
            <a:picLocks noChangeAspect="1"/>
          </p:cNvPicPr>
          <p:nvPr/>
        </p:nvPicPr>
        <p:blipFill>
          <a:blip r:embed="rId3"/>
          <a:srcRect/>
          <a:stretch/>
        </p:blipFill>
        <p:spPr>
          <a:xfrm>
            <a:off x="2076473" y="2135016"/>
            <a:ext cx="8039053" cy="2741628"/>
          </a:xfrm>
          <a:prstGeom prst="rect">
            <a:avLst/>
          </a:prstGeom>
          <a:ln w="28575">
            <a:solidFill>
              <a:schemeClr val="bg1"/>
            </a:solidFill>
          </a:ln>
          <a:effectLst>
            <a:outerShdw blurRad="50800" dist="38100" dir="2700000" algn="tl" rotWithShape="0">
              <a:prstClr val="black">
                <a:alpha val="40000"/>
              </a:prstClr>
            </a:outerShdw>
          </a:effectLst>
        </p:spPr>
      </p:pic>
      <p:pic>
        <p:nvPicPr>
          <p:cNvPr id="3" name="Picture 2">
            <a:hlinkClick r:id="rId4"/>
            <a:extLst>
              <a:ext uri="{FF2B5EF4-FFF2-40B4-BE49-F238E27FC236}">
                <a16:creationId xmlns:a16="http://schemas.microsoft.com/office/drawing/2014/main" id="{6647F5C7-32D4-B80E-9432-6FD133E643AF}"/>
              </a:ext>
            </a:extLst>
          </p:cNvPr>
          <p:cNvPicPr>
            <a:picLocks noChangeAspect="1"/>
          </p:cNvPicPr>
          <p:nvPr/>
        </p:nvPicPr>
        <p:blipFill>
          <a:blip r:embed="rId5"/>
          <a:srcRect/>
          <a:stretch/>
        </p:blipFill>
        <p:spPr>
          <a:xfrm>
            <a:off x="8899962" y="317165"/>
            <a:ext cx="2824222" cy="561724"/>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Diagonal Corners Rounded 1">
            <a:extLst>
              <a:ext uri="{FF2B5EF4-FFF2-40B4-BE49-F238E27FC236}">
                <a16:creationId xmlns:a16="http://schemas.microsoft.com/office/drawing/2014/main" id="{2CB542E8-882A-0E0B-D739-D82500FB69EF}"/>
              </a:ext>
            </a:extLst>
          </p:cNvPr>
          <p:cNvSpPr/>
          <p:nvPr/>
        </p:nvSpPr>
        <p:spPr>
          <a:xfrm>
            <a:off x="9666129" y="842347"/>
            <a:ext cx="2324805" cy="5899324"/>
          </a:xfrm>
          <a:prstGeom prst="rect">
            <a:avLst/>
          </a:prstGeom>
          <a:solidFill>
            <a:srgbClr val="C5E5ED"/>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extBox 1">
            <a:extLst>
              <a:ext uri="{FF2B5EF4-FFF2-40B4-BE49-F238E27FC236}">
                <a16:creationId xmlns:a16="http://schemas.microsoft.com/office/drawing/2014/main" id="{D385D4E4-7957-2398-9DB5-FAD5DFDBD41B}"/>
              </a:ext>
            </a:extLst>
          </p:cNvPr>
          <p:cNvSpPr txBox="1"/>
          <p:nvPr/>
        </p:nvSpPr>
        <p:spPr>
          <a:xfrm>
            <a:off x="161597" y="111009"/>
            <a:ext cx="11838949" cy="523220"/>
          </a:xfrm>
          <a:prstGeom prst="rect">
            <a:avLst/>
          </a:prstGeom>
          <a:noFill/>
        </p:spPr>
        <p:txBody>
          <a:bodyPr wrap="square" rtlCol="0">
            <a:spAutoFit/>
          </a:bodyPr>
          <a:lstStyle/>
          <a:p>
            <a:pPr rtl="0"/>
            <a:r>
              <a:rPr lang="de-DE" sz="2800">
                <a:solidFill>
                  <a:schemeClr val="tx1">
                    <a:lumMod val="65000"/>
                    <a:lumOff val="35000"/>
                  </a:schemeClr>
                </a:solidFill>
                <a:latin typeface="Century Gothic" panose="020B0502020202020204" pitchFamily="34" charset="0"/>
              </a:rPr>
              <a:t>KUNDSCHAFTSORIENTIERTE CANVAS-VORLAGE</a:t>
            </a:r>
          </a:p>
        </p:txBody>
      </p:sp>
      <p:sp>
        <p:nvSpPr>
          <p:cNvPr id="4" name="Rectangle 3">
            <a:extLst>
              <a:ext uri="{FF2B5EF4-FFF2-40B4-BE49-F238E27FC236}">
                <a16:creationId xmlns:a16="http://schemas.microsoft.com/office/drawing/2014/main" id="{C53A8EFE-24FF-2004-3BFD-5CF03B7A0B3A}"/>
              </a:ext>
            </a:extLst>
          </p:cNvPr>
          <p:cNvSpPr/>
          <p:nvPr/>
        </p:nvSpPr>
        <p:spPr>
          <a:xfrm>
            <a:off x="4941264" y="842348"/>
            <a:ext cx="2297398" cy="589932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51B3AD3-9404-13EA-A2BE-04CBD2B2168A}"/>
              </a:ext>
            </a:extLst>
          </p:cNvPr>
          <p:cNvSpPr/>
          <p:nvPr/>
        </p:nvSpPr>
        <p:spPr>
          <a:xfrm>
            <a:off x="2580591" y="847665"/>
            <a:ext cx="2297398" cy="589932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4AFCF3-BC2F-8567-8768-3C387F59B999}"/>
              </a:ext>
            </a:extLst>
          </p:cNvPr>
          <p:cNvSpPr/>
          <p:nvPr/>
        </p:nvSpPr>
        <p:spPr>
          <a:xfrm>
            <a:off x="216398" y="842347"/>
            <a:ext cx="2297398" cy="5904643"/>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23BCFB9-6F2A-D9EE-C0A0-C691947E7A7F}"/>
              </a:ext>
            </a:extLst>
          </p:cNvPr>
          <p:cNvSpPr/>
          <p:nvPr/>
        </p:nvSpPr>
        <p:spPr>
          <a:xfrm>
            <a:off x="7301937" y="847664"/>
            <a:ext cx="2297398" cy="5894007"/>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3306BBBA-FDBF-76DC-61B2-15ADD46C5B8E}"/>
              </a:ext>
            </a:extLst>
          </p:cNvPr>
          <p:cNvCxnSpPr>
            <a:cxnSpLocks/>
          </p:cNvCxnSpPr>
          <p:nvPr/>
        </p:nvCxnSpPr>
        <p:spPr>
          <a:xfrm>
            <a:off x="223940" y="2249790"/>
            <a:ext cx="11842972"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741CFCC-0407-E9C6-11E7-031A29EC3379}"/>
              </a:ext>
            </a:extLst>
          </p:cNvPr>
          <p:cNvSpPr txBox="1"/>
          <p:nvPr/>
        </p:nvSpPr>
        <p:spPr>
          <a:xfrm>
            <a:off x="227963" y="1544219"/>
            <a:ext cx="2285832" cy="323165"/>
          </a:xfrm>
          <a:prstGeom prst="rect">
            <a:avLst/>
          </a:prstGeom>
          <a:noFill/>
        </p:spPr>
        <p:txBody>
          <a:bodyPr wrap="square" rtlCol="0">
            <a:spAutoFit/>
          </a:bodyPr>
          <a:lstStyle/>
          <a:p>
            <a:pPr rtl="0"/>
            <a:r>
              <a:rPr lang="de-DE" sz="1500" dirty="0">
                <a:solidFill>
                  <a:schemeClr val="tx1">
                    <a:lumMod val="65000"/>
                    <a:lumOff val="35000"/>
                  </a:schemeClr>
                </a:solidFill>
                <a:latin typeface="Century Gothic" panose="020B0502020202020204" pitchFamily="34" charset="0"/>
              </a:rPr>
              <a:t>KUNDENSEGMENTE</a:t>
            </a:r>
          </a:p>
        </p:txBody>
      </p:sp>
      <p:sp>
        <p:nvSpPr>
          <p:cNvPr id="11" name="TextBox 10">
            <a:extLst>
              <a:ext uri="{FF2B5EF4-FFF2-40B4-BE49-F238E27FC236}">
                <a16:creationId xmlns:a16="http://schemas.microsoft.com/office/drawing/2014/main" id="{F6BBC8F7-D3D8-7E1A-D0B0-5748BA2B2AE3}"/>
              </a:ext>
            </a:extLst>
          </p:cNvPr>
          <p:cNvSpPr txBox="1"/>
          <p:nvPr/>
        </p:nvSpPr>
        <p:spPr>
          <a:xfrm>
            <a:off x="2601373" y="1544219"/>
            <a:ext cx="2285832" cy="553998"/>
          </a:xfrm>
          <a:prstGeom prst="rect">
            <a:avLst/>
          </a:prstGeom>
          <a:noFill/>
        </p:spPr>
        <p:txBody>
          <a:bodyPr wrap="square" rtlCol="0">
            <a:spAutoFit/>
          </a:bodyPr>
          <a:lstStyle/>
          <a:p>
            <a:pPr rtl="0"/>
            <a:r>
              <a:rPr lang="de-DE" sz="1500">
                <a:solidFill>
                  <a:schemeClr val="tx1">
                    <a:lumMod val="65000"/>
                    <a:lumOff val="35000"/>
                  </a:schemeClr>
                </a:solidFill>
                <a:latin typeface="Century Gothic" panose="020B0502020202020204" pitchFamily="34" charset="0"/>
              </a:rPr>
              <a:t>KUNDENAUFGABEN</a:t>
            </a:r>
            <a:br>
              <a:rPr lang="en-US" sz="1500" dirty="0">
                <a:solidFill>
                  <a:schemeClr val="tx1">
                    <a:lumMod val="65000"/>
                    <a:lumOff val="35000"/>
                  </a:schemeClr>
                </a:solidFill>
                <a:latin typeface="Century Gothic" panose="020B0502020202020204" pitchFamily="34" charset="0"/>
              </a:rPr>
            </a:br>
            <a:endParaRPr lang="en-US" sz="1500" dirty="0">
              <a:solidFill>
                <a:schemeClr val="tx1">
                  <a:lumMod val="65000"/>
                  <a:lumOff val="35000"/>
                </a:schemeClr>
              </a:solidFill>
              <a:latin typeface="Century Gothic" panose="020B0502020202020204" pitchFamily="34" charset="0"/>
            </a:endParaRPr>
          </a:p>
        </p:txBody>
      </p:sp>
      <p:sp>
        <p:nvSpPr>
          <p:cNvPr id="17" name="TextBox 16">
            <a:extLst>
              <a:ext uri="{FF2B5EF4-FFF2-40B4-BE49-F238E27FC236}">
                <a16:creationId xmlns:a16="http://schemas.microsoft.com/office/drawing/2014/main" id="{A4F32716-8AA6-E345-5B7A-6B4EA6545408}"/>
              </a:ext>
            </a:extLst>
          </p:cNvPr>
          <p:cNvSpPr txBox="1"/>
          <p:nvPr/>
        </p:nvSpPr>
        <p:spPr>
          <a:xfrm>
            <a:off x="4940127" y="1554825"/>
            <a:ext cx="2285832" cy="553998"/>
          </a:xfrm>
          <a:prstGeom prst="rect">
            <a:avLst/>
          </a:prstGeom>
          <a:noFill/>
        </p:spPr>
        <p:txBody>
          <a:bodyPr wrap="square" rtlCol="0">
            <a:spAutoFit/>
          </a:bodyPr>
          <a:lstStyle/>
          <a:p>
            <a:pPr rtl="0"/>
            <a:r>
              <a:rPr lang="de-DE" sz="1500">
                <a:solidFill>
                  <a:schemeClr val="tx1">
                    <a:lumMod val="65000"/>
                    <a:lumOff val="35000"/>
                  </a:schemeClr>
                </a:solidFill>
                <a:latin typeface="Century Gothic" panose="020B0502020202020204" pitchFamily="34" charset="0"/>
              </a:rPr>
              <a:t>KUNDENPROBLEME</a:t>
            </a:r>
            <a:br>
              <a:rPr lang="en-US" sz="1500" dirty="0">
                <a:solidFill>
                  <a:schemeClr val="tx1">
                    <a:lumMod val="65000"/>
                    <a:lumOff val="35000"/>
                  </a:schemeClr>
                </a:solidFill>
                <a:latin typeface="Century Gothic" panose="020B0502020202020204" pitchFamily="34" charset="0"/>
              </a:rPr>
            </a:br>
            <a:endParaRPr lang="en-US" sz="1500" dirty="0">
              <a:solidFill>
                <a:schemeClr val="tx1">
                  <a:lumMod val="65000"/>
                  <a:lumOff val="35000"/>
                </a:schemeClr>
              </a:solidFill>
              <a:latin typeface="Century Gothic" panose="020B0502020202020204" pitchFamily="34" charset="0"/>
            </a:endParaRPr>
          </a:p>
        </p:txBody>
      </p:sp>
      <p:sp>
        <p:nvSpPr>
          <p:cNvPr id="19" name="TextBox 18">
            <a:extLst>
              <a:ext uri="{FF2B5EF4-FFF2-40B4-BE49-F238E27FC236}">
                <a16:creationId xmlns:a16="http://schemas.microsoft.com/office/drawing/2014/main" id="{CB13FCC0-9174-2B51-606B-26DE25972469}"/>
              </a:ext>
            </a:extLst>
          </p:cNvPr>
          <p:cNvSpPr txBox="1"/>
          <p:nvPr/>
        </p:nvSpPr>
        <p:spPr>
          <a:xfrm>
            <a:off x="7278881" y="1540054"/>
            <a:ext cx="2285832" cy="553998"/>
          </a:xfrm>
          <a:prstGeom prst="rect">
            <a:avLst/>
          </a:prstGeom>
          <a:noFill/>
        </p:spPr>
        <p:txBody>
          <a:bodyPr wrap="square" rtlCol="0">
            <a:spAutoFit/>
          </a:bodyPr>
          <a:lstStyle/>
          <a:p>
            <a:pPr rtl="0"/>
            <a:r>
              <a:rPr lang="de-DE" sz="1500">
                <a:solidFill>
                  <a:schemeClr val="tx1">
                    <a:lumMod val="65000"/>
                    <a:lumOff val="35000"/>
                  </a:schemeClr>
                </a:solidFill>
                <a:latin typeface="Century Gothic" panose="020B0502020202020204" pitchFamily="34" charset="0"/>
              </a:rPr>
              <a:t>KUNDENGEWINN</a:t>
            </a:r>
            <a:br>
              <a:rPr lang="en-US" sz="1500" dirty="0">
                <a:solidFill>
                  <a:schemeClr val="tx1">
                    <a:lumMod val="65000"/>
                    <a:lumOff val="35000"/>
                  </a:schemeClr>
                </a:solidFill>
                <a:latin typeface="Century Gothic" panose="020B0502020202020204" pitchFamily="34" charset="0"/>
              </a:rPr>
            </a:br>
            <a:endParaRPr lang="en-US" sz="1500" dirty="0">
              <a:solidFill>
                <a:schemeClr val="tx1">
                  <a:lumMod val="65000"/>
                  <a:lumOff val="35000"/>
                </a:schemeClr>
              </a:solidFill>
              <a:latin typeface="Century Gothic" panose="020B0502020202020204" pitchFamily="34" charset="0"/>
            </a:endParaRPr>
          </a:p>
        </p:txBody>
      </p:sp>
      <p:sp>
        <p:nvSpPr>
          <p:cNvPr id="20" name="TextBox 19">
            <a:extLst>
              <a:ext uri="{FF2B5EF4-FFF2-40B4-BE49-F238E27FC236}">
                <a16:creationId xmlns:a16="http://schemas.microsoft.com/office/drawing/2014/main" id="{FCFD49AA-5F72-63C9-3C83-32695461DC59}"/>
              </a:ext>
            </a:extLst>
          </p:cNvPr>
          <p:cNvSpPr txBox="1"/>
          <p:nvPr/>
        </p:nvSpPr>
        <p:spPr>
          <a:xfrm>
            <a:off x="9617635" y="1550660"/>
            <a:ext cx="2285832" cy="323165"/>
          </a:xfrm>
          <a:prstGeom prst="rect">
            <a:avLst/>
          </a:prstGeom>
          <a:noFill/>
        </p:spPr>
        <p:txBody>
          <a:bodyPr wrap="square" rtlCol="0">
            <a:spAutoFit/>
          </a:bodyPr>
          <a:lstStyle/>
          <a:p>
            <a:pPr rtl="0"/>
            <a:r>
              <a:rPr lang="de-DE" sz="1500">
                <a:solidFill>
                  <a:schemeClr val="tx1">
                    <a:lumMod val="65000"/>
                    <a:lumOff val="35000"/>
                  </a:schemeClr>
                </a:solidFill>
                <a:latin typeface="Century Gothic" panose="020B0502020202020204" pitchFamily="34" charset="0"/>
              </a:rPr>
              <a:t>WERTVERSPRECHEN</a:t>
            </a:r>
          </a:p>
        </p:txBody>
      </p:sp>
      <p:sp>
        <p:nvSpPr>
          <p:cNvPr id="21" name="Text Box 2">
            <a:extLst>
              <a:ext uri="{FF2B5EF4-FFF2-40B4-BE49-F238E27FC236}">
                <a16:creationId xmlns:a16="http://schemas.microsoft.com/office/drawing/2014/main" id="{1E5151F9-4A35-2B5C-FC6B-9A7590E5D97D}"/>
              </a:ext>
            </a:extLst>
          </p:cNvPr>
          <p:cNvSpPr txBox="1"/>
          <p:nvPr/>
        </p:nvSpPr>
        <p:spPr>
          <a:xfrm>
            <a:off x="216398" y="849646"/>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1</a:t>
            </a:r>
          </a:p>
        </p:txBody>
      </p:sp>
      <p:sp>
        <p:nvSpPr>
          <p:cNvPr id="22" name="Text Box 2">
            <a:extLst>
              <a:ext uri="{FF2B5EF4-FFF2-40B4-BE49-F238E27FC236}">
                <a16:creationId xmlns:a16="http://schemas.microsoft.com/office/drawing/2014/main" id="{CDE2BAE6-C046-6A80-5F0D-17A288C731A7}"/>
              </a:ext>
            </a:extLst>
          </p:cNvPr>
          <p:cNvSpPr txBox="1"/>
          <p:nvPr/>
        </p:nvSpPr>
        <p:spPr>
          <a:xfrm>
            <a:off x="2578676" y="847106"/>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2</a:t>
            </a:r>
          </a:p>
        </p:txBody>
      </p:sp>
      <p:sp>
        <p:nvSpPr>
          <p:cNvPr id="23" name="Text Box 2">
            <a:extLst>
              <a:ext uri="{FF2B5EF4-FFF2-40B4-BE49-F238E27FC236}">
                <a16:creationId xmlns:a16="http://schemas.microsoft.com/office/drawing/2014/main" id="{EA1061C0-05E6-A68B-C070-79936530584C}"/>
              </a:ext>
            </a:extLst>
          </p:cNvPr>
          <p:cNvSpPr txBox="1"/>
          <p:nvPr/>
        </p:nvSpPr>
        <p:spPr>
          <a:xfrm>
            <a:off x="4898772" y="837580"/>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3</a:t>
            </a:r>
          </a:p>
        </p:txBody>
      </p:sp>
      <p:sp>
        <p:nvSpPr>
          <p:cNvPr id="28" name="Text Box 2">
            <a:extLst>
              <a:ext uri="{FF2B5EF4-FFF2-40B4-BE49-F238E27FC236}">
                <a16:creationId xmlns:a16="http://schemas.microsoft.com/office/drawing/2014/main" id="{56CFF051-4FE8-9D60-03F9-39968BF6E778}"/>
              </a:ext>
            </a:extLst>
          </p:cNvPr>
          <p:cNvSpPr txBox="1"/>
          <p:nvPr/>
        </p:nvSpPr>
        <p:spPr>
          <a:xfrm>
            <a:off x="7313534" y="837581"/>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4</a:t>
            </a:r>
          </a:p>
        </p:txBody>
      </p:sp>
      <p:sp>
        <p:nvSpPr>
          <p:cNvPr id="29" name="Text Box 2">
            <a:extLst>
              <a:ext uri="{FF2B5EF4-FFF2-40B4-BE49-F238E27FC236}">
                <a16:creationId xmlns:a16="http://schemas.microsoft.com/office/drawing/2014/main" id="{9EF609F4-CEAD-9739-7A28-D4C8F4C520C0}"/>
              </a:ext>
            </a:extLst>
          </p:cNvPr>
          <p:cNvSpPr txBox="1"/>
          <p:nvPr/>
        </p:nvSpPr>
        <p:spPr>
          <a:xfrm>
            <a:off x="9677727" y="837581"/>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5</a:t>
            </a:r>
          </a:p>
        </p:txBody>
      </p:sp>
      <p:sp>
        <p:nvSpPr>
          <p:cNvPr id="30" name="Text Box 2">
            <a:extLst>
              <a:ext uri="{FF2B5EF4-FFF2-40B4-BE49-F238E27FC236}">
                <a16:creationId xmlns:a16="http://schemas.microsoft.com/office/drawing/2014/main" id="{DB22A576-1FA3-D80D-BE96-D9B0F395DF35}"/>
              </a:ext>
            </a:extLst>
          </p:cNvPr>
          <p:cNvSpPr txBox="1"/>
          <p:nvPr/>
        </p:nvSpPr>
        <p:spPr>
          <a:xfrm>
            <a:off x="227963" y="2384012"/>
            <a:ext cx="2178064"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1200"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Ermitteln Sie die spezifischen Kundengruppen, die Ihr Unternehmen anvisiert, und listen Sie sie auf.</a:t>
            </a:r>
          </a:p>
        </p:txBody>
      </p:sp>
      <p:sp>
        <p:nvSpPr>
          <p:cNvPr id="31" name="Text Box 2">
            <a:extLst>
              <a:ext uri="{FF2B5EF4-FFF2-40B4-BE49-F238E27FC236}">
                <a16:creationId xmlns:a16="http://schemas.microsoft.com/office/drawing/2014/main" id="{4DFB75FA-92BC-FC45-9F89-1B89A0E29DC2}"/>
              </a:ext>
            </a:extLst>
          </p:cNvPr>
          <p:cNvSpPr txBox="1"/>
          <p:nvPr/>
        </p:nvSpPr>
        <p:spPr>
          <a:xfrm>
            <a:off x="2567233" y="2398267"/>
            <a:ext cx="2151071"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1200"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Beschreiben Sie, welche Aufgaben Ihre Kund*innen zu erledigen oder welche Bedürfnisse sie zu erfüllen versuchen.</a:t>
            </a:r>
          </a:p>
        </p:txBody>
      </p:sp>
      <p:sp>
        <p:nvSpPr>
          <p:cNvPr id="32" name="Text Box 2">
            <a:extLst>
              <a:ext uri="{FF2B5EF4-FFF2-40B4-BE49-F238E27FC236}">
                <a16:creationId xmlns:a16="http://schemas.microsoft.com/office/drawing/2014/main" id="{4267364E-5C13-D384-878C-275099B989EE}"/>
              </a:ext>
            </a:extLst>
          </p:cNvPr>
          <p:cNvSpPr txBox="1"/>
          <p:nvPr/>
        </p:nvSpPr>
        <p:spPr>
          <a:xfrm>
            <a:off x="4932048" y="2384012"/>
            <a:ext cx="2145408"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1200"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Notieren Sie die Herausforderungen oder Probleme, die Ihre Kund*innen beim Erreichen ihrer Ziele oder Erledigen ihrer Aufgaben haben.</a:t>
            </a:r>
          </a:p>
        </p:txBody>
      </p:sp>
      <p:sp>
        <p:nvSpPr>
          <p:cNvPr id="33" name="Text Box 2">
            <a:extLst>
              <a:ext uri="{FF2B5EF4-FFF2-40B4-BE49-F238E27FC236}">
                <a16:creationId xmlns:a16="http://schemas.microsoft.com/office/drawing/2014/main" id="{8393C6BD-4EA4-62A3-54C2-D1D83BE0B6CB}"/>
              </a:ext>
            </a:extLst>
          </p:cNvPr>
          <p:cNvSpPr txBox="1"/>
          <p:nvPr/>
        </p:nvSpPr>
        <p:spPr>
          <a:xfrm>
            <a:off x="7327944" y="2384012"/>
            <a:ext cx="2173460"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1200"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Listen Sie die Vorteile oder positiven Ergebnisse auf, die Ihre Kund*innen anstreben.</a:t>
            </a:r>
          </a:p>
        </p:txBody>
      </p:sp>
      <p:sp>
        <p:nvSpPr>
          <p:cNvPr id="34" name="Text Box 2">
            <a:extLst>
              <a:ext uri="{FF2B5EF4-FFF2-40B4-BE49-F238E27FC236}">
                <a16:creationId xmlns:a16="http://schemas.microsoft.com/office/drawing/2014/main" id="{22329AEF-8DED-5602-9521-CFB434E37295}"/>
              </a:ext>
            </a:extLst>
          </p:cNvPr>
          <p:cNvSpPr txBox="1"/>
          <p:nvPr/>
        </p:nvSpPr>
        <p:spPr>
          <a:xfrm>
            <a:off x="9677727" y="2327552"/>
            <a:ext cx="2054025"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1200"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Formulieren Sie klar, wie Ihr Produkt oder Ihre Dienstleistung die Kundenprobleme löst und zum Kundengewinn beiträgt.</a:t>
            </a:r>
          </a:p>
        </p:txBody>
      </p:sp>
    </p:spTree>
    <p:extLst>
      <p:ext uri="{BB962C8B-B14F-4D97-AF65-F5344CB8AC3E}">
        <p14:creationId xmlns:p14="http://schemas.microsoft.com/office/powerpoint/2010/main" val="668885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Diagonal Corners Rounded 1">
            <a:extLst>
              <a:ext uri="{FF2B5EF4-FFF2-40B4-BE49-F238E27FC236}">
                <a16:creationId xmlns:a16="http://schemas.microsoft.com/office/drawing/2014/main" id="{C1402C3D-6807-04CF-1A53-4E9FD9A65A31}"/>
              </a:ext>
            </a:extLst>
          </p:cNvPr>
          <p:cNvSpPr/>
          <p:nvPr/>
        </p:nvSpPr>
        <p:spPr>
          <a:xfrm>
            <a:off x="9662609" y="837580"/>
            <a:ext cx="2324805" cy="5894007"/>
          </a:xfrm>
          <a:prstGeom prst="rect">
            <a:avLst/>
          </a:prstGeom>
          <a:solidFill>
            <a:srgbClr val="E1E9C5"/>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Rectangle: Diagonal Corners Rounded 1">
            <a:extLst>
              <a:ext uri="{FF2B5EF4-FFF2-40B4-BE49-F238E27FC236}">
                <a16:creationId xmlns:a16="http://schemas.microsoft.com/office/drawing/2014/main" id="{B27C1031-7F4E-364C-2801-C70CDFB07FEA}"/>
              </a:ext>
            </a:extLst>
          </p:cNvPr>
          <p:cNvSpPr/>
          <p:nvPr/>
        </p:nvSpPr>
        <p:spPr>
          <a:xfrm>
            <a:off x="2567234" y="849646"/>
            <a:ext cx="2296915" cy="5899325"/>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extBox 1">
            <a:extLst>
              <a:ext uri="{FF2B5EF4-FFF2-40B4-BE49-F238E27FC236}">
                <a16:creationId xmlns:a16="http://schemas.microsoft.com/office/drawing/2014/main" id="{D385D4E4-7957-2398-9DB5-FAD5DFDBD41B}"/>
              </a:ext>
            </a:extLst>
          </p:cNvPr>
          <p:cNvSpPr txBox="1"/>
          <p:nvPr/>
        </p:nvSpPr>
        <p:spPr>
          <a:xfrm>
            <a:off x="161597" y="111009"/>
            <a:ext cx="11838949" cy="523220"/>
          </a:xfrm>
          <a:prstGeom prst="rect">
            <a:avLst/>
          </a:prstGeom>
          <a:noFill/>
        </p:spPr>
        <p:txBody>
          <a:bodyPr wrap="square" rtlCol="0">
            <a:spAutoFit/>
          </a:bodyPr>
          <a:lstStyle/>
          <a:p>
            <a:pPr rtl="0"/>
            <a:r>
              <a:rPr lang="de-DE" sz="2800">
                <a:solidFill>
                  <a:schemeClr val="tx1">
                    <a:lumMod val="65000"/>
                    <a:lumOff val="35000"/>
                  </a:schemeClr>
                </a:solidFill>
                <a:latin typeface="Century Gothic" panose="020B0502020202020204" pitchFamily="34" charset="0"/>
              </a:rPr>
              <a:t>KUNDSCHAFTSORIENTIERTE CANVAS-VORLAGE</a:t>
            </a:r>
          </a:p>
        </p:txBody>
      </p:sp>
      <p:sp>
        <p:nvSpPr>
          <p:cNvPr id="4" name="Rectangle 3">
            <a:extLst>
              <a:ext uri="{FF2B5EF4-FFF2-40B4-BE49-F238E27FC236}">
                <a16:creationId xmlns:a16="http://schemas.microsoft.com/office/drawing/2014/main" id="{C53A8EFE-24FF-2004-3BFD-5CF03B7A0B3A}"/>
              </a:ext>
            </a:extLst>
          </p:cNvPr>
          <p:cNvSpPr/>
          <p:nvPr/>
        </p:nvSpPr>
        <p:spPr>
          <a:xfrm>
            <a:off x="4941264" y="842348"/>
            <a:ext cx="2297398" cy="5899324"/>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4AFCF3-BC2F-8567-8768-3C387F59B999}"/>
              </a:ext>
            </a:extLst>
          </p:cNvPr>
          <p:cNvSpPr/>
          <p:nvPr/>
        </p:nvSpPr>
        <p:spPr>
          <a:xfrm>
            <a:off x="216398" y="842347"/>
            <a:ext cx="2297398" cy="590464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23BCFB9-6F2A-D9EE-C0A0-C691947E7A7F}"/>
              </a:ext>
            </a:extLst>
          </p:cNvPr>
          <p:cNvSpPr/>
          <p:nvPr/>
        </p:nvSpPr>
        <p:spPr>
          <a:xfrm>
            <a:off x="7301937" y="847664"/>
            <a:ext cx="2297398" cy="589400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3306BBBA-FDBF-76DC-61B2-15ADD46C5B8E}"/>
              </a:ext>
            </a:extLst>
          </p:cNvPr>
          <p:cNvCxnSpPr>
            <a:cxnSpLocks/>
          </p:cNvCxnSpPr>
          <p:nvPr/>
        </p:nvCxnSpPr>
        <p:spPr>
          <a:xfrm>
            <a:off x="223940" y="2249790"/>
            <a:ext cx="11842972"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741CFCC-0407-E9C6-11E7-031A29EC3379}"/>
              </a:ext>
            </a:extLst>
          </p:cNvPr>
          <p:cNvSpPr txBox="1"/>
          <p:nvPr/>
        </p:nvSpPr>
        <p:spPr>
          <a:xfrm>
            <a:off x="227963" y="1544219"/>
            <a:ext cx="2285832" cy="323165"/>
          </a:xfrm>
          <a:prstGeom prst="rect">
            <a:avLst/>
          </a:prstGeom>
          <a:noFill/>
        </p:spPr>
        <p:txBody>
          <a:bodyPr wrap="square" rtlCol="0">
            <a:spAutoFit/>
          </a:bodyPr>
          <a:lstStyle/>
          <a:p>
            <a:pPr rtl="0"/>
            <a:r>
              <a:rPr lang="de-DE" sz="1500" dirty="0">
                <a:solidFill>
                  <a:schemeClr val="tx1">
                    <a:lumMod val="65000"/>
                    <a:lumOff val="35000"/>
                  </a:schemeClr>
                </a:solidFill>
                <a:latin typeface="Century Gothic" panose="020B0502020202020204" pitchFamily="34" charset="0"/>
              </a:rPr>
              <a:t>KUNDENBEZIEHUNGEN</a:t>
            </a:r>
          </a:p>
        </p:txBody>
      </p:sp>
      <p:sp>
        <p:nvSpPr>
          <p:cNvPr id="11" name="TextBox 10">
            <a:extLst>
              <a:ext uri="{FF2B5EF4-FFF2-40B4-BE49-F238E27FC236}">
                <a16:creationId xmlns:a16="http://schemas.microsoft.com/office/drawing/2014/main" id="{F6BBC8F7-D3D8-7E1A-D0B0-5748BA2B2AE3}"/>
              </a:ext>
            </a:extLst>
          </p:cNvPr>
          <p:cNvSpPr txBox="1"/>
          <p:nvPr/>
        </p:nvSpPr>
        <p:spPr>
          <a:xfrm>
            <a:off x="2601373" y="1544219"/>
            <a:ext cx="2285832" cy="323165"/>
          </a:xfrm>
          <a:prstGeom prst="rect">
            <a:avLst/>
          </a:prstGeom>
          <a:noFill/>
        </p:spPr>
        <p:txBody>
          <a:bodyPr wrap="square" rtlCol="0">
            <a:spAutoFit/>
          </a:bodyPr>
          <a:lstStyle/>
          <a:p>
            <a:pPr rtl="0"/>
            <a:r>
              <a:rPr lang="de-DE" sz="1500">
                <a:solidFill>
                  <a:schemeClr val="tx1">
                    <a:lumMod val="65000"/>
                    <a:lumOff val="35000"/>
                  </a:schemeClr>
                </a:solidFill>
                <a:latin typeface="Century Gothic" panose="020B0502020202020204" pitchFamily="34" charset="0"/>
              </a:rPr>
              <a:t>KANÄLE</a:t>
            </a:r>
          </a:p>
        </p:txBody>
      </p:sp>
      <p:sp>
        <p:nvSpPr>
          <p:cNvPr id="17" name="TextBox 16">
            <a:extLst>
              <a:ext uri="{FF2B5EF4-FFF2-40B4-BE49-F238E27FC236}">
                <a16:creationId xmlns:a16="http://schemas.microsoft.com/office/drawing/2014/main" id="{A4F32716-8AA6-E345-5B7A-6B4EA6545408}"/>
              </a:ext>
            </a:extLst>
          </p:cNvPr>
          <p:cNvSpPr txBox="1"/>
          <p:nvPr/>
        </p:nvSpPr>
        <p:spPr>
          <a:xfrm>
            <a:off x="4940127" y="1554825"/>
            <a:ext cx="2285832" cy="553998"/>
          </a:xfrm>
          <a:prstGeom prst="rect">
            <a:avLst/>
          </a:prstGeom>
          <a:noFill/>
        </p:spPr>
        <p:txBody>
          <a:bodyPr wrap="square" rtlCol="0">
            <a:spAutoFit/>
          </a:bodyPr>
          <a:lstStyle/>
          <a:p>
            <a:pPr rtl="0"/>
            <a:r>
              <a:rPr lang="de-DE" sz="1500">
                <a:solidFill>
                  <a:schemeClr val="tx1">
                    <a:lumMod val="65000"/>
                    <a:lumOff val="35000"/>
                  </a:schemeClr>
                </a:solidFill>
                <a:latin typeface="Century Gothic" panose="020B0502020202020204" pitchFamily="34" charset="0"/>
              </a:rPr>
              <a:t>KUNDENFEEDBACK</a:t>
            </a:r>
            <a:br>
              <a:rPr lang="en-US" sz="1500" dirty="0">
                <a:solidFill>
                  <a:schemeClr val="tx1">
                    <a:lumMod val="65000"/>
                    <a:lumOff val="35000"/>
                  </a:schemeClr>
                </a:solidFill>
                <a:latin typeface="Century Gothic" panose="020B0502020202020204" pitchFamily="34" charset="0"/>
              </a:rPr>
            </a:br>
            <a:endParaRPr lang="en-US" sz="1500" dirty="0">
              <a:solidFill>
                <a:schemeClr val="tx1">
                  <a:lumMod val="65000"/>
                  <a:lumOff val="35000"/>
                </a:schemeClr>
              </a:solidFill>
              <a:latin typeface="Century Gothic" panose="020B0502020202020204" pitchFamily="34" charset="0"/>
            </a:endParaRPr>
          </a:p>
        </p:txBody>
      </p:sp>
      <p:sp>
        <p:nvSpPr>
          <p:cNvPr id="19" name="TextBox 18">
            <a:extLst>
              <a:ext uri="{FF2B5EF4-FFF2-40B4-BE49-F238E27FC236}">
                <a16:creationId xmlns:a16="http://schemas.microsoft.com/office/drawing/2014/main" id="{CB13FCC0-9174-2B51-606B-26DE25972469}"/>
              </a:ext>
            </a:extLst>
          </p:cNvPr>
          <p:cNvSpPr txBox="1"/>
          <p:nvPr/>
        </p:nvSpPr>
        <p:spPr>
          <a:xfrm>
            <a:off x="7278881" y="1540054"/>
            <a:ext cx="2285832" cy="553998"/>
          </a:xfrm>
          <a:prstGeom prst="rect">
            <a:avLst/>
          </a:prstGeom>
          <a:noFill/>
        </p:spPr>
        <p:txBody>
          <a:bodyPr wrap="square" rtlCol="0">
            <a:spAutoFit/>
          </a:bodyPr>
          <a:lstStyle/>
          <a:p>
            <a:pPr rtl="0"/>
            <a:r>
              <a:rPr lang="de-DE" sz="1500">
                <a:solidFill>
                  <a:schemeClr val="tx1">
                    <a:lumMod val="65000"/>
                    <a:lumOff val="35000"/>
                  </a:schemeClr>
                </a:solidFill>
                <a:latin typeface="Century Gothic" panose="020B0502020202020204" pitchFamily="34" charset="0"/>
              </a:rPr>
              <a:t>WICHTIGSTE </a:t>
            </a:r>
            <a:br>
              <a:rPr lang="en-US" sz="1500" dirty="0">
                <a:solidFill>
                  <a:schemeClr val="tx1">
                    <a:lumMod val="65000"/>
                    <a:lumOff val="35000"/>
                  </a:schemeClr>
                </a:solidFill>
                <a:latin typeface="Century Gothic" panose="020B0502020202020204" pitchFamily="34" charset="0"/>
              </a:rPr>
            </a:br>
            <a:r>
              <a:rPr lang="de-DE" sz="1500">
                <a:solidFill>
                  <a:schemeClr val="tx1">
                    <a:lumMod val="65000"/>
                    <a:lumOff val="35000"/>
                  </a:schemeClr>
                </a:solidFill>
                <a:latin typeface="Century Gothic" panose="020B0502020202020204" pitchFamily="34" charset="0"/>
              </a:rPr>
              <a:t>RESSOURCEN</a:t>
            </a:r>
          </a:p>
        </p:txBody>
      </p:sp>
      <p:sp>
        <p:nvSpPr>
          <p:cNvPr id="20" name="TextBox 19">
            <a:extLst>
              <a:ext uri="{FF2B5EF4-FFF2-40B4-BE49-F238E27FC236}">
                <a16:creationId xmlns:a16="http://schemas.microsoft.com/office/drawing/2014/main" id="{FCFD49AA-5F72-63C9-3C83-32695461DC59}"/>
              </a:ext>
            </a:extLst>
          </p:cNvPr>
          <p:cNvSpPr txBox="1"/>
          <p:nvPr/>
        </p:nvSpPr>
        <p:spPr>
          <a:xfrm>
            <a:off x="9662609" y="1550660"/>
            <a:ext cx="2240858" cy="553998"/>
          </a:xfrm>
          <a:prstGeom prst="rect">
            <a:avLst/>
          </a:prstGeom>
          <a:noFill/>
        </p:spPr>
        <p:txBody>
          <a:bodyPr wrap="square" rtlCol="0">
            <a:spAutoFit/>
          </a:bodyPr>
          <a:lstStyle/>
          <a:p>
            <a:pPr rtl="0"/>
            <a:r>
              <a:rPr lang="de-DE" sz="1500">
                <a:solidFill>
                  <a:schemeClr val="tx1">
                    <a:lumMod val="65000"/>
                    <a:lumOff val="35000"/>
                  </a:schemeClr>
                </a:solidFill>
                <a:latin typeface="Century Gothic" panose="020B0502020202020204" pitchFamily="34" charset="0"/>
              </a:rPr>
              <a:t>KOSTENSTRUKTUR</a:t>
            </a:r>
            <a:br>
              <a:rPr lang="en-US" sz="1500" dirty="0">
                <a:solidFill>
                  <a:schemeClr val="tx1">
                    <a:lumMod val="65000"/>
                    <a:lumOff val="35000"/>
                  </a:schemeClr>
                </a:solidFill>
                <a:latin typeface="Century Gothic" panose="020B0502020202020204" pitchFamily="34" charset="0"/>
              </a:rPr>
            </a:br>
            <a:endParaRPr lang="en-US" sz="1500" dirty="0">
              <a:solidFill>
                <a:schemeClr val="tx1">
                  <a:lumMod val="65000"/>
                  <a:lumOff val="35000"/>
                </a:schemeClr>
              </a:solidFill>
              <a:latin typeface="Century Gothic" panose="020B0502020202020204" pitchFamily="34" charset="0"/>
            </a:endParaRPr>
          </a:p>
        </p:txBody>
      </p:sp>
      <p:sp>
        <p:nvSpPr>
          <p:cNvPr id="21" name="Text Box 2">
            <a:extLst>
              <a:ext uri="{FF2B5EF4-FFF2-40B4-BE49-F238E27FC236}">
                <a16:creationId xmlns:a16="http://schemas.microsoft.com/office/drawing/2014/main" id="{1E5151F9-4A35-2B5C-FC6B-9A7590E5D97D}"/>
              </a:ext>
            </a:extLst>
          </p:cNvPr>
          <p:cNvSpPr txBox="1"/>
          <p:nvPr/>
        </p:nvSpPr>
        <p:spPr>
          <a:xfrm>
            <a:off x="216398" y="849646"/>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6</a:t>
            </a:r>
          </a:p>
        </p:txBody>
      </p:sp>
      <p:sp>
        <p:nvSpPr>
          <p:cNvPr id="22" name="Text Box 2">
            <a:extLst>
              <a:ext uri="{FF2B5EF4-FFF2-40B4-BE49-F238E27FC236}">
                <a16:creationId xmlns:a16="http://schemas.microsoft.com/office/drawing/2014/main" id="{CDE2BAE6-C046-6A80-5F0D-17A288C731A7}"/>
              </a:ext>
            </a:extLst>
          </p:cNvPr>
          <p:cNvSpPr txBox="1"/>
          <p:nvPr/>
        </p:nvSpPr>
        <p:spPr>
          <a:xfrm>
            <a:off x="2578676" y="847106"/>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7</a:t>
            </a:r>
          </a:p>
        </p:txBody>
      </p:sp>
      <p:sp>
        <p:nvSpPr>
          <p:cNvPr id="23" name="Text Box 2">
            <a:extLst>
              <a:ext uri="{FF2B5EF4-FFF2-40B4-BE49-F238E27FC236}">
                <a16:creationId xmlns:a16="http://schemas.microsoft.com/office/drawing/2014/main" id="{EA1061C0-05E6-A68B-C070-79936530584C}"/>
              </a:ext>
            </a:extLst>
          </p:cNvPr>
          <p:cNvSpPr txBox="1"/>
          <p:nvPr/>
        </p:nvSpPr>
        <p:spPr>
          <a:xfrm>
            <a:off x="4898772" y="837580"/>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8</a:t>
            </a:r>
          </a:p>
        </p:txBody>
      </p:sp>
      <p:sp>
        <p:nvSpPr>
          <p:cNvPr id="28" name="Text Box 2">
            <a:extLst>
              <a:ext uri="{FF2B5EF4-FFF2-40B4-BE49-F238E27FC236}">
                <a16:creationId xmlns:a16="http://schemas.microsoft.com/office/drawing/2014/main" id="{56CFF051-4FE8-9D60-03F9-39968BF6E778}"/>
              </a:ext>
            </a:extLst>
          </p:cNvPr>
          <p:cNvSpPr txBox="1"/>
          <p:nvPr/>
        </p:nvSpPr>
        <p:spPr>
          <a:xfrm>
            <a:off x="7313534" y="837581"/>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9</a:t>
            </a:r>
          </a:p>
        </p:txBody>
      </p:sp>
      <p:sp>
        <p:nvSpPr>
          <p:cNvPr id="29" name="Text Box 2">
            <a:extLst>
              <a:ext uri="{FF2B5EF4-FFF2-40B4-BE49-F238E27FC236}">
                <a16:creationId xmlns:a16="http://schemas.microsoft.com/office/drawing/2014/main" id="{9EF609F4-CEAD-9739-7A28-D4C8F4C520C0}"/>
              </a:ext>
            </a:extLst>
          </p:cNvPr>
          <p:cNvSpPr txBox="1"/>
          <p:nvPr/>
        </p:nvSpPr>
        <p:spPr>
          <a:xfrm>
            <a:off x="9677726" y="837581"/>
            <a:ext cx="545265"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2200" b="1" kern="100">
                <a:solidFill>
                  <a:srgbClr val="595959"/>
                </a:solidFill>
                <a:latin typeface="Century Gothic" panose="020B0502020202020204" pitchFamily="34" charset="0"/>
                <a:ea typeface="Calibri" panose="020F0502020204030204" pitchFamily="34" charset="0"/>
                <a:cs typeface="Times New Roman" panose="02020603050405020304" pitchFamily="18" charset="0"/>
              </a:rPr>
              <a:t>10</a:t>
            </a:r>
          </a:p>
        </p:txBody>
      </p:sp>
      <p:sp>
        <p:nvSpPr>
          <p:cNvPr id="30" name="Text Box 2">
            <a:extLst>
              <a:ext uri="{FF2B5EF4-FFF2-40B4-BE49-F238E27FC236}">
                <a16:creationId xmlns:a16="http://schemas.microsoft.com/office/drawing/2014/main" id="{DB22A576-1FA3-D80D-BE96-D9B0F395DF35}"/>
              </a:ext>
            </a:extLst>
          </p:cNvPr>
          <p:cNvSpPr txBox="1"/>
          <p:nvPr/>
        </p:nvSpPr>
        <p:spPr>
          <a:xfrm>
            <a:off x="227963" y="2384012"/>
            <a:ext cx="2178064"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1200"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Definieren Sie die Art der Beziehung, die Sie mit jedem Kundensegment aufbauen wollen, z. B. persönliche Unterstützung, Selfservice oder automatisierte Interaktionen.</a:t>
            </a:r>
          </a:p>
        </p:txBody>
      </p:sp>
      <p:sp>
        <p:nvSpPr>
          <p:cNvPr id="31" name="Text Box 2">
            <a:extLst>
              <a:ext uri="{FF2B5EF4-FFF2-40B4-BE49-F238E27FC236}">
                <a16:creationId xmlns:a16="http://schemas.microsoft.com/office/drawing/2014/main" id="{4DFB75FA-92BC-FC45-9F89-1B89A0E29DC2}"/>
              </a:ext>
            </a:extLst>
          </p:cNvPr>
          <p:cNvSpPr txBox="1"/>
          <p:nvPr/>
        </p:nvSpPr>
        <p:spPr>
          <a:xfrm>
            <a:off x="2567233" y="2398267"/>
            <a:ext cx="2151071"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1200"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Beschreiben Sie, wie Sie Ihre Kund*innen erreichen und mit ihnen kommunizieren wollen, einschließlich Marketing-, Verkaufs- und Vertriebskanälen.</a:t>
            </a:r>
          </a:p>
        </p:txBody>
      </p:sp>
      <p:sp>
        <p:nvSpPr>
          <p:cNvPr id="32" name="Text Box 2">
            <a:extLst>
              <a:ext uri="{FF2B5EF4-FFF2-40B4-BE49-F238E27FC236}">
                <a16:creationId xmlns:a16="http://schemas.microsoft.com/office/drawing/2014/main" id="{4267364E-5C13-D384-878C-275099B989EE}"/>
              </a:ext>
            </a:extLst>
          </p:cNvPr>
          <p:cNvSpPr txBox="1"/>
          <p:nvPr/>
        </p:nvSpPr>
        <p:spPr>
          <a:xfrm>
            <a:off x="4932048" y="2384012"/>
            <a:ext cx="2145408"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1200"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Richten Sie ein System oder eine Methode ein, um Feedback von Ihren Kund*innen einzuholen und zu analysieren.</a:t>
            </a:r>
          </a:p>
        </p:txBody>
      </p:sp>
      <p:sp>
        <p:nvSpPr>
          <p:cNvPr id="33" name="Text Box 2">
            <a:extLst>
              <a:ext uri="{FF2B5EF4-FFF2-40B4-BE49-F238E27FC236}">
                <a16:creationId xmlns:a16="http://schemas.microsoft.com/office/drawing/2014/main" id="{8393C6BD-4EA4-62A3-54C2-D1D83BE0B6CB}"/>
              </a:ext>
            </a:extLst>
          </p:cNvPr>
          <p:cNvSpPr txBox="1"/>
          <p:nvPr/>
        </p:nvSpPr>
        <p:spPr>
          <a:xfrm>
            <a:off x="7327944" y="2384012"/>
            <a:ext cx="2173460"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1200"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Ermitteln Sie, welche wesentlichen Ressourcen erforderlich sind, um Ihr Wertversprechen zu erfüllen.</a:t>
            </a:r>
          </a:p>
        </p:txBody>
      </p:sp>
      <p:sp>
        <p:nvSpPr>
          <p:cNvPr id="34" name="Text Box 2">
            <a:extLst>
              <a:ext uri="{FF2B5EF4-FFF2-40B4-BE49-F238E27FC236}">
                <a16:creationId xmlns:a16="http://schemas.microsoft.com/office/drawing/2014/main" id="{22329AEF-8DED-5602-9521-CFB434E37295}"/>
              </a:ext>
            </a:extLst>
          </p:cNvPr>
          <p:cNvSpPr txBox="1"/>
          <p:nvPr/>
        </p:nvSpPr>
        <p:spPr>
          <a:xfrm>
            <a:off x="9677727" y="2327552"/>
            <a:ext cx="2054025"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1200"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Skizzieren Sie die Hauptkosten, die mit der Aufrechterhaltung eines kundschaftsorientierten Ansatzes verbunden sind, einschließlich Kosten im Zusammenhang mit Marketing, Kundensupport und der Bereitstellung des Produkts / der Dienstleistung.</a:t>
            </a:r>
          </a:p>
        </p:txBody>
      </p:sp>
    </p:spTree>
    <p:extLst>
      <p:ext uri="{BB962C8B-B14F-4D97-AF65-F5344CB8AC3E}">
        <p14:creationId xmlns:p14="http://schemas.microsoft.com/office/powerpoint/2010/main" val="3561161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a:solidFill>
                            <a:schemeClr val="tx1"/>
                          </a:solidFill>
                          <a:effectLst/>
                          <a:latin typeface="Century Gothic" panose="020B0502020202020204" pitchFamily="34" charset="0"/>
                        </a:rPr>
                        <a:t> </a:t>
                      </a:r>
                    </a:p>
                    <a:p>
                      <a:pPr marL="0" marR="0" rtl="0">
                        <a:spcBef>
                          <a:spcPts val="0"/>
                        </a:spcBef>
                        <a:spcAft>
                          <a:spcPts val="0"/>
                        </a:spcAft>
                      </a:pPr>
                      <a:r>
                        <a:rPr lang="de-DE" sz="1600" b="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Jegliches Vertrauen, das Sie in solche Informationen setzen, ist aus eigener Verantwortung.</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772</TotalTime>
  <Words>368</Words>
  <Application>Microsoft Office PowerPoint</Application>
  <PresentationFormat>Widescreen</PresentationFormat>
  <Paragraphs>38</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39</cp:revision>
  <dcterms:created xsi:type="dcterms:W3CDTF">2022-05-22T18:55:25Z</dcterms:created>
  <dcterms:modified xsi:type="dcterms:W3CDTF">2024-09-14T03:48:27Z</dcterms:modified>
</cp:coreProperties>
</file>