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497324"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KUNDSCHAFTSORIENTIERTE CANVAS-VORLAGE (BEISPIEL) </a:t>
            </a:r>
            <a:br>
              <a:rPr lang="en-US" sz="2400" b="1" dirty="0">
                <a:solidFill>
                  <a:schemeClr val="tx1">
                    <a:lumMod val="65000"/>
                    <a:lumOff val="35000"/>
                  </a:schemeClr>
                </a:solidFill>
                <a:latin typeface="Century Gothic" panose="020B0502020202020204" pitchFamily="34" charset="0"/>
              </a:rPr>
            </a:br>
            <a:r>
              <a:rPr lang="de-DE" sz="2400" b="1" dirty="0">
                <a:solidFill>
                  <a:schemeClr val="tx1">
                    <a:lumMod val="65000"/>
                    <a:lumOff val="35000"/>
                  </a:schemeClr>
                </a:solidFill>
                <a:latin typeface="Century Gothic" panose="020B0502020202020204" pitchFamily="34" charset="0"/>
              </a:rPr>
              <a:t>für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rtl="0">
              <a:lnSpc>
                <a:spcPct val="107000"/>
              </a:lnSpc>
              <a:spcBef>
                <a:spcPts val="0"/>
              </a:spcBef>
              <a:spcAft>
                <a:spcPts val="800"/>
              </a:spcAft>
            </a:pPr>
            <a:r>
              <a:rPr lang="de-DE" sz="18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Diese Anleitung erläutert, wie Sie die Vorlage ausfüllen, und hilft Ihnen, sich darauf zu konzentrieren, die Bedürfnisse Ihrer Kundschaft zu verstehen und zu erfüllen.</a:t>
            </a:r>
          </a:p>
        </p:txBody>
      </p:sp>
      <p:pic>
        <p:nvPicPr>
          <p:cNvPr id="10" name="Picture 9">
            <a:extLst>
              <a:ext uri="{FF2B5EF4-FFF2-40B4-BE49-F238E27FC236}">
                <a16:creationId xmlns:a16="http://schemas.microsoft.com/office/drawing/2014/main" id="{1C14EAAC-A429-A0D7-8729-E3AAAA829519}"/>
              </a:ext>
            </a:extLst>
          </p:cNvPr>
          <p:cNvPicPr>
            <a:picLocks noChangeAspect="1"/>
          </p:cNvPicPr>
          <p:nvPr/>
        </p:nvPicPr>
        <p:blipFill>
          <a:blip r:embed="rId3"/>
          <a:srcRect/>
          <a:stretch/>
        </p:blipFill>
        <p:spPr>
          <a:xfrm>
            <a:off x="2076473" y="2135016"/>
            <a:ext cx="8039053" cy="2741628"/>
          </a:xfrm>
          <a:prstGeom prst="rect">
            <a:avLst/>
          </a:prstGeom>
          <a:ln w="28575">
            <a:solidFill>
              <a:schemeClr val="bg1"/>
            </a:solidFill>
          </a:ln>
          <a:effectLst>
            <a:outerShdw blurRad="50800" dist="38100" dir="2700000" algn="tl" rotWithShape="0">
              <a:prstClr val="black">
                <a:alpha val="40000"/>
              </a:prstClr>
            </a:outerShdw>
          </a:effectLst>
        </p:spPr>
      </p:pic>
      <p:pic>
        <p:nvPicPr>
          <p:cNvPr id="3" name="Picture 2">
            <a:hlinkClick r:id="rId4"/>
            <a:extLst>
              <a:ext uri="{FF2B5EF4-FFF2-40B4-BE49-F238E27FC236}">
                <a16:creationId xmlns:a16="http://schemas.microsoft.com/office/drawing/2014/main" id="{4D1D3DB1-B225-9606-FB5E-DA8089581536}"/>
              </a:ext>
            </a:extLst>
          </p:cNvPr>
          <p:cNvPicPr>
            <a:picLocks noChangeAspect="1"/>
          </p:cNvPicPr>
          <p:nvPr/>
        </p:nvPicPr>
        <p:blipFill>
          <a:blip r:embed="rId5"/>
          <a:srcRect/>
          <a:stretch/>
        </p:blipFill>
        <p:spPr>
          <a:xfrm>
            <a:off x="8899962" y="317165"/>
            <a:ext cx="2824222" cy="56172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KUNDSCHAFTSORIENTIERTE CANVAS-VORLAGE (BEISPIEL)</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KUNDENSEGMENTE</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KUNDENAUFGABEN</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KUNDENPROBLEME</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KUNDENGEWINN</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323165"/>
          </a:xfrm>
          <a:prstGeom prst="rect">
            <a:avLst/>
          </a:prstGeom>
          <a:noFill/>
        </p:spPr>
        <p:txBody>
          <a:bodyPr wrap="square" rtlCol="0">
            <a:spAutoFit/>
          </a:bodyPr>
          <a:lstStyle/>
          <a:p>
            <a:pPr rtl="0"/>
            <a:r>
              <a:rPr lang="de-DE" sz="1500" dirty="0">
                <a:solidFill>
                  <a:schemeClr val="tx1">
                    <a:lumMod val="65000"/>
                    <a:lumOff val="35000"/>
                  </a:schemeClr>
                </a:solidFill>
                <a:latin typeface="Century Gothic" panose="020B0502020202020204" pitchFamily="34" charset="0"/>
              </a:rPr>
              <a:t>WERTVERSPRECHEN</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Einzelne Besitzer*innen von Elektrofahrzeugen, gewerbliche Elektrofahrzeugflotten und Bewohner*innen von städtischen Gebieten mit begrenzter Ladeinfrastruktur.</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Auf der Suche nach bequemen, schnellen und zuverlässigen Ladelösungen für Elektrofahrzeuge; effizientes Lademanagement von Flotten.</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Schwierigkeiten bei der Suche nach verfügbaren Ladestationen, lange Ladezeiten, inkonsistente Preise und Qualität.</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Schneller und einfacher Zugang zu Lademöglichkeiten, erschwingliche und transparente Preise, verbesserte Ladetechnologie.</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286310" cy="18146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Bereitstellung schneller, umweltfreundlicher und weithin zugänglicher Ladelösungen für Elektrofahrzeuge.</a:t>
            </a:r>
          </a:p>
          <a:p>
            <a:pPr marL="0" marR="0" rtl="0">
              <a:lnSpc>
                <a:spcPct val="107000"/>
              </a:lnSpc>
              <a:spcBef>
                <a:spcPts val="0"/>
              </a:spcBef>
              <a:spcAft>
                <a:spcPts val="800"/>
              </a:spcAft>
            </a:pP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Dazu gehört innovative Technologie für ein effizientes Flottenlademanagement.</a:t>
            </a: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KUNDSCHAFTSORIENTIERTE CANVAS-VORLAGE (BEISPIEL)</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323165"/>
          </a:xfrm>
          <a:prstGeom prst="rect">
            <a:avLst/>
          </a:prstGeom>
          <a:noFill/>
        </p:spPr>
        <p:txBody>
          <a:bodyPr wrap="square" rtlCol="0">
            <a:spAutoFit/>
          </a:bodyPr>
          <a:lstStyle/>
          <a:p>
            <a:pPr rtl="0"/>
            <a:r>
              <a:rPr lang="de-DE" sz="1500" dirty="0">
                <a:solidFill>
                  <a:schemeClr val="tx1">
                    <a:lumMod val="65000"/>
                    <a:lumOff val="35000"/>
                  </a:schemeClr>
                </a:solidFill>
                <a:latin typeface="Century Gothic" panose="020B0502020202020204" pitchFamily="34" charset="0"/>
              </a:rPr>
              <a:t>KUNDENBEZIEHUNGEN</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KANÄLE</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KUNDENFEEDBACK</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WICHTIGSTE </a:t>
            </a:r>
            <a:br>
              <a:rPr lang="en-US" sz="1500" dirty="0">
                <a:solidFill>
                  <a:schemeClr val="tx1">
                    <a:lumMod val="65000"/>
                    <a:lumOff val="35000"/>
                  </a:schemeClr>
                </a:solidFill>
                <a:latin typeface="Century Gothic" panose="020B0502020202020204" pitchFamily="34" charset="0"/>
              </a:rPr>
            </a:br>
            <a:r>
              <a:rPr lang="de-DE" sz="1500">
                <a:solidFill>
                  <a:schemeClr val="tx1">
                    <a:lumMod val="65000"/>
                    <a:lumOff val="35000"/>
                  </a:schemeClr>
                </a:solidFill>
                <a:latin typeface="Century Gothic" panose="020B0502020202020204" pitchFamily="34" charset="0"/>
              </a:rPr>
              <a:t>RESSOURCEN</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553998"/>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KOSTENSTRUKTUR</a:t>
            </a:r>
            <a:br>
              <a:rPr lang="en-US" sz="1500" dirty="0">
                <a:solidFill>
                  <a:schemeClr val="tx1">
                    <a:lumMod val="65000"/>
                    <a:lumOff val="35000"/>
                  </a:schemeClr>
                </a:solidFill>
                <a:latin typeface="Century Gothic" panose="020B0502020202020204" pitchFamily="34" charset="0"/>
              </a:rPr>
            </a:br>
            <a:endParaRPr lang="en-US" sz="1500" dirty="0">
              <a:solidFill>
                <a:schemeClr val="tx1">
                  <a:lumMod val="65000"/>
                  <a:lumOff val="35000"/>
                </a:schemeClr>
              </a:solidFill>
              <a:latin typeface="Century Gothic" panose="020B0502020202020204" pitchFamily="34" charset="0"/>
            </a:endParaRP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2200" b="1" kern="10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2" y="2384012"/>
            <a:ext cx="22713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Aufbau von Kundenbindung durch eine benutzungsfreundliche Mobil-App, reaktionsschnellen Kundenservice und Community-Engagement.</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203609"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Mobil-App zum Auffinden und Abrufen von Ladestationen, </a:t>
            </a:r>
            <a:b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Online-Plattform zur Kontoverwaltung, Kundenservice-Hotline.</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Regelmäßige Kundenbefragungen per E-Mail und App, Feedback-Bereich auf der Website, Monitoring der Social-Media-Kanäle.</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Netzwerk aus strategisch gelegenen Ladestationen, fortschrittliche Ladetechnologie, engagiertes Kundensupport-Team.</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8695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de-DE"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Investitionsausgaben für die Infrastruktur von Ladestationen, Technologieentwicklung und -wartung, Marketing und Kundensupport.</a:t>
            </a: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89508598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a:t>
                      </a:r>
                      <a:r>
                        <a:rPr lang="de-DE" sz="1600" b="0">
                          <a:solidFill>
                            <a:schemeClr val="tx1"/>
                          </a:solidFill>
                          <a:effectLst/>
                          <a:latin typeface="Century Gothic" panose="020B0502020202020204" pitchFamily="34" charset="0"/>
                        </a:rPr>
                        <a:t>Wir versuchen, die Informationen stets zu aktualisieren und zu korrigieren. </a:t>
                      </a:r>
                      <a:br>
                        <a:rPr lang="de-DE" sz="1600" b="0">
                          <a:solidFill>
                            <a:schemeClr val="tx1"/>
                          </a:solidFill>
                          <a:effectLst/>
                          <a:latin typeface="Century Gothic" panose="020B0502020202020204" pitchFamily="34" charset="0"/>
                        </a:rPr>
                      </a:br>
                      <a:r>
                        <a:rPr lang="de-DE" sz="1600" b="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a:t>
                      </a:r>
                      <a:r>
                        <a:rPr lang="de-DE" sz="1600" b="0" dirty="0">
                          <a:solidFill>
                            <a:schemeClr val="tx1"/>
                          </a:solidFill>
                          <a:effectLst/>
                          <a:latin typeface="Century Gothic" panose="020B0502020202020204" pitchFamily="34" charset="0"/>
                        </a:rPr>
                        <a:t>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765</TotalTime>
  <Words>329</Words>
  <Application>Microsoft Office PowerPoint</Application>
  <PresentationFormat>Widescreen</PresentationFormat>
  <Paragraphs>39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41</cp:revision>
  <dcterms:created xsi:type="dcterms:W3CDTF">2022-05-22T18:55:25Z</dcterms:created>
  <dcterms:modified xsi:type="dcterms:W3CDTF">2024-09-14T03:47:49Z</dcterms:modified>
</cp:coreProperties>
</file>