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4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6B5"/>
    <a:srgbClr val="9CA58C"/>
    <a:srgbClr val="EBD9B6"/>
    <a:srgbClr val="DCF8EB"/>
    <a:srgbClr val="0098C6"/>
    <a:srgbClr val="66BBCC"/>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28EC57-F7CB-4C2E-9035-E837AEBA8E3B}" v="2" dt="2024-05-28T22:34:17.5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14" autoAdjust="0"/>
    <p:restoredTop sz="86447"/>
  </p:normalViewPr>
  <p:slideViewPr>
    <p:cSldViewPr snapToGrid="0" snapToObjects="1">
      <p:cViewPr varScale="1">
        <p:scale>
          <a:sx n="108" d="100"/>
          <a:sy n="108" d="100"/>
        </p:scale>
        <p:origin x="1272" y="10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D228EC57-F7CB-4C2E-9035-E837AEBA8E3B}"/>
    <pc:docChg chg="modSld">
      <pc:chgData name="Bess Dunlevy" userId="dd4b9a8537dbe9d0" providerId="LiveId" clId="{D228EC57-F7CB-4C2E-9035-E837AEBA8E3B}" dt="2024-05-28T22:34:23.129" v="11" actId="1076"/>
      <pc:docMkLst>
        <pc:docMk/>
      </pc:docMkLst>
      <pc:sldChg chg="modSp mod">
        <pc:chgData name="Bess Dunlevy" userId="dd4b9a8537dbe9d0" providerId="LiveId" clId="{D228EC57-F7CB-4C2E-9035-E837AEBA8E3B}" dt="2024-05-28T22:34:07.675" v="9"/>
        <pc:sldMkLst>
          <pc:docMk/>
          <pc:sldMk cId="1508588292" sldId="342"/>
        </pc:sldMkLst>
        <pc:spChg chg="mod">
          <ac:chgData name="Bess Dunlevy" userId="dd4b9a8537dbe9d0" providerId="LiveId" clId="{D228EC57-F7CB-4C2E-9035-E837AEBA8E3B}" dt="2024-05-28T22:33:59.822" v="0"/>
          <ac:spMkLst>
            <pc:docMk/>
            <pc:sldMk cId="1508588292" sldId="342"/>
            <ac:spMk id="3" creationId="{1A76DB7C-FE3B-1B81-FE80-5048FEDFD2B4}"/>
          </ac:spMkLst>
        </pc:spChg>
        <pc:spChg chg="mod">
          <ac:chgData name="Bess Dunlevy" userId="dd4b9a8537dbe9d0" providerId="LiveId" clId="{D228EC57-F7CB-4C2E-9035-E837AEBA8E3B}" dt="2024-05-28T22:34:03.137" v="8" actId="20577"/>
          <ac:spMkLst>
            <pc:docMk/>
            <pc:sldMk cId="1508588292" sldId="342"/>
            <ac:spMk id="33" creationId="{143A449B-AAB7-994A-92CE-8F48E2CA7DF6}"/>
          </ac:spMkLst>
        </pc:spChg>
        <pc:graphicFrameChg chg="mod">
          <ac:chgData name="Bess Dunlevy" userId="dd4b9a8537dbe9d0" providerId="LiveId" clId="{D228EC57-F7CB-4C2E-9035-E837AEBA8E3B}" dt="2024-05-28T22:34:07.675" v="9"/>
          <ac:graphicFrameMkLst>
            <pc:docMk/>
            <pc:sldMk cId="1508588292" sldId="342"/>
            <ac:graphicFrameMk id="11" creationId="{7A2610DA-5BB8-0728-BDAA-5736C7FDD5FA}"/>
          </ac:graphicFrameMkLst>
        </pc:graphicFrameChg>
      </pc:sldChg>
      <pc:sldChg chg="modSp mod">
        <pc:chgData name="Bess Dunlevy" userId="dd4b9a8537dbe9d0" providerId="LiveId" clId="{D228EC57-F7CB-4C2E-9035-E837AEBA8E3B}" dt="2024-05-28T22:34:23.129" v="11" actId="1076"/>
        <pc:sldMkLst>
          <pc:docMk/>
          <pc:sldMk cId="2096331201" sldId="343"/>
        </pc:sldMkLst>
        <pc:graphicFrameChg chg="mod">
          <ac:chgData name="Bess Dunlevy" userId="dd4b9a8537dbe9d0" providerId="LiveId" clId="{D228EC57-F7CB-4C2E-9035-E837AEBA8E3B}" dt="2024-05-28T22:34:23.129" v="11" actId="1076"/>
          <ac:graphicFrameMkLst>
            <pc:docMk/>
            <pc:sldMk cId="2096331201" sldId="343"/>
            <ac:graphicFrameMk id="4" creationId="{70E2C020-EF02-EE35-D9E3-8884FFCB4A29}"/>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e.smartsheet.com/try-it?trp=49545"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1FD5C8-2A15-2D02-CB4B-22430253B1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750" t="10448" r="8853" b="22538"/>
          <a:stretch/>
        </p:blipFill>
        <p:spPr bwMode="auto">
          <a:xfrm>
            <a:off x="5464292" y="1061484"/>
            <a:ext cx="6576912" cy="3654485"/>
          </a:xfrm>
          <a:prstGeom prst="rect">
            <a:avLst/>
          </a:prstGeom>
          <a:ln>
            <a:noFill/>
          </a:ln>
          <a:extLst>
            <a:ext uri="{53640926-AAD7-44D8-BBD7-CCE9431645EC}">
              <a14:shadowObscured xmlns:a14="http://schemas.microsoft.com/office/drawing/2010/main"/>
            </a:ext>
          </a:extLst>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461665"/>
          </a:xfrm>
          <a:prstGeom prst="rect">
            <a:avLst/>
          </a:prstGeom>
          <a:noFill/>
        </p:spPr>
        <p:txBody>
          <a:bodyPr wrap="square" rtlCol="0">
            <a:spAutoFit/>
          </a:bodyPr>
          <a:lstStyle/>
          <a:p>
            <a:pPr rtl="0"/>
            <a:r>
              <a:rPr lang="de-DE" sz="2400" b="1">
                <a:solidFill>
                  <a:schemeClr val="tx1">
                    <a:lumMod val="65000"/>
                    <a:lumOff val="35000"/>
                  </a:schemeClr>
                </a:solidFill>
                <a:latin typeface="Century Gothic" panose="020B0502020202020204" pitchFamily="34" charset="0"/>
              </a:rPr>
              <a:t>Beispielvorlage für die grundlegende Strategieplanung</a:t>
            </a:r>
          </a:p>
        </p:txBody>
      </p:sp>
      <p:sp>
        <p:nvSpPr>
          <p:cNvPr id="3" name="TextBox 2">
            <a:extLst>
              <a:ext uri="{FF2B5EF4-FFF2-40B4-BE49-F238E27FC236}">
                <a16:creationId xmlns:a16="http://schemas.microsoft.com/office/drawing/2014/main" id="{1A76DB7C-FE3B-1B81-FE80-5048FEDFD2B4}"/>
              </a:ext>
            </a:extLst>
          </p:cNvPr>
          <p:cNvSpPr txBox="1"/>
          <p:nvPr/>
        </p:nvSpPr>
        <p:spPr>
          <a:xfrm>
            <a:off x="300448" y="1596313"/>
            <a:ext cx="4910744" cy="2144048"/>
          </a:xfrm>
          <a:prstGeom prst="rect">
            <a:avLst/>
          </a:prstGeom>
          <a:noFill/>
        </p:spPr>
        <p:txBody>
          <a:bodyPr wrap="square">
            <a:spAutoFit/>
          </a:bodyPr>
          <a:lstStyle/>
          <a:p>
            <a:pPr marL="0" marR="0" rtl="0">
              <a:lnSpc>
                <a:spcPct val="107000"/>
              </a:lnSpc>
              <a:spcBef>
                <a:spcPts val="0"/>
              </a:spcBef>
              <a:spcAft>
                <a:spcPts val="800"/>
              </a:spcAft>
            </a:pPr>
            <a:r>
              <a:rPr lang="de-DE" sz="1800" kern="100" dirty="0">
                <a:solidFill>
                  <a:srgbClr val="5B9BD5"/>
                </a:solidFill>
                <a:effectLst/>
                <a:latin typeface="Century Gothic" panose="020B0502020202020204" pitchFamily="34" charset="0"/>
                <a:ea typeface="Calibri" panose="020F0502020204030204" pitchFamily="34" charset="0"/>
                <a:cs typeface="Arial" panose="020B0604020202020204" pitchFamily="34" charset="0"/>
              </a:rPr>
              <a:t>Dieser Strategieplan für Positive Charge bietet eine Roadmap für die Verwirklichung der Unternehmensvision, durch Innovation, strategische Expansion und Fokus auf die Bedürfnisse der Kund*innen zu einem führenden Anbieter in der EV-Ladebranche zu werden.</a:t>
            </a:r>
          </a:p>
        </p:txBody>
      </p:sp>
      <p:graphicFrame>
        <p:nvGraphicFramePr>
          <p:cNvPr id="11" name="Table 10">
            <a:extLst>
              <a:ext uri="{FF2B5EF4-FFF2-40B4-BE49-F238E27FC236}">
                <a16:creationId xmlns:a16="http://schemas.microsoft.com/office/drawing/2014/main" id="{7A2610DA-5BB8-0728-BDAA-5736C7FDD5FA}"/>
              </a:ext>
            </a:extLst>
          </p:cNvPr>
          <p:cNvGraphicFramePr>
            <a:graphicFrameLocks noGrp="1"/>
          </p:cNvGraphicFramePr>
          <p:nvPr>
            <p:extLst>
              <p:ext uri="{D42A27DB-BD31-4B8C-83A1-F6EECF244321}">
                <p14:modId xmlns:p14="http://schemas.microsoft.com/office/powerpoint/2010/main" val="271254939"/>
              </p:ext>
            </p:extLst>
          </p:nvPr>
        </p:nvGraphicFramePr>
        <p:xfrm>
          <a:off x="349250" y="4715970"/>
          <a:ext cx="11595702" cy="1920240"/>
        </p:xfrm>
        <a:graphic>
          <a:graphicData uri="http://schemas.openxmlformats.org/drawingml/2006/table">
            <a:tbl>
              <a:tblPr firstRow="1" firstCol="1" bandRow="1"/>
              <a:tblGrid>
                <a:gridCol w="5797851">
                  <a:extLst>
                    <a:ext uri="{9D8B030D-6E8A-4147-A177-3AD203B41FA5}">
                      <a16:colId xmlns:a16="http://schemas.microsoft.com/office/drawing/2014/main" val="934146318"/>
                    </a:ext>
                  </a:extLst>
                </a:gridCol>
                <a:gridCol w="5797851">
                  <a:extLst>
                    <a:ext uri="{9D8B030D-6E8A-4147-A177-3AD203B41FA5}">
                      <a16:colId xmlns:a16="http://schemas.microsoft.com/office/drawing/2014/main" val="2040963755"/>
                    </a:ext>
                  </a:extLst>
                </a:gridCol>
              </a:tblGrid>
              <a:tr h="640080">
                <a:tc>
                  <a:txBody>
                    <a:bodyPr/>
                    <a:lstStyle/>
                    <a:p>
                      <a:pPr marL="0" marR="0" algn="r" rtl="0">
                        <a:lnSpc>
                          <a:spcPct val="107000"/>
                        </a:lnSpc>
                        <a:spcBef>
                          <a:spcPts val="0"/>
                        </a:spcBef>
                        <a:spcAft>
                          <a:spcPts val="0"/>
                        </a:spcAft>
                      </a:pPr>
                      <a:r>
                        <a:rPr lang="de-DE" sz="1200" kern="0">
                          <a:solidFill>
                            <a:srgbClr val="000000"/>
                          </a:solidFill>
                          <a:effectLst/>
                          <a:highlight>
                            <a:srgbClr val="F2F2F2"/>
                          </a:highlight>
                          <a:latin typeface="Century Gothic" panose="020B0502020202020204" pitchFamily="34" charset="0"/>
                          <a:ea typeface="Calibri" panose="020F0502020204030204" pitchFamily="34" charset="0"/>
                          <a:cs typeface="Times New Roman" panose="02020603050405020304" pitchFamily="18" charset="0"/>
                        </a:rPr>
                        <a:t>NAME DES UNTERNEHMENS</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rtl="0">
                        <a:lnSpc>
                          <a:spcPct val="107000"/>
                        </a:lnSpc>
                        <a:spcBef>
                          <a:spcPts val="0"/>
                        </a:spcBef>
                        <a:spcAft>
                          <a:spcPts val="0"/>
                        </a:spcAft>
                      </a:pPr>
                      <a:r>
                        <a:rPr lang="de-DE" sz="1200" kern="0">
                          <a:effectLst/>
                          <a:latin typeface="Century Gothic" panose="020B0502020202020204" pitchFamily="34" charset="0"/>
                          <a:ea typeface="Calibri" panose="020F0502020204030204" pitchFamily="34" charset="0"/>
                          <a:cs typeface="Times New Roman" panose="02020603050405020304" pitchFamily="18" charset="0"/>
                        </a:rPr>
                        <a:t>Positive Charge</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183561639"/>
                  </a:ext>
                </a:extLst>
              </a:tr>
              <a:tr h="640080">
                <a:tc>
                  <a:txBody>
                    <a:bodyPr/>
                    <a:lstStyle/>
                    <a:p>
                      <a:pPr marL="0" marR="0" algn="r" rtl="0">
                        <a:lnSpc>
                          <a:spcPct val="107000"/>
                        </a:lnSpc>
                        <a:spcBef>
                          <a:spcPts val="0"/>
                        </a:spcBef>
                        <a:spcAft>
                          <a:spcPts val="0"/>
                        </a:spcAft>
                      </a:pPr>
                      <a:r>
                        <a:rPr lang="de-DE" sz="1200" kern="0">
                          <a:solidFill>
                            <a:srgbClr val="000000"/>
                          </a:solidFill>
                          <a:effectLst/>
                          <a:highlight>
                            <a:srgbClr val="F2F2F2"/>
                          </a:highlight>
                          <a:latin typeface="Century Gothic" panose="020B0502020202020204" pitchFamily="34" charset="0"/>
                          <a:ea typeface="Calibri" panose="020F0502020204030204" pitchFamily="34" charset="0"/>
                          <a:cs typeface="Times New Roman" panose="02020603050405020304" pitchFamily="18" charset="0"/>
                        </a:rPr>
                        <a:t>STRATEGIEPLAN ERSTELLT VON</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rtl="0">
                        <a:lnSpc>
                          <a:spcPct val="107000"/>
                        </a:lnSpc>
                        <a:spcBef>
                          <a:spcPts val="0"/>
                        </a:spcBef>
                        <a:spcAft>
                          <a:spcPts val="0"/>
                        </a:spcAft>
                      </a:pPr>
                      <a:r>
                        <a:rPr lang="de-DE" sz="1200" kern="0">
                          <a:effectLst/>
                          <a:latin typeface="Century Gothic" panose="020B0502020202020204" pitchFamily="34" charset="0"/>
                          <a:ea typeface="Calibri" panose="020F0502020204030204" pitchFamily="34" charset="0"/>
                          <a:cs typeface="Times New Roman" panose="02020603050405020304" pitchFamily="18" charset="0"/>
                        </a:rPr>
                        <a:t>Lori Garcia</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54660362"/>
                  </a:ext>
                </a:extLst>
              </a:tr>
              <a:tr h="640080">
                <a:tc>
                  <a:txBody>
                    <a:bodyPr/>
                    <a:lstStyle/>
                    <a:p>
                      <a:pPr marL="0" marR="0" algn="r" rtl="0">
                        <a:lnSpc>
                          <a:spcPct val="107000"/>
                        </a:lnSpc>
                        <a:spcBef>
                          <a:spcPts val="0"/>
                        </a:spcBef>
                        <a:spcAft>
                          <a:spcPts val="0"/>
                        </a:spcAft>
                      </a:pPr>
                      <a:r>
                        <a:rPr lang="de-DE" sz="1200" kern="0">
                          <a:solidFill>
                            <a:srgbClr val="000000"/>
                          </a:solidFill>
                          <a:effectLst/>
                          <a:highlight>
                            <a:srgbClr val="F2F2F2"/>
                          </a:highlight>
                          <a:latin typeface="Century Gothic" panose="020B0502020202020204" pitchFamily="34" charset="0"/>
                          <a:ea typeface="Calibri" panose="020F0502020204030204" pitchFamily="34" charset="0"/>
                          <a:cs typeface="Times New Roman" panose="02020603050405020304" pitchFamily="18" charset="0"/>
                        </a:rPr>
                        <a:t>DATUM</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rtl="0">
                        <a:lnSpc>
                          <a:spcPct val="107000"/>
                        </a:lnSpc>
                        <a:spcBef>
                          <a:spcPts val="0"/>
                        </a:spcBef>
                        <a:spcAft>
                          <a:spcPts val="0"/>
                        </a:spcAft>
                      </a:pPr>
                      <a:r>
                        <a:rPr lang="de-DE" sz="1200" kern="0">
                          <a:effectLst/>
                          <a:latin typeface="Century Gothic" panose="020B0502020202020204" pitchFamily="34" charset="0"/>
                          <a:ea typeface="Calibri" panose="020F0502020204030204" pitchFamily="34" charset="0"/>
                          <a:cs typeface="Times New Roman" panose="02020603050405020304" pitchFamily="18" charset="0"/>
                        </a:rPr>
                        <a:t>TT.MM.JJ</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872959510"/>
                  </a:ext>
                </a:extLst>
              </a:tr>
            </a:tbl>
          </a:graphicData>
        </a:graphic>
      </p:graphicFrame>
      <p:pic>
        <p:nvPicPr>
          <p:cNvPr id="5" name="image1.png">
            <a:hlinkClick r:id="rId3"/>
            <a:extLst>
              <a:ext uri="{FF2B5EF4-FFF2-40B4-BE49-F238E27FC236}">
                <a16:creationId xmlns:a16="http://schemas.microsoft.com/office/drawing/2014/main" id="{F6F0B17C-074E-5474-D885-3506DCE25CA1}"/>
              </a:ext>
            </a:extLst>
          </p:cNvPr>
          <p:cNvPicPr preferRelativeResize="0"/>
          <p:nvPr/>
        </p:nvPicPr>
        <p:blipFill>
          <a:blip r:embed="rId4">
            <a:extLst>
              <a:ext uri="{28A0092B-C50C-407E-A947-70E740481C1C}">
                <a14:useLocalDpi xmlns:a14="http://schemas.microsoft.com/office/drawing/2010/main" val="0"/>
              </a:ext>
            </a:extLst>
          </a:blip>
          <a:srcRect/>
          <a:stretch/>
        </p:blipFill>
        <p:spPr>
          <a:xfrm>
            <a:off x="9037103" y="305122"/>
            <a:ext cx="2743200" cy="545609"/>
          </a:xfrm>
          <a:prstGeom prst="rect">
            <a:avLst/>
          </a:prstGeom>
          <a:noFill/>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0E2C020-EF02-EE35-D9E3-8884FFCB4A29}"/>
              </a:ext>
            </a:extLst>
          </p:cNvPr>
          <p:cNvGraphicFramePr>
            <a:graphicFrameLocks noGrp="1"/>
          </p:cNvGraphicFramePr>
          <p:nvPr>
            <p:extLst>
              <p:ext uri="{D42A27DB-BD31-4B8C-83A1-F6EECF244321}">
                <p14:modId xmlns:p14="http://schemas.microsoft.com/office/powerpoint/2010/main" val="194790664"/>
              </p:ext>
            </p:extLst>
          </p:nvPr>
        </p:nvGraphicFramePr>
        <p:xfrm>
          <a:off x="152400" y="423512"/>
          <a:ext cx="11887200" cy="6355916"/>
        </p:xfrm>
        <a:graphic>
          <a:graphicData uri="http://schemas.openxmlformats.org/drawingml/2006/table">
            <a:tbl>
              <a:tblPr firstRow="1" firstCol="1" bandRow="1"/>
              <a:tblGrid>
                <a:gridCol w="3178198">
                  <a:extLst>
                    <a:ext uri="{9D8B030D-6E8A-4147-A177-3AD203B41FA5}">
                      <a16:colId xmlns:a16="http://schemas.microsoft.com/office/drawing/2014/main" val="2823865273"/>
                    </a:ext>
                  </a:extLst>
                </a:gridCol>
                <a:gridCol w="8709002">
                  <a:extLst>
                    <a:ext uri="{9D8B030D-6E8A-4147-A177-3AD203B41FA5}">
                      <a16:colId xmlns:a16="http://schemas.microsoft.com/office/drawing/2014/main" val="2394681167"/>
                    </a:ext>
                  </a:extLst>
                </a:gridCol>
              </a:tblGrid>
              <a:tr h="673768">
                <a:tc>
                  <a:txBody>
                    <a:bodyPr/>
                    <a:lstStyle/>
                    <a:p>
                      <a:pPr marL="0" marR="0" rtl="0">
                        <a:lnSpc>
                          <a:spcPct val="107000"/>
                        </a:lnSpc>
                        <a:spcBef>
                          <a:spcPts val="0"/>
                        </a:spcBef>
                        <a:spcAft>
                          <a:spcPts val="0"/>
                        </a:spcAft>
                      </a:pPr>
                      <a:r>
                        <a:rPr lang="de-DE" sz="1400" kern="0">
                          <a:solidFill>
                            <a:srgbClr val="595959"/>
                          </a:solidFill>
                          <a:effectLst/>
                          <a:highlight>
                            <a:srgbClr val="DEEAF6"/>
                          </a:highlight>
                          <a:latin typeface="Century Gothic" panose="020B0502020202020204" pitchFamily="34" charset="0"/>
                          <a:ea typeface="Times New Roman" panose="02020603050405020304" pitchFamily="18" charset="0"/>
                          <a:cs typeface="Calibri" panose="020F0502020204030204" pitchFamily="34" charset="0"/>
                        </a:rPr>
                        <a:t>ZUSAMMENFASSUNG</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EEAF6"/>
                    </a:solidFill>
                  </a:tcPr>
                </a:tc>
                <a:tc>
                  <a:txBody>
                    <a:bodyPr/>
                    <a:lstStyle/>
                    <a:p>
                      <a:pPr marL="0" marR="0" rtl="0">
                        <a:lnSpc>
                          <a:spcPct val="107000"/>
                        </a:lnSpc>
                        <a:spcBef>
                          <a:spcPts val="0"/>
                        </a:spcBef>
                        <a:spcAft>
                          <a:spcPts val="0"/>
                        </a:spcAft>
                      </a:pPr>
                      <a:r>
                        <a:rPr lang="de-DE" sz="1000" kern="100">
                          <a:solidFill>
                            <a:srgbClr val="000000"/>
                          </a:solidFill>
                          <a:effectLst/>
                          <a:highlight>
                            <a:srgbClr val="F2F2F2"/>
                          </a:highlight>
                          <a:latin typeface="Century Gothic" panose="020B0502020202020204" pitchFamily="34" charset="0"/>
                          <a:ea typeface="Calibri" panose="020F0502020204030204" pitchFamily="34" charset="0"/>
                          <a:cs typeface="Times New Roman" panose="02020603050405020304" pitchFamily="18" charset="0"/>
                        </a:rPr>
                        <a:t>Positive Charge hat sich zum Ziel gesetzt, ein führendes Unternehmen in der Ladebranche für Elektrofahrzeuge (EV) zu werden, indem es innovative, zuverlässige und zugängliche Ladelösungen für EV-Besitzer*innen und Unternehmen anbietet. Unser strategischer Plan beschreibt die Schritte zum Ausbau unseres Netzwerks, zur Verbesserung unserer Technologie und zum Ausbau unserer Marktpräsenz in den nächsten fünf Jahren.</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505134833"/>
                  </a:ext>
                </a:extLst>
              </a:tr>
              <a:tr h="673768">
                <a:tc>
                  <a:txBody>
                    <a:bodyPr/>
                    <a:lstStyle/>
                    <a:p>
                      <a:pPr marL="0" marR="0" rtl="0">
                        <a:lnSpc>
                          <a:spcPct val="107000"/>
                        </a:lnSpc>
                        <a:spcBef>
                          <a:spcPts val="0"/>
                        </a:spcBef>
                        <a:spcAft>
                          <a:spcPts val="0"/>
                        </a:spcAft>
                      </a:pPr>
                      <a:r>
                        <a:rPr lang="de-DE" sz="1400" kern="0">
                          <a:solidFill>
                            <a:srgbClr val="595959"/>
                          </a:solidFill>
                          <a:effectLst/>
                          <a:highlight>
                            <a:srgbClr val="BDD6EE"/>
                          </a:highlight>
                          <a:latin typeface="Century Gothic" panose="020B0502020202020204" pitchFamily="34" charset="0"/>
                          <a:ea typeface="Times New Roman" panose="02020603050405020304" pitchFamily="18" charset="0"/>
                          <a:cs typeface="Calibri" panose="020F0502020204030204" pitchFamily="34" charset="0"/>
                        </a:rPr>
                        <a:t>VISION STATEMENT</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DD6EE"/>
                    </a:solidFill>
                  </a:tcPr>
                </a:tc>
                <a:tc>
                  <a:txBody>
                    <a:bodyPr/>
                    <a:lstStyle/>
                    <a:p>
                      <a:pPr marL="0" marR="0" rtl="0">
                        <a:lnSpc>
                          <a:spcPct val="107000"/>
                        </a:lnSpc>
                        <a:spcBef>
                          <a:spcPts val="0"/>
                        </a:spcBef>
                        <a:spcAft>
                          <a:spcPts val="0"/>
                        </a:spcAft>
                      </a:pPr>
                      <a:r>
                        <a:rPr lang="de-DE" sz="1000" kern="100">
                          <a:solidFill>
                            <a:srgbClr val="000000"/>
                          </a:solidFill>
                          <a:effectLst/>
                          <a:highlight>
                            <a:srgbClr val="D9D9D9"/>
                          </a:highlight>
                          <a:latin typeface="Century Gothic" panose="020B0502020202020204" pitchFamily="34" charset="0"/>
                          <a:ea typeface="Calibri" panose="020F0502020204030204" pitchFamily="34" charset="0"/>
                          <a:cs typeface="Times New Roman" panose="02020603050405020304" pitchFamily="18" charset="0"/>
                        </a:rPr>
                        <a:t>Das EV-Ladeerlebnis zu revolutionieren und so alltäglich und benutzungsfreundlich zu machen wie eine klassische Tankstelle, um die globale Umstellung zu nachhaltigem Transport zu beschleunigen.</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extLst>
                  <a:ext uri="{0D108BD9-81ED-4DB2-BD59-A6C34878D82A}">
                    <a16:rowId xmlns:a16="http://schemas.microsoft.com/office/drawing/2014/main" val="1724732670"/>
                  </a:ext>
                </a:extLst>
              </a:tr>
              <a:tr h="673768">
                <a:tc>
                  <a:txBody>
                    <a:bodyPr/>
                    <a:lstStyle/>
                    <a:p>
                      <a:pPr marL="0" marR="0" rtl="0">
                        <a:lnSpc>
                          <a:spcPct val="107000"/>
                        </a:lnSpc>
                        <a:spcBef>
                          <a:spcPts val="0"/>
                        </a:spcBef>
                        <a:spcAft>
                          <a:spcPts val="0"/>
                        </a:spcAft>
                      </a:pPr>
                      <a:r>
                        <a:rPr lang="de-DE" sz="1400" kern="0">
                          <a:solidFill>
                            <a:srgbClr val="595959"/>
                          </a:solidFill>
                          <a:effectLst/>
                          <a:highlight>
                            <a:srgbClr val="DEEAF6"/>
                          </a:highlight>
                          <a:latin typeface="Century Gothic" panose="020B0502020202020204" pitchFamily="34" charset="0"/>
                          <a:ea typeface="Times New Roman" panose="02020603050405020304" pitchFamily="18" charset="0"/>
                          <a:cs typeface="Calibri" panose="020F0502020204030204" pitchFamily="34" charset="0"/>
                        </a:rPr>
                        <a:t>MISSION STATEMENT</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EEAF6"/>
                    </a:solidFill>
                  </a:tcPr>
                </a:tc>
                <a:tc>
                  <a:txBody>
                    <a:bodyPr/>
                    <a:lstStyle/>
                    <a:p>
                      <a:pPr marL="0" marR="0" rtl="0">
                        <a:lnSpc>
                          <a:spcPct val="107000"/>
                        </a:lnSpc>
                        <a:spcBef>
                          <a:spcPts val="0"/>
                        </a:spcBef>
                        <a:spcAft>
                          <a:spcPts val="0"/>
                        </a:spcAft>
                      </a:pPr>
                      <a:r>
                        <a:rPr lang="de-DE" sz="1000" kern="100">
                          <a:solidFill>
                            <a:srgbClr val="000000"/>
                          </a:solidFill>
                          <a:effectLst/>
                          <a:highlight>
                            <a:srgbClr val="F2F2F2"/>
                          </a:highlight>
                          <a:latin typeface="Century Gothic" panose="020B0502020202020204" pitchFamily="34" charset="0"/>
                          <a:ea typeface="Calibri" panose="020F0502020204030204" pitchFamily="34" charset="0"/>
                          <a:cs typeface="Times New Roman" panose="02020603050405020304" pitchFamily="18" charset="0"/>
                        </a:rPr>
                        <a:t>Positive Charge hat es sich zur Aufgabe gemacht, Besitzer*innen von Elektrofahrzeugen schnelle, effiziente und allgegenwärtige Ladelösungen bereitzustellen und durch Innovationen, kundenorientierte Dienstleistungen und strategische Partnerschaften das Wachstum der Elektromobilität zu fördern.</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4066895458"/>
                  </a:ext>
                </a:extLst>
              </a:tr>
              <a:tr h="673768">
                <a:tc>
                  <a:txBody>
                    <a:bodyPr/>
                    <a:lstStyle/>
                    <a:p>
                      <a:pPr marL="0" marR="0" rtl="0">
                        <a:lnSpc>
                          <a:spcPct val="107000"/>
                        </a:lnSpc>
                        <a:spcBef>
                          <a:spcPts val="0"/>
                        </a:spcBef>
                        <a:spcAft>
                          <a:spcPts val="0"/>
                        </a:spcAft>
                      </a:pPr>
                      <a:r>
                        <a:rPr lang="de-DE" sz="1400" kern="0">
                          <a:solidFill>
                            <a:srgbClr val="595959"/>
                          </a:solidFill>
                          <a:effectLst/>
                          <a:highlight>
                            <a:srgbClr val="BDD6EE"/>
                          </a:highlight>
                          <a:latin typeface="Century Gothic" panose="020B0502020202020204" pitchFamily="34" charset="0"/>
                          <a:ea typeface="Times New Roman" panose="02020603050405020304" pitchFamily="18" charset="0"/>
                          <a:cs typeface="Calibri" panose="020F0502020204030204" pitchFamily="34" charset="0"/>
                        </a:rPr>
                        <a:t>SWOT-ANALYSE</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DD6EE"/>
                    </a:solidFill>
                  </a:tcPr>
                </a:tc>
                <a:tc>
                  <a:txBody>
                    <a:bodyPr/>
                    <a:lstStyle/>
                    <a:p>
                      <a:pPr marL="342900" marR="0" lvl="0" indent="-342900" rtl="0">
                        <a:lnSpc>
                          <a:spcPct val="107000"/>
                        </a:lnSpc>
                        <a:spcBef>
                          <a:spcPts val="0"/>
                        </a:spcBef>
                        <a:spcAft>
                          <a:spcPts val="0"/>
                        </a:spcAft>
                        <a:buFont typeface="Symbol" panose="05050102010706020507" pitchFamily="18" charset="2"/>
                        <a:buChar char=""/>
                      </a:pPr>
                      <a:r>
                        <a:rPr lang="de-DE" sz="1000" kern="100">
                          <a:solidFill>
                            <a:srgbClr val="000000"/>
                          </a:solidFill>
                          <a:effectLst/>
                          <a:highlight>
                            <a:srgbClr val="D9D9D9"/>
                          </a:highlight>
                          <a:latin typeface="Century Gothic" panose="020B0502020202020204" pitchFamily="34" charset="0"/>
                          <a:ea typeface="Calibri" panose="020F0502020204030204" pitchFamily="34" charset="0"/>
                          <a:cs typeface="Times New Roman" panose="02020603050405020304" pitchFamily="18" charset="0"/>
                        </a:rPr>
                        <a:t>Stärken: Fortschrittliche Ladetechnologie, starke Partnerschaften mit EV-Herstellern und die strategischen Standorte der Ladestationen.</a:t>
                      </a:r>
                    </a:p>
                    <a:p>
                      <a:pPr marL="342900" marR="0" lvl="0" indent="-342900" rtl="0">
                        <a:lnSpc>
                          <a:spcPct val="107000"/>
                        </a:lnSpc>
                        <a:spcBef>
                          <a:spcPts val="0"/>
                        </a:spcBef>
                        <a:spcAft>
                          <a:spcPts val="0"/>
                        </a:spcAft>
                        <a:buFont typeface="Symbol" panose="05050102010706020507" pitchFamily="18" charset="2"/>
                        <a:buChar char=""/>
                      </a:pPr>
                      <a:r>
                        <a:rPr lang="de-DE" sz="1000" kern="100">
                          <a:solidFill>
                            <a:srgbClr val="000000"/>
                          </a:solidFill>
                          <a:effectLst/>
                          <a:highlight>
                            <a:srgbClr val="D9D9D9"/>
                          </a:highlight>
                          <a:latin typeface="Century Gothic" panose="020B0502020202020204" pitchFamily="34" charset="0"/>
                          <a:ea typeface="Calibri" panose="020F0502020204030204" pitchFamily="34" charset="0"/>
                          <a:cs typeface="Times New Roman" panose="02020603050405020304" pitchFamily="18" charset="0"/>
                        </a:rPr>
                        <a:t>Schwächen: Hohe anfängliche Infrastrukturkosten und Konkurrenz durch etablierte Tank- und Ladenetze.</a:t>
                      </a:r>
                    </a:p>
                    <a:p>
                      <a:pPr marL="342900" marR="0" lvl="0" indent="-342900" rtl="0">
                        <a:lnSpc>
                          <a:spcPct val="107000"/>
                        </a:lnSpc>
                        <a:spcBef>
                          <a:spcPts val="0"/>
                        </a:spcBef>
                        <a:spcAft>
                          <a:spcPts val="0"/>
                        </a:spcAft>
                        <a:buFont typeface="Symbol" panose="05050102010706020507" pitchFamily="18" charset="2"/>
                        <a:buChar char=""/>
                      </a:pPr>
                      <a:r>
                        <a:rPr lang="de-DE" sz="1000" kern="100">
                          <a:solidFill>
                            <a:srgbClr val="000000"/>
                          </a:solidFill>
                          <a:effectLst/>
                          <a:highlight>
                            <a:srgbClr val="D9D9D9"/>
                          </a:highlight>
                          <a:latin typeface="Century Gothic" panose="020B0502020202020204" pitchFamily="34" charset="0"/>
                          <a:ea typeface="Calibri" panose="020F0502020204030204" pitchFamily="34" charset="0"/>
                          <a:cs typeface="Times New Roman" panose="02020603050405020304" pitchFamily="18" charset="0"/>
                        </a:rPr>
                        <a:t>Chancen: Die wachsende Nachfrage nach Elektrofahrzeugen, staatliche Anreize für erneuerbare Energien und das Potenzial für die internationale Expansion.</a:t>
                      </a:r>
                    </a:p>
                    <a:p>
                      <a:pPr marL="342900" marR="0" lvl="0" indent="-342900" rtl="0">
                        <a:lnSpc>
                          <a:spcPct val="107000"/>
                        </a:lnSpc>
                        <a:spcBef>
                          <a:spcPts val="0"/>
                        </a:spcBef>
                        <a:spcAft>
                          <a:spcPts val="0"/>
                        </a:spcAft>
                        <a:buFont typeface="Symbol" panose="05050102010706020507" pitchFamily="18" charset="2"/>
                        <a:buChar char=""/>
                      </a:pPr>
                      <a:r>
                        <a:rPr lang="de-DE" sz="1000" kern="100">
                          <a:solidFill>
                            <a:srgbClr val="000000"/>
                          </a:solidFill>
                          <a:effectLst/>
                          <a:highlight>
                            <a:srgbClr val="D9D9D9"/>
                          </a:highlight>
                          <a:latin typeface="Century Gothic" panose="020B0502020202020204" pitchFamily="34" charset="0"/>
                          <a:ea typeface="Calibri" panose="020F0502020204030204" pitchFamily="34" charset="0"/>
                          <a:cs typeface="Times New Roman" panose="02020603050405020304" pitchFamily="18" charset="0"/>
                        </a:rPr>
                        <a:t>Risiken: Technologische Fortschritte durch Wettbewerber und Änderungen des regulatorischen Umfelds.</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extLst>
                  <a:ext uri="{0D108BD9-81ED-4DB2-BD59-A6C34878D82A}">
                    <a16:rowId xmlns:a16="http://schemas.microsoft.com/office/drawing/2014/main" val="1444668703"/>
                  </a:ext>
                </a:extLst>
              </a:tr>
              <a:tr h="673768">
                <a:tc>
                  <a:txBody>
                    <a:bodyPr/>
                    <a:lstStyle/>
                    <a:p>
                      <a:pPr marL="0" marR="0" rtl="0">
                        <a:lnSpc>
                          <a:spcPct val="107000"/>
                        </a:lnSpc>
                        <a:spcBef>
                          <a:spcPts val="0"/>
                        </a:spcBef>
                        <a:spcAft>
                          <a:spcPts val="0"/>
                        </a:spcAft>
                      </a:pPr>
                      <a:r>
                        <a:rPr lang="de-DE" sz="1400" kern="0">
                          <a:solidFill>
                            <a:srgbClr val="595959"/>
                          </a:solidFill>
                          <a:effectLst/>
                          <a:highlight>
                            <a:srgbClr val="DEEAF6"/>
                          </a:highlight>
                          <a:latin typeface="Century Gothic" panose="020B0502020202020204" pitchFamily="34" charset="0"/>
                          <a:ea typeface="Times New Roman" panose="02020603050405020304" pitchFamily="18" charset="0"/>
                          <a:cs typeface="Calibri" panose="020F0502020204030204" pitchFamily="34" charset="0"/>
                        </a:rPr>
                        <a:t>UNTERNEHMENSZIELE</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EEAF6"/>
                    </a:solidFill>
                  </a:tcPr>
                </a:tc>
                <a:tc>
                  <a:txBody>
                    <a:bodyPr/>
                    <a:lstStyle/>
                    <a:p>
                      <a:pPr marL="342900" marR="0" lvl="0" indent="-342900" rtl="0">
                        <a:lnSpc>
                          <a:spcPct val="107000"/>
                        </a:lnSpc>
                        <a:spcBef>
                          <a:spcPts val="0"/>
                        </a:spcBef>
                        <a:spcAft>
                          <a:spcPts val="0"/>
                        </a:spcAft>
                        <a:buFont typeface="Symbol" panose="05050102010706020507" pitchFamily="18" charset="2"/>
                        <a:buChar char=""/>
                      </a:pPr>
                      <a:r>
                        <a:rPr lang="de-DE" sz="1000" kern="100">
                          <a:solidFill>
                            <a:srgbClr val="000000"/>
                          </a:solidFill>
                          <a:effectLst/>
                          <a:highlight>
                            <a:srgbClr val="F2F2F2"/>
                          </a:highlight>
                          <a:latin typeface="Century Gothic" panose="020B0502020202020204" pitchFamily="34" charset="0"/>
                          <a:ea typeface="Calibri" panose="020F0502020204030204" pitchFamily="34" charset="0"/>
                          <a:cs typeface="Times New Roman" panose="02020603050405020304" pitchFamily="18" charset="0"/>
                        </a:rPr>
                        <a:t>Kurzfristig (1–2 Jahre): Anzahl der Ladestationen um 50 % erhöhen und zwei neue strategische Partnerschaften sichern.</a:t>
                      </a:r>
                    </a:p>
                    <a:p>
                      <a:pPr marL="342900" marR="0" lvl="0" indent="-342900" rtl="0">
                        <a:lnSpc>
                          <a:spcPct val="107000"/>
                        </a:lnSpc>
                        <a:spcBef>
                          <a:spcPts val="0"/>
                        </a:spcBef>
                        <a:spcAft>
                          <a:spcPts val="0"/>
                        </a:spcAft>
                        <a:buFont typeface="Symbol" panose="05050102010706020507" pitchFamily="18" charset="2"/>
                        <a:buChar char=""/>
                      </a:pPr>
                      <a:r>
                        <a:rPr lang="de-DE" sz="1000" kern="100">
                          <a:solidFill>
                            <a:srgbClr val="000000"/>
                          </a:solidFill>
                          <a:effectLst/>
                          <a:highlight>
                            <a:srgbClr val="F2F2F2"/>
                          </a:highlight>
                          <a:latin typeface="Century Gothic" panose="020B0502020202020204" pitchFamily="34" charset="0"/>
                          <a:ea typeface="Calibri" panose="020F0502020204030204" pitchFamily="34" charset="0"/>
                          <a:cs typeface="Times New Roman" panose="02020603050405020304" pitchFamily="18" charset="0"/>
                        </a:rPr>
                        <a:t>Langfristig (3–5 Jahre): Einen Marktanteil von 25 % in der EV-Ladebranche erzielen und die Geschäftstätigkeit auf drei neue Länder ausweiten.</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968894664"/>
                  </a:ext>
                </a:extLst>
              </a:tr>
              <a:tr h="673768">
                <a:tc>
                  <a:txBody>
                    <a:bodyPr/>
                    <a:lstStyle/>
                    <a:p>
                      <a:pPr marL="0" marR="0" rtl="0">
                        <a:lnSpc>
                          <a:spcPct val="107000"/>
                        </a:lnSpc>
                        <a:spcBef>
                          <a:spcPts val="0"/>
                        </a:spcBef>
                        <a:spcAft>
                          <a:spcPts val="0"/>
                        </a:spcAft>
                      </a:pPr>
                      <a:r>
                        <a:rPr lang="de-DE" sz="1400" kern="0">
                          <a:solidFill>
                            <a:srgbClr val="595959"/>
                          </a:solidFill>
                          <a:effectLst/>
                          <a:highlight>
                            <a:srgbClr val="BDD6EE"/>
                          </a:highlight>
                          <a:latin typeface="Century Gothic" panose="020B0502020202020204" pitchFamily="34" charset="0"/>
                          <a:ea typeface="Times New Roman" panose="02020603050405020304" pitchFamily="18" charset="0"/>
                          <a:cs typeface="Calibri" panose="020F0502020204030204" pitchFamily="34" charset="0"/>
                        </a:rPr>
                        <a:t>MARKETINGPLAN</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DD6EE"/>
                    </a:solidFill>
                  </a:tcPr>
                </a:tc>
                <a:tc>
                  <a:txBody>
                    <a:bodyPr/>
                    <a:lstStyle/>
                    <a:p>
                      <a:pPr marL="0" marR="0" rtl="0">
                        <a:lnSpc>
                          <a:spcPct val="107000"/>
                        </a:lnSpc>
                        <a:spcBef>
                          <a:spcPts val="0"/>
                        </a:spcBef>
                        <a:spcAft>
                          <a:spcPts val="0"/>
                        </a:spcAft>
                      </a:pPr>
                      <a:r>
                        <a:rPr lang="de-DE" sz="1000" kern="100">
                          <a:solidFill>
                            <a:srgbClr val="000000"/>
                          </a:solidFill>
                          <a:effectLst/>
                          <a:highlight>
                            <a:srgbClr val="D9D9D9"/>
                          </a:highlight>
                          <a:latin typeface="Century Gothic" panose="020B0502020202020204" pitchFamily="34" charset="0"/>
                          <a:ea typeface="Calibri" panose="020F0502020204030204" pitchFamily="34" charset="0"/>
                          <a:cs typeface="Times New Roman" panose="02020603050405020304" pitchFamily="18" charset="0"/>
                        </a:rPr>
                        <a:t>Implementieren einer Multichannel-Marketingstrategie, die sich auf digitales Marketing, Partnerschaften mit EV-Herstellern und die Teilnahme an Messen für grüne Energie konzentriert, um die Markenbekanntheit und die Kundenbindung zu steigern.</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extLst>
                  <a:ext uri="{0D108BD9-81ED-4DB2-BD59-A6C34878D82A}">
                    <a16:rowId xmlns:a16="http://schemas.microsoft.com/office/drawing/2014/main" val="2332827194"/>
                  </a:ext>
                </a:extLst>
              </a:tr>
              <a:tr h="673768">
                <a:tc>
                  <a:txBody>
                    <a:bodyPr/>
                    <a:lstStyle/>
                    <a:p>
                      <a:pPr marL="0" marR="0" rtl="0">
                        <a:lnSpc>
                          <a:spcPct val="107000"/>
                        </a:lnSpc>
                        <a:spcBef>
                          <a:spcPts val="0"/>
                        </a:spcBef>
                        <a:spcAft>
                          <a:spcPts val="0"/>
                        </a:spcAft>
                      </a:pPr>
                      <a:r>
                        <a:rPr lang="de-DE" sz="1400" kern="0">
                          <a:solidFill>
                            <a:srgbClr val="595959"/>
                          </a:solidFill>
                          <a:effectLst/>
                          <a:highlight>
                            <a:srgbClr val="DEEAF6"/>
                          </a:highlight>
                          <a:latin typeface="Century Gothic" panose="020B0502020202020204" pitchFamily="34" charset="0"/>
                          <a:ea typeface="Times New Roman" panose="02020603050405020304" pitchFamily="18" charset="0"/>
                          <a:cs typeface="Calibri" panose="020F0502020204030204" pitchFamily="34" charset="0"/>
                        </a:rPr>
                        <a:t>BETRIEBSKONZEPT</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EEAF6"/>
                    </a:solidFill>
                  </a:tcPr>
                </a:tc>
                <a:tc>
                  <a:txBody>
                    <a:bodyPr/>
                    <a:lstStyle/>
                    <a:p>
                      <a:pPr marL="0" marR="0" rtl="0">
                        <a:lnSpc>
                          <a:spcPct val="107000"/>
                        </a:lnSpc>
                        <a:spcBef>
                          <a:spcPts val="0"/>
                        </a:spcBef>
                        <a:spcAft>
                          <a:spcPts val="0"/>
                        </a:spcAft>
                      </a:pPr>
                      <a:r>
                        <a:rPr lang="de-DE" sz="1000" kern="100">
                          <a:solidFill>
                            <a:srgbClr val="000000"/>
                          </a:solidFill>
                          <a:effectLst/>
                          <a:highlight>
                            <a:srgbClr val="F2F2F2"/>
                          </a:highlight>
                          <a:latin typeface="Century Gothic" panose="020B0502020202020204" pitchFamily="34" charset="0"/>
                          <a:ea typeface="Calibri" panose="020F0502020204030204" pitchFamily="34" charset="0"/>
                          <a:cs typeface="Times New Roman" panose="02020603050405020304" pitchFamily="18" charset="0"/>
                        </a:rPr>
                        <a:t>Skalieren des Infrastrukturausbaus durch Investition in Ladetechnologien der nächsten Generation und Optimierung der Logistik, um die effiziente Bereitstellung und Wartung von Ladestationen zu gewährleisten.</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743898507"/>
                  </a:ext>
                </a:extLst>
              </a:tr>
              <a:tr h="673768">
                <a:tc>
                  <a:txBody>
                    <a:bodyPr/>
                    <a:lstStyle/>
                    <a:p>
                      <a:pPr marL="0" marR="0" rtl="0">
                        <a:lnSpc>
                          <a:spcPct val="107000"/>
                        </a:lnSpc>
                        <a:spcBef>
                          <a:spcPts val="0"/>
                        </a:spcBef>
                        <a:spcAft>
                          <a:spcPts val="0"/>
                        </a:spcAft>
                      </a:pPr>
                      <a:r>
                        <a:rPr lang="de-DE" sz="1400" kern="0">
                          <a:solidFill>
                            <a:srgbClr val="595959"/>
                          </a:solidFill>
                          <a:effectLst/>
                          <a:highlight>
                            <a:srgbClr val="BDD6EE"/>
                          </a:highlight>
                          <a:latin typeface="Century Gothic" panose="020B0502020202020204" pitchFamily="34" charset="0"/>
                          <a:ea typeface="Times New Roman" panose="02020603050405020304" pitchFamily="18" charset="0"/>
                          <a:cs typeface="Calibri" panose="020F0502020204030204" pitchFamily="34" charset="0"/>
                        </a:rPr>
                        <a:t>FINANZPROGNOSEN</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DD6EE"/>
                    </a:solidFill>
                  </a:tcPr>
                </a:tc>
                <a:tc>
                  <a:txBody>
                    <a:bodyPr/>
                    <a:lstStyle/>
                    <a:p>
                      <a:pPr marL="0" marR="0" rtl="0">
                        <a:lnSpc>
                          <a:spcPct val="107000"/>
                        </a:lnSpc>
                        <a:spcBef>
                          <a:spcPts val="0"/>
                        </a:spcBef>
                        <a:spcAft>
                          <a:spcPts val="0"/>
                        </a:spcAft>
                      </a:pPr>
                      <a:r>
                        <a:rPr lang="de-DE" sz="1000" kern="100">
                          <a:solidFill>
                            <a:srgbClr val="000000"/>
                          </a:solidFill>
                          <a:effectLst/>
                          <a:highlight>
                            <a:srgbClr val="D9D9D9"/>
                          </a:highlight>
                          <a:latin typeface="Century Gothic" panose="020B0502020202020204" pitchFamily="34" charset="0"/>
                          <a:ea typeface="Calibri" panose="020F0502020204030204" pitchFamily="34" charset="0"/>
                          <a:cs typeface="Times New Roman" panose="02020603050405020304" pitchFamily="18" charset="0"/>
                        </a:rPr>
                        <a:t>Jahr 1: Umsatz von 5 Millionen Euro mit einem Nettoverlust von 1 Million Euro aufgrund von Anfangsinvestitionen.</a:t>
                      </a:r>
                    </a:p>
                    <a:p>
                      <a:pPr marL="0" marR="0" rtl="0">
                        <a:lnSpc>
                          <a:spcPct val="107000"/>
                        </a:lnSpc>
                        <a:spcBef>
                          <a:spcPts val="0"/>
                        </a:spcBef>
                        <a:spcAft>
                          <a:spcPts val="0"/>
                        </a:spcAft>
                      </a:pPr>
                      <a:r>
                        <a:rPr lang="de-DE" sz="1000" kern="100">
                          <a:solidFill>
                            <a:srgbClr val="000000"/>
                          </a:solidFill>
                          <a:effectLst/>
                          <a:highlight>
                            <a:srgbClr val="D9D9D9"/>
                          </a:highlight>
                          <a:latin typeface="Century Gothic" panose="020B0502020202020204" pitchFamily="34" charset="0"/>
                          <a:ea typeface="Calibri" panose="020F0502020204030204" pitchFamily="34" charset="0"/>
                          <a:cs typeface="Times New Roman" panose="02020603050405020304" pitchFamily="18" charset="0"/>
                        </a:rPr>
                        <a:t>Jahr 2: Umsatz von 10 Millionen Euro bei einem Nettogewinn von 1 Million Euro.</a:t>
                      </a:r>
                    </a:p>
                    <a:p>
                      <a:pPr marL="0" marR="0" rtl="0">
                        <a:lnSpc>
                          <a:spcPct val="107000"/>
                        </a:lnSpc>
                        <a:spcBef>
                          <a:spcPts val="0"/>
                        </a:spcBef>
                        <a:spcAft>
                          <a:spcPts val="0"/>
                        </a:spcAft>
                      </a:pPr>
                      <a:r>
                        <a:rPr lang="de-DE" sz="1000" kern="100">
                          <a:solidFill>
                            <a:srgbClr val="000000"/>
                          </a:solidFill>
                          <a:effectLst/>
                          <a:highlight>
                            <a:srgbClr val="D9D9D9"/>
                          </a:highlight>
                          <a:latin typeface="Century Gothic" panose="020B0502020202020204" pitchFamily="34" charset="0"/>
                          <a:ea typeface="Calibri" panose="020F0502020204030204" pitchFamily="34" charset="0"/>
                          <a:cs typeface="Times New Roman" panose="02020603050405020304" pitchFamily="18" charset="0"/>
                        </a:rPr>
                        <a:t>Jahr 3–5: Umsatzwachstum von 30 % gegenüber dem Vorjahr bei einer Nettogewinnmarge von 15 %.</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extLst>
                  <a:ext uri="{0D108BD9-81ED-4DB2-BD59-A6C34878D82A}">
                    <a16:rowId xmlns:a16="http://schemas.microsoft.com/office/drawing/2014/main" val="2354876515"/>
                  </a:ext>
                </a:extLst>
              </a:tr>
              <a:tr h="673768">
                <a:tc>
                  <a:txBody>
                    <a:bodyPr/>
                    <a:lstStyle/>
                    <a:p>
                      <a:pPr marL="0" marR="0" rtl="0">
                        <a:lnSpc>
                          <a:spcPct val="107000"/>
                        </a:lnSpc>
                        <a:spcBef>
                          <a:spcPts val="0"/>
                        </a:spcBef>
                        <a:spcAft>
                          <a:spcPts val="0"/>
                        </a:spcAft>
                      </a:pPr>
                      <a:r>
                        <a:rPr lang="de-DE" sz="1400" kern="0">
                          <a:solidFill>
                            <a:srgbClr val="595959"/>
                          </a:solidFill>
                          <a:effectLst/>
                          <a:highlight>
                            <a:srgbClr val="DEEAF6"/>
                          </a:highlight>
                          <a:latin typeface="Century Gothic" panose="020B0502020202020204" pitchFamily="34" charset="0"/>
                          <a:ea typeface="Times New Roman" panose="02020603050405020304" pitchFamily="18" charset="0"/>
                          <a:cs typeface="Calibri" panose="020F0502020204030204" pitchFamily="34" charset="0"/>
                        </a:rPr>
                        <a:t>TEAM</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EEAF6"/>
                    </a:solidFill>
                  </a:tcPr>
                </a:tc>
                <a:tc>
                  <a:txBody>
                    <a:bodyPr/>
                    <a:lstStyle/>
                    <a:p>
                      <a:pPr marL="0" marR="0" rtl="0">
                        <a:lnSpc>
                          <a:spcPct val="107000"/>
                        </a:lnSpc>
                        <a:spcBef>
                          <a:spcPts val="0"/>
                        </a:spcBef>
                        <a:spcAft>
                          <a:spcPts val="0"/>
                        </a:spcAft>
                      </a:pPr>
                      <a:r>
                        <a:rPr lang="de-DE" sz="1000" kern="100">
                          <a:solidFill>
                            <a:srgbClr val="000000"/>
                          </a:solidFill>
                          <a:effectLst/>
                          <a:highlight>
                            <a:srgbClr val="F2F2F2"/>
                          </a:highlight>
                          <a:latin typeface="Century Gothic" panose="020B0502020202020204" pitchFamily="34" charset="0"/>
                          <a:ea typeface="Calibri" panose="020F0502020204030204" pitchFamily="34" charset="0"/>
                          <a:cs typeface="Times New Roman" panose="02020603050405020304" pitchFamily="18" charset="0"/>
                        </a:rPr>
                        <a:t>CEO: Ein*e Expert*in für erneuerbare Energien mit 20 Jahren Erfahrung.</a:t>
                      </a:r>
                    </a:p>
                    <a:p>
                      <a:pPr marL="0" marR="0" rtl="0">
                        <a:lnSpc>
                          <a:spcPct val="107000"/>
                        </a:lnSpc>
                        <a:spcBef>
                          <a:spcPts val="0"/>
                        </a:spcBef>
                        <a:spcAft>
                          <a:spcPts val="0"/>
                        </a:spcAft>
                      </a:pPr>
                      <a:r>
                        <a:rPr lang="de-DE" sz="1000" kern="100">
                          <a:solidFill>
                            <a:srgbClr val="000000"/>
                          </a:solidFill>
                          <a:effectLst/>
                          <a:highlight>
                            <a:srgbClr val="F2F2F2"/>
                          </a:highlight>
                          <a:latin typeface="Century Gothic" panose="020B0502020202020204" pitchFamily="34" charset="0"/>
                          <a:ea typeface="Calibri" panose="020F0502020204030204" pitchFamily="34" charset="0"/>
                          <a:cs typeface="Times New Roman" panose="02020603050405020304" pitchFamily="18" charset="0"/>
                        </a:rPr>
                        <a:t>CTO: Ein*e Spezialist*in für EV-Technologie und Infrastrukturentwicklung.</a:t>
                      </a:r>
                    </a:p>
                    <a:p>
                      <a:pPr marL="0" marR="0" rtl="0">
                        <a:lnSpc>
                          <a:spcPct val="107000"/>
                        </a:lnSpc>
                        <a:spcBef>
                          <a:spcPts val="0"/>
                        </a:spcBef>
                        <a:spcAft>
                          <a:spcPts val="0"/>
                        </a:spcAft>
                      </a:pPr>
                      <a:r>
                        <a:rPr lang="de-DE" sz="1000" kern="100">
                          <a:solidFill>
                            <a:srgbClr val="000000"/>
                          </a:solidFill>
                          <a:effectLst/>
                          <a:highlight>
                            <a:srgbClr val="F2F2F2"/>
                          </a:highlight>
                          <a:latin typeface="Century Gothic" panose="020B0502020202020204" pitchFamily="34" charset="0"/>
                          <a:ea typeface="Calibri" panose="020F0502020204030204" pitchFamily="34" charset="0"/>
                          <a:cs typeface="Times New Roman" panose="02020603050405020304" pitchFamily="18" charset="0"/>
                        </a:rPr>
                        <a:t>CFO: Ein*e Expert*in für Finanzen und Investitionen, der/die sich auf grüne Technologien konzentriert.</a:t>
                      </a:r>
                    </a:p>
                    <a:p>
                      <a:pPr marL="0" marR="0" rtl="0">
                        <a:lnSpc>
                          <a:spcPct val="107000"/>
                        </a:lnSpc>
                        <a:spcBef>
                          <a:spcPts val="0"/>
                        </a:spcBef>
                        <a:spcAft>
                          <a:spcPts val="0"/>
                        </a:spcAft>
                      </a:pPr>
                      <a:r>
                        <a:rPr lang="de-DE" sz="1000" kern="100">
                          <a:solidFill>
                            <a:srgbClr val="000000"/>
                          </a:solidFill>
                          <a:effectLst/>
                          <a:highlight>
                            <a:srgbClr val="F2F2F2"/>
                          </a:highlight>
                          <a:latin typeface="Century Gothic" panose="020B0502020202020204" pitchFamily="34" charset="0"/>
                          <a:ea typeface="Calibri" panose="020F0502020204030204" pitchFamily="34" charset="0"/>
                          <a:cs typeface="Times New Roman" panose="02020603050405020304" pitchFamily="18" charset="0"/>
                        </a:rPr>
                        <a:t>Marketingleitung: Eine erfahrene Führungskraft im digitalen Marketing und Markenaufbau in der Technologiebranche.</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2817003116"/>
                  </a:ext>
                </a:extLst>
              </a:tr>
            </a:tbl>
          </a:graphicData>
        </a:graphic>
      </p:graphicFrame>
    </p:spTree>
    <p:extLst>
      <p:ext uri="{BB962C8B-B14F-4D97-AF65-F5344CB8AC3E}">
        <p14:creationId xmlns:p14="http://schemas.microsoft.com/office/powerpoint/2010/main" val="2096331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956614542"/>
              </p:ext>
            </p:extLst>
          </p:nvPr>
        </p:nvGraphicFramePr>
        <p:xfrm>
          <a:off x="787790" y="1050352"/>
          <a:ext cx="10637771" cy="2468352"/>
        </p:xfrm>
        <a:graphic>
          <a:graphicData uri="http://schemas.openxmlformats.org/drawingml/2006/table">
            <a:tbl>
              <a:tblPr firstRow="1" firstCol="1" bandRow="1">
                <a:tableStyleId>{5C22544A-7EE6-4342-B048-85BDC9FD1C3A}</a:tableStyleId>
              </a:tblPr>
              <a:tblGrid>
                <a:gridCol w="10637771">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de-DE" sz="1600" b="1" dirty="0">
                          <a:solidFill>
                            <a:schemeClr val="tx1"/>
                          </a:solidFill>
                          <a:effectLst/>
                          <a:latin typeface="Century Gothic" panose="020B0502020202020204" pitchFamily="34" charset="0"/>
                        </a:rPr>
                        <a:t>HAFTUNGSAUSSCHLUSS</a:t>
                      </a:r>
                    </a:p>
                    <a:p>
                      <a:pPr marL="0" marR="0" rtl="0">
                        <a:spcBef>
                          <a:spcPts val="0"/>
                        </a:spcBef>
                        <a:spcAft>
                          <a:spcPts val="0"/>
                        </a:spcAft>
                      </a:pPr>
                      <a:r>
                        <a:rPr lang="de-DE" sz="1200" b="0" dirty="0">
                          <a:solidFill>
                            <a:schemeClr val="tx1"/>
                          </a:solidFill>
                          <a:effectLst/>
                          <a:latin typeface="Century Gothic" panose="020B0502020202020204" pitchFamily="34" charset="0"/>
                        </a:rPr>
                        <a:t> </a:t>
                      </a:r>
                    </a:p>
                    <a:p>
                      <a:pPr marL="0" marR="0" rtl="0">
                        <a:spcBef>
                          <a:spcPts val="0"/>
                        </a:spcBef>
                        <a:spcAft>
                          <a:spcPts val="0"/>
                        </a:spcAft>
                      </a:pPr>
                      <a:r>
                        <a:rPr lang="de-DE" sz="1600" b="0" dirty="0">
                          <a:solidFill>
                            <a:schemeClr val="tx1"/>
                          </a:solidFill>
                          <a:effectLst/>
                          <a:latin typeface="Century Gothic" panose="020B0502020202020204" pitchFamily="34" charset="0"/>
                        </a:rPr>
                        <a:t>Alle von Smartsheet auf der Website aufgeführten Artikel, Vorlagen oder Informationen dienen lediglich als Referenz. Wir versuchen, die Informationen stets zu aktualisieren und zu korrigieren. Wir geben jedoch, weder ausdrücklich noch stillschweigend, keine Zusicherungen oder Garantien jeglicher Art über die Vollständigkeit, Genauigkeit, Zuverlässigkeit, Eignung oder Verfügbarkeit in Bezug auf die Website oder die auf der Website enthaltenen Informationen, Artikel, Vorlagen oder zugehörigen Grafiken. Jegliches Vertrauen, das Sie in solche Informationen setzen, ist aus eigener Verantwortung.</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0</TotalTime>
  <Words>568</Words>
  <Application>Microsoft Office PowerPoint</Application>
  <PresentationFormat>Widescreen</PresentationFormat>
  <Paragraphs>39</Paragraphs>
  <Slides>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Calibri Light</vt:lpstr>
      <vt:lpstr>Century Gothic</vt:lpstr>
      <vt:lpstr>Symbol</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Ricky Nan</cp:lastModifiedBy>
  <cp:revision>42</cp:revision>
  <dcterms:created xsi:type="dcterms:W3CDTF">2022-05-22T18:55:25Z</dcterms:created>
  <dcterms:modified xsi:type="dcterms:W3CDTF">2024-09-17T03:13:33Z</dcterms:modified>
</cp:coreProperties>
</file>