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10" r:id="rId2"/>
    <p:sldId id="411" r:id="rId3"/>
    <p:sldId id="41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F9109"/>
    <a:srgbClr val="E6F1FB"/>
    <a:srgbClr val="C9D3E4"/>
    <a:srgbClr val="EBF9FF"/>
    <a:srgbClr val="CAEDF9"/>
    <a:srgbClr val="B3E2D4"/>
    <a:srgbClr val="E3F2EC"/>
    <a:srgbClr val="C6DEA7"/>
    <a:srgbClr val="E7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6058"/>
  </p:normalViewPr>
  <p:slideViewPr>
    <p:cSldViewPr snapToGrid="0" snapToObjects="1">
      <p:cViewPr varScale="1">
        <p:scale>
          <a:sx n="108" d="100"/>
          <a:sy n="108" d="100"/>
        </p:scale>
        <p:origin x="408"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martsheet.com/try-it?trp=5008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kte 3D-Wellen mit Farbverlauf">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chemeClr val="bg2"/>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4690101"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Balanced-Scorecard-KPI-Vorlage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107873"/>
          </a:xfrm>
          <a:prstGeom prst="rect">
            <a:avLst/>
          </a:prstGeom>
          <a:noFill/>
        </p:spPr>
        <p:txBody>
          <a:bodyPr wrap="square" rtlCol="0">
            <a:spAutoFit/>
          </a:bodyPr>
          <a:lstStyle/>
          <a:p>
            <a:pPr algn="l" rtl="0">
              <a:lnSpc>
                <a:spcPct val="13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a:t>
            </a:r>
            <a:r>
              <a:rPr lang="de-DE" sz="1200" i="0" u="none" strike="noStrike" dirty="0">
                <a:solidFill>
                  <a:srgbClr val="000000"/>
                </a:solidFill>
                <a:effectLst/>
                <a:latin typeface="Century Gothic" panose="020B0502020202020204" pitchFamily="34" charset="0"/>
              </a:rPr>
              <a:t> Diese </a:t>
            </a:r>
            <a:r>
              <a:rPr lang="de-DE" sz="1200" i="0" u="none" strike="noStrike" dirty="0" err="1">
                <a:solidFill>
                  <a:srgbClr val="000000"/>
                </a:solidFill>
                <a:effectLst/>
                <a:latin typeface="Century Gothic" panose="020B0502020202020204" pitchFamily="34" charset="0"/>
              </a:rPr>
              <a:t>Balanced</a:t>
            </a:r>
            <a:r>
              <a:rPr lang="de-DE" sz="1200" i="0" u="none" strike="noStrike" dirty="0">
                <a:solidFill>
                  <a:srgbClr val="000000"/>
                </a:solidFill>
                <a:effectLst/>
                <a:latin typeface="Century Gothic" panose="020B0502020202020204" pitchFamily="34" charset="0"/>
              </a:rPr>
              <a:t>-</a:t>
            </a:r>
            <a:r>
              <a:rPr lang="de-DE" sz="1200" i="0" u="none" strike="noStrike" dirty="0" err="1">
                <a:solidFill>
                  <a:srgbClr val="000000"/>
                </a:solidFill>
                <a:effectLst/>
                <a:latin typeface="Century Gothic" panose="020B0502020202020204" pitchFamily="34" charset="0"/>
              </a:rPr>
              <a:t>Scorecard</a:t>
            </a:r>
            <a:r>
              <a:rPr lang="de-DE" sz="1200" i="0" u="none" strike="noStrike" dirty="0">
                <a:solidFill>
                  <a:srgbClr val="000000"/>
                </a:solidFill>
                <a:effectLst/>
                <a:latin typeface="Century Gothic" panose="020B0502020202020204" pitchFamily="34" charset="0"/>
              </a:rPr>
              <a:t>-Vorlage ist auf Unternehmen zugeschnitten, die klare Ziele und KPIs für verschiedene Geschäftsbereiche festlegen und kommunizieren möchten. Die Vorlage ist besonders nützlich für strategische Planungssitzungen, in denen Führungskräfte ihre Vision definieren und mit messbaren Ergebnissen in Einklang bringen können. Teams auf allen Ebenen können diese Vorlage verwenden, um sicherzustellen, dass ihre Vorgaben die Gesamtrichtung des Unternehmens unterstützen.</a:t>
            </a:r>
          </a:p>
          <a:p>
            <a:pPr algn="l" rtl="0">
              <a:lnSpc>
                <a:spcPct val="13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30000"/>
              </a:lnSpc>
              <a:spcBef>
                <a:spcPts val="0"/>
              </a:spcBef>
              <a:spcAft>
                <a:spcPts val="0"/>
              </a:spcAft>
            </a:pPr>
            <a:r>
              <a:rPr lang="de-DE" sz="1200" b="1" i="0" u="none" strike="noStrike" dirty="0">
                <a:solidFill>
                  <a:srgbClr val="000000"/>
                </a:solidFill>
                <a:effectLst/>
                <a:latin typeface="Century Gothic" panose="020B0502020202020204" pitchFamily="34" charset="0"/>
              </a:rPr>
              <a:t>Besonderheiten der Vorlage</a:t>
            </a:r>
            <a:r>
              <a:rPr lang="de-DE" sz="1200" i="0" u="none" strike="noStrike" dirty="0">
                <a:solidFill>
                  <a:srgbClr val="000000"/>
                </a:solidFill>
                <a:effectLst/>
                <a:latin typeface="Century Gothic" panose="020B0502020202020204" pitchFamily="34" charset="0"/>
              </a:rPr>
              <a:t>: Diese Vorlage enthält vier verschiedenfarbige Bereiche, die die Kernbereiche einer </a:t>
            </a:r>
            <a:r>
              <a:rPr lang="de-DE" sz="1200" i="0" u="none" strike="noStrike" dirty="0" err="1">
                <a:solidFill>
                  <a:srgbClr val="000000"/>
                </a:solidFill>
                <a:effectLst/>
                <a:latin typeface="Century Gothic" panose="020B0502020202020204" pitchFamily="34" charset="0"/>
              </a:rPr>
              <a:t>Balanced</a:t>
            </a:r>
            <a:r>
              <a:rPr lang="de-DE" sz="1200" i="0" u="none" strike="noStrike" dirty="0">
                <a:solidFill>
                  <a:srgbClr val="000000"/>
                </a:solidFill>
                <a:effectLst/>
                <a:latin typeface="Century Gothic" panose="020B0502020202020204" pitchFamily="34" charset="0"/>
              </a:rPr>
              <a:t> </a:t>
            </a:r>
            <a:r>
              <a:rPr lang="de-DE" sz="1200" i="0" u="none" strike="noStrike" dirty="0" err="1">
                <a:solidFill>
                  <a:srgbClr val="000000"/>
                </a:solidFill>
                <a:effectLst/>
                <a:latin typeface="Century Gothic" panose="020B0502020202020204" pitchFamily="34" charset="0"/>
              </a:rPr>
              <a:t>Scorecard</a:t>
            </a:r>
            <a:r>
              <a:rPr lang="de-DE" sz="1200" i="0" u="none" strike="noStrike" dirty="0">
                <a:solidFill>
                  <a:srgbClr val="000000"/>
                </a:solidFill>
                <a:effectLst/>
                <a:latin typeface="Century Gothic" panose="020B0502020202020204" pitchFamily="34" charset="0"/>
              </a:rPr>
              <a:t> darstellen: Finanzen, Kundschaft, interne Prozesse sowie Innovation und Lernen. Jeder Bereich bietet Platz für das Hinzufügen von Zielen und den entsprechenden Messgrößen und verknüpft KPIs mit den gewünschten Ergebnissen. Die Mitte der Vorlage ist für ein Vision-Statement vorgesehen, das alle Bereiche miteinander verbindet und die strategische Absicht hinter den Zielen und Messgrößen unterstreicht.</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6250" y="1881993"/>
            <a:ext cx="6801310" cy="3825736"/>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kte 3D-Wellen mit Farbverlauf">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1555854340"/>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FINANZEN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dirty="0">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rtl="0" fontAlgn="ctr"/>
                      <a:r>
                        <a:rPr lang="de-DE" sz="1100" u="none" strike="noStrike" dirty="0">
                          <a:effectLst/>
                          <a:latin typeface="Century Gothic" panose="020B0502020202020204" pitchFamily="34" charset="0"/>
                        </a:rPr>
                        <a:t>ROI maximieren</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a:effectLst/>
                          <a:latin typeface="Century Gothic" panose="020B0502020202020204" pitchFamily="34" charset="0"/>
                        </a:rPr>
                        <a:t>ROI-Prozentsatz</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de-DE" sz="1100" u="none" strike="noStrike" dirty="0">
                          <a:effectLst/>
                          <a:latin typeface="Century Gothic" panose="020B0502020202020204" pitchFamily="34" charset="0"/>
                        </a:rPr>
                        <a:t>Einnahmequellen vergrößern</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u="none" strike="noStrike" dirty="0">
                          <a:effectLst/>
                          <a:latin typeface="Century Gothic" panose="020B0502020202020204" pitchFamily="34" charset="0"/>
                        </a:rPr>
                        <a:t>Umsatzwachstumsrate</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6" y="783405"/>
            <a:ext cx="1881465"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de-DE" sz="1400" dirty="0">
                <a:solidFill>
                  <a:schemeClr val="tx1">
                    <a:lumMod val="65000"/>
                    <a:lumOff val="35000"/>
                  </a:schemeClr>
                </a:solidFill>
                <a:latin typeface="Courier" pitchFamily="2" charset="0"/>
              </a:rPr>
              <a:t>Wie können wir die Wahrnehmung durch unsere Kund*innen verbessern?</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798990" y="5825110"/>
            <a:ext cx="3275044"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de-DE" sz="1400" dirty="0">
                <a:solidFill>
                  <a:schemeClr val="tx1">
                    <a:lumMod val="65000"/>
                    <a:lumOff val="35000"/>
                  </a:schemeClr>
                </a:solidFill>
                <a:latin typeface="Courier" pitchFamily="2" charset="0"/>
              </a:rPr>
              <a:t>Welche Vorgaben sorgen für kontinuierliche Verbesserung und Wertschöpfung?</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271464" y="4705601"/>
            <a:ext cx="1671299" cy="1286826"/>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de-DE" sz="1400" dirty="0">
                <a:solidFill>
                  <a:schemeClr val="tx1">
                    <a:lumMod val="65000"/>
                    <a:lumOff val="35000"/>
                  </a:schemeClr>
                </a:solidFill>
                <a:latin typeface="Courier" pitchFamily="2" charset="0"/>
              </a:rPr>
              <a:t>Welche operativen Ziele </a:t>
            </a:r>
          </a:p>
          <a:p>
            <a:pPr algn="r" rtl="0"/>
            <a:r>
              <a:rPr lang="de-DE" sz="1400" dirty="0">
                <a:solidFill>
                  <a:schemeClr val="tx1">
                    <a:lumMod val="65000"/>
                    <a:lumOff val="35000"/>
                  </a:schemeClr>
                </a:solidFill>
                <a:latin typeface="Courier" pitchFamily="2" charset="0"/>
              </a:rPr>
              <a:t>sollten wir priorisieren?</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192158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de-DE" sz="1400" dirty="0">
                <a:solidFill>
                  <a:schemeClr val="tx1">
                    <a:lumMod val="65000"/>
                    <a:lumOff val="35000"/>
                  </a:schemeClr>
                </a:solidFill>
                <a:latin typeface="Courier" pitchFamily="2" charset="0"/>
              </a:rPr>
              <a:t>Welche Finanzziele bieten unseren Aktionär*innen einen Mehrwert?</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606502381"/>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INNOVATION UND LERNEN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dirty="0">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rtl="0" fontAlgn="ctr"/>
                      <a:r>
                        <a:rPr lang="de-DE" sz="1100" b="0" i="0" u="none" strike="noStrike" dirty="0">
                          <a:solidFill>
                            <a:srgbClr val="000000"/>
                          </a:solidFill>
                          <a:effectLst/>
                          <a:latin typeface="Century Gothic" panose="020B0502020202020204" pitchFamily="34" charset="0"/>
                        </a:rPr>
                        <a:t>Innovationen im Gesundheitswesen vorantreiben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dirty="0">
                          <a:solidFill>
                            <a:srgbClr val="000000"/>
                          </a:solidFill>
                          <a:effectLst/>
                          <a:latin typeface="Century Gothic" panose="020B0502020202020204" pitchFamily="34" charset="0"/>
                        </a:rPr>
                        <a:t>Anzahl der neu entwickelten Therapien</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de-DE" sz="1100" b="0" i="0" u="none" strike="noStrike">
                          <a:solidFill>
                            <a:srgbClr val="000000"/>
                          </a:solidFill>
                          <a:effectLst/>
                          <a:latin typeface="Century Gothic" panose="020B0502020202020204" pitchFamily="34" charset="0"/>
                        </a:rPr>
                        <a:t>Fachkompetenz der Mitarbeitenden fördern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dirty="0">
                          <a:solidFill>
                            <a:srgbClr val="000000"/>
                          </a:solidFill>
                          <a:effectLst/>
                          <a:latin typeface="Century Gothic" panose="020B0502020202020204" pitchFamily="34" charset="0"/>
                        </a:rPr>
                        <a:t>Schulungsstunden für Mitarbeitende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919526186"/>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KUNDSCHAFT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dirty="0">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rtl="0" fontAlgn="ctr"/>
                      <a:r>
                        <a:rPr lang="de-DE" sz="1100" b="0" i="0" u="none" strike="noStrike" dirty="0">
                          <a:solidFill>
                            <a:srgbClr val="000000"/>
                          </a:solidFill>
                          <a:effectLst/>
                          <a:latin typeface="Century Gothic" panose="020B0502020202020204" pitchFamily="34" charset="0"/>
                        </a:rPr>
                        <a:t>Patientenzufriedenheit verbessern</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dirty="0">
                          <a:solidFill>
                            <a:srgbClr val="000000"/>
                          </a:solidFill>
                          <a:effectLst/>
                          <a:latin typeface="Century Gothic" panose="020B0502020202020204" pitchFamily="34" charset="0"/>
                        </a:rPr>
                        <a:t>Werte zur Patientenzufriedenheit</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de-DE" sz="1100" b="0" i="0" u="none" strike="noStrike">
                          <a:solidFill>
                            <a:srgbClr val="000000"/>
                          </a:solidFill>
                          <a:effectLst/>
                          <a:latin typeface="Century Gothic" panose="020B0502020202020204" pitchFamily="34" charset="0"/>
                        </a:rPr>
                        <a:t>Marktreichweite erhöhen</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dirty="0">
                          <a:solidFill>
                            <a:srgbClr val="000000"/>
                          </a:solidFill>
                          <a:effectLst/>
                          <a:latin typeface="Century Gothic" panose="020B0502020202020204" pitchFamily="34" charset="0"/>
                        </a:rPr>
                        <a:t>Neupatient*innen</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1153538434"/>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KUNDSCHAFT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de-DE" sz="1100" u="none" strike="noStrike">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rtl="0" fontAlgn="ctr"/>
                      <a:r>
                        <a:rPr lang="de-DE" sz="1100" b="0" i="0" u="none" strike="noStrike" dirty="0">
                          <a:solidFill>
                            <a:srgbClr val="000000"/>
                          </a:solidFill>
                          <a:effectLst/>
                          <a:latin typeface="Century Gothic" panose="020B0502020202020204" pitchFamily="34" charset="0"/>
                        </a:rPr>
                        <a:t>Operative Effizienz verbessern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a:solidFill>
                            <a:srgbClr val="000000"/>
                          </a:solidFill>
                          <a:effectLst/>
                          <a:latin typeface="Century Gothic" panose="020B0502020202020204" pitchFamily="34" charset="0"/>
                        </a:rPr>
                        <a:t>Durchschnittliche Behandlungszeit von Patient*innen</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de-DE" sz="1100" b="0" i="0" u="none" strike="noStrike" dirty="0">
                          <a:solidFill>
                            <a:srgbClr val="000000"/>
                          </a:solidFill>
                          <a:effectLst/>
                          <a:latin typeface="Century Gothic" panose="020B0502020202020204" pitchFamily="34" charset="0"/>
                        </a:rPr>
                        <a:t>Qualität im Gesundheitswesen verbessern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100" b="0" i="0" u="none" strike="noStrike" dirty="0">
                          <a:solidFill>
                            <a:srgbClr val="000000"/>
                          </a:solidFill>
                          <a:effectLst/>
                          <a:latin typeface="Century Gothic" panose="020B0502020202020204" pitchFamily="34" charset="0"/>
                        </a:rPr>
                        <a:t>Klinische Fehlerrate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3125608153"/>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de-DE" sz="1600" u="none" strike="noStrike">
                          <a:solidFill>
                            <a:schemeClr val="bg2"/>
                          </a:solidFill>
                          <a:effectLst/>
                          <a:latin typeface="Courier" pitchFamily="2" charset="0"/>
                        </a:rPr>
                        <a:t>Vision-Statement</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rtl="0" fontAlgn="ctr"/>
                      <a:r>
                        <a:rPr lang="de-DE" sz="1200" u="none" strike="noStrike" dirty="0">
                          <a:effectLst/>
                          <a:latin typeface="Century Gothic" panose="020B0502020202020204" pitchFamily="34" charset="0"/>
                        </a:rPr>
                        <a:t>Revolutionierung der Gesundheit durch Technologie mit zugänglichen, </a:t>
                      </a:r>
                      <a:br>
                        <a:rPr lang="en-US" sz="1200" u="none" strike="noStrike" dirty="0">
                          <a:effectLst/>
                          <a:latin typeface="Century Gothic" panose="020B0502020202020204" pitchFamily="34" charset="0"/>
                        </a:rPr>
                      </a:br>
                      <a:r>
                        <a:rPr lang="de-DE" sz="1200" u="none" strike="noStrike" dirty="0">
                          <a:effectLst/>
                          <a:latin typeface="Century Gothic" panose="020B0502020202020204" pitchFamily="34" charset="0"/>
                        </a:rPr>
                        <a:t>hochwertigen digitalen Gesundheitslösungen für alle.</a:t>
                      </a: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kte 3D-Wellen mit Farbverlauf">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4216492139"/>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FINANZEN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3932191937"/>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INNOVATION UND LERNEN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581187889"/>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KUNDSCHAFT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de-DE" sz="1100" u="none" strike="noStrike">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611770561"/>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de-DE" sz="1800" u="none" strike="noStrike">
                          <a:effectLst/>
                          <a:latin typeface="Century Gothic" panose="020B0502020202020204" pitchFamily="34" charset="0"/>
                        </a:rPr>
                        <a:t>KUNDSCHAFT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de-DE" sz="1600" u="none" strike="noStrike">
                          <a:solidFill>
                            <a:schemeClr val="bg2"/>
                          </a:solidFill>
                          <a:effectLst/>
                          <a:latin typeface="Courier" pitchFamily="2" charset="0"/>
                        </a:rPr>
                        <a:t>Perspektive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de-DE" sz="1100" u="none" strike="noStrike">
                          <a:effectLst/>
                          <a:latin typeface="Century Gothic" panose="020B0502020202020204" pitchFamily="34" charset="0"/>
                        </a:rPr>
                        <a:t>Vorgaben</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de-DE" sz="1100" u="none" strike="noStrike">
                          <a:effectLst/>
                          <a:latin typeface="Century Gothic" panose="020B0502020202020204" pitchFamily="34" charset="0"/>
                        </a:rPr>
                        <a:t>Messgröße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701550198"/>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de-DE" sz="1600" u="none" strike="noStrike">
                          <a:solidFill>
                            <a:schemeClr val="bg2"/>
                          </a:solidFill>
                          <a:effectLst/>
                          <a:latin typeface="Courier" pitchFamily="2" charset="0"/>
                        </a:rPr>
                        <a:t>Vision-Statement</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
        <p:nvSpPr>
          <p:cNvPr id="2" name="Rounded Rectangle 21">
            <a:extLst>
              <a:ext uri="{FF2B5EF4-FFF2-40B4-BE49-F238E27FC236}">
                <a16:creationId xmlns:a16="http://schemas.microsoft.com/office/drawing/2014/main" id="{F2C05738-10DA-397A-3238-79F70CEF46B6}"/>
              </a:ext>
            </a:extLst>
          </p:cNvPr>
          <p:cNvSpPr/>
          <p:nvPr/>
        </p:nvSpPr>
        <p:spPr>
          <a:xfrm>
            <a:off x="204786" y="783405"/>
            <a:ext cx="1881465"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de-DE" sz="1400" dirty="0">
                <a:solidFill>
                  <a:schemeClr val="tx1">
                    <a:lumMod val="65000"/>
                    <a:lumOff val="35000"/>
                  </a:schemeClr>
                </a:solidFill>
                <a:latin typeface="Courier" pitchFamily="2" charset="0"/>
              </a:rPr>
              <a:t>Wie können wir die Wahrnehmung durch unsere Kund*innen verbessern?</a:t>
            </a:r>
          </a:p>
        </p:txBody>
      </p:sp>
      <p:sp>
        <p:nvSpPr>
          <p:cNvPr id="4" name="Rounded Rectangle 22">
            <a:extLst>
              <a:ext uri="{FF2B5EF4-FFF2-40B4-BE49-F238E27FC236}">
                <a16:creationId xmlns:a16="http://schemas.microsoft.com/office/drawing/2014/main" id="{D075E494-9428-7527-7E99-B0798E4BB2E7}"/>
              </a:ext>
            </a:extLst>
          </p:cNvPr>
          <p:cNvSpPr/>
          <p:nvPr/>
        </p:nvSpPr>
        <p:spPr>
          <a:xfrm>
            <a:off x="798990" y="5825110"/>
            <a:ext cx="3275044"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de-DE" sz="1400" dirty="0">
                <a:solidFill>
                  <a:schemeClr val="tx1">
                    <a:lumMod val="65000"/>
                    <a:lumOff val="35000"/>
                  </a:schemeClr>
                </a:solidFill>
                <a:latin typeface="Courier" pitchFamily="2" charset="0"/>
              </a:rPr>
              <a:t>Welche Vorgaben sorgen für kontinuierliche Verbesserung und Wertschöpfung?</a:t>
            </a:r>
          </a:p>
        </p:txBody>
      </p:sp>
      <p:sp>
        <p:nvSpPr>
          <p:cNvPr id="5" name="Rounded Rectangle 23">
            <a:extLst>
              <a:ext uri="{FF2B5EF4-FFF2-40B4-BE49-F238E27FC236}">
                <a16:creationId xmlns:a16="http://schemas.microsoft.com/office/drawing/2014/main" id="{52EE35A1-F3AD-A5D1-AF54-BB18B40FA42B}"/>
              </a:ext>
            </a:extLst>
          </p:cNvPr>
          <p:cNvSpPr/>
          <p:nvPr/>
        </p:nvSpPr>
        <p:spPr>
          <a:xfrm>
            <a:off x="10271464" y="4705601"/>
            <a:ext cx="1671299" cy="1286826"/>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de-DE" sz="1400" dirty="0">
                <a:solidFill>
                  <a:schemeClr val="tx1">
                    <a:lumMod val="65000"/>
                    <a:lumOff val="35000"/>
                  </a:schemeClr>
                </a:solidFill>
                <a:latin typeface="Courier" pitchFamily="2" charset="0"/>
              </a:rPr>
              <a:t>Welche operativen Ziele </a:t>
            </a:r>
          </a:p>
          <a:p>
            <a:pPr algn="r" rtl="0"/>
            <a:r>
              <a:rPr lang="de-DE" sz="1400" dirty="0">
                <a:solidFill>
                  <a:schemeClr val="tx1">
                    <a:lumMod val="65000"/>
                    <a:lumOff val="35000"/>
                  </a:schemeClr>
                </a:solidFill>
                <a:latin typeface="Courier" pitchFamily="2" charset="0"/>
              </a:rPr>
              <a:t>sollten wir priorisieren?</a:t>
            </a:r>
          </a:p>
        </p:txBody>
      </p:sp>
      <p:sp>
        <p:nvSpPr>
          <p:cNvPr id="6" name="Rounded Rectangle 24">
            <a:extLst>
              <a:ext uri="{FF2B5EF4-FFF2-40B4-BE49-F238E27FC236}">
                <a16:creationId xmlns:a16="http://schemas.microsoft.com/office/drawing/2014/main" id="{F2B709DE-0CAD-B3A3-B6C8-95C1E0012EA8}"/>
              </a:ext>
            </a:extLst>
          </p:cNvPr>
          <p:cNvSpPr/>
          <p:nvPr/>
        </p:nvSpPr>
        <p:spPr>
          <a:xfrm>
            <a:off x="8252222" y="196447"/>
            <a:ext cx="192158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de-DE" sz="1400" dirty="0">
                <a:solidFill>
                  <a:schemeClr val="tx1">
                    <a:lumMod val="65000"/>
                    <a:lumOff val="35000"/>
                  </a:schemeClr>
                </a:solidFill>
                <a:latin typeface="Courier" pitchFamily="2" charset="0"/>
              </a:rPr>
              <a:t>Welche Finanzziele bieten unseren Aktionär*innen einen Mehrwert?</a:t>
            </a:r>
          </a:p>
        </p:txBody>
      </p:sp>
    </p:spTree>
    <p:extLst>
      <p:ext uri="{BB962C8B-B14F-4D97-AF65-F5344CB8AC3E}">
        <p14:creationId xmlns:p14="http://schemas.microsoft.com/office/powerpoint/2010/main" val="38514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15365</TotalTime>
  <Words>411</Words>
  <Application>Microsoft Office PowerPoint</Application>
  <PresentationFormat>Widescreen</PresentationFormat>
  <Paragraphs>69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322</cp:revision>
  <cp:lastPrinted>2024-02-20T23:48:17Z</cp:lastPrinted>
  <dcterms:created xsi:type="dcterms:W3CDTF">2021-07-07T23:54:57Z</dcterms:created>
  <dcterms:modified xsi:type="dcterms:W3CDTF">2024-09-09T07:41:35Z</dcterms:modified>
</cp:coreProperties>
</file>