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10" r:id="rId2"/>
    <p:sldId id="41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A00"/>
    <a:srgbClr val="FF9109"/>
    <a:srgbClr val="5583F2"/>
    <a:srgbClr val="8BB4FD"/>
    <a:srgbClr val="2D4685"/>
    <a:srgbClr val="955407"/>
    <a:srgbClr val="8D3401"/>
    <a:srgbClr val="455B80"/>
    <a:srgbClr val="2DD8FD"/>
    <a:srgbClr val="88E8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87" autoAdjust="0"/>
    <p:restoredTop sz="96058"/>
  </p:normalViewPr>
  <p:slideViewPr>
    <p:cSldViewPr snapToGrid="0" snapToObjects="1">
      <p:cViewPr varScale="1">
        <p:scale>
          <a:sx n="108" d="100"/>
          <a:sy n="108" d="100"/>
        </p:scale>
        <p:origin x="120"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9/9/2024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9/9/2024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de.smartsheet.com/try-it?trp=50083"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bstrakte 3D-Wellen mit Farbverlauf">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4121"/>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15833"/>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47F661F8-6346-6856-3C72-9A35EB6DDF91}"/>
              </a:ext>
            </a:extLst>
          </p:cNvPr>
          <p:cNvSpPr txBox="1"/>
          <p:nvPr/>
        </p:nvSpPr>
        <p:spPr>
          <a:xfrm>
            <a:off x="249647" y="282533"/>
            <a:ext cx="6548718" cy="1077218"/>
          </a:xfrm>
          <a:prstGeom prst="rect">
            <a:avLst/>
          </a:prstGeom>
          <a:noFill/>
          <a:effectLst/>
        </p:spPr>
        <p:txBody>
          <a:bodyPr wrap="square" rtlCol="0">
            <a:spAutoFit/>
          </a:bodyPr>
          <a:lstStyle/>
          <a:p>
            <a:pPr rtl="0"/>
            <a:r>
              <a:rPr lang="de-DE" sz="3200" b="1">
                <a:solidFill>
                  <a:schemeClr val="tx1">
                    <a:lumMod val="65000"/>
                    <a:lumOff val="35000"/>
                  </a:schemeClr>
                </a:solidFill>
                <a:latin typeface="Century Gothic" panose="020B0502020202020204" pitchFamily="34" charset="0"/>
              </a:rPr>
              <a:t>Balanced Scorecard </a:t>
            </a:r>
          </a:p>
          <a:p>
            <a:pPr rtl="0"/>
            <a:r>
              <a:rPr lang="de-DE" sz="3200" b="1">
                <a:solidFill>
                  <a:schemeClr val="tx1">
                    <a:lumMod val="65000"/>
                    <a:lumOff val="35000"/>
                  </a:schemeClr>
                </a:solidFill>
                <a:latin typeface="Century Gothic" panose="020B0502020202020204" pitchFamily="34" charset="0"/>
              </a:rPr>
              <a:t>Vorlage mit 4 Perspektiven</a:t>
            </a:r>
          </a:p>
        </p:txBody>
      </p:sp>
      <p:pic>
        <p:nvPicPr>
          <p:cNvPr id="96" name="Picture 95">
            <a:hlinkClick r:id="rId4"/>
            <a:extLst>
              <a:ext uri="{FF2B5EF4-FFF2-40B4-BE49-F238E27FC236}">
                <a16:creationId xmlns:a16="http://schemas.microsoft.com/office/drawing/2014/main" id="{C152C161-E341-DC2C-EBAE-2F796425F2BA}"/>
              </a:ext>
            </a:extLst>
          </p:cNvPr>
          <p:cNvPicPr>
            <a:picLocks noChangeAspect="1"/>
          </p:cNvPicPr>
          <p:nvPr/>
        </p:nvPicPr>
        <p:blipFill>
          <a:blip r:embed="rId5"/>
          <a:srcRect/>
          <a:stretch/>
        </p:blipFill>
        <p:spPr>
          <a:xfrm>
            <a:off x="7699738" y="310605"/>
            <a:ext cx="4170545" cy="829501"/>
          </a:xfrm>
          <a:prstGeom prst="rect">
            <a:avLst/>
          </a:prstGeom>
        </p:spPr>
      </p:pic>
      <p:sp>
        <p:nvSpPr>
          <p:cNvPr id="97" name="TextBox 96">
            <a:extLst>
              <a:ext uri="{FF2B5EF4-FFF2-40B4-BE49-F238E27FC236}">
                <a16:creationId xmlns:a16="http://schemas.microsoft.com/office/drawing/2014/main" id="{4E105DD8-6227-B38C-F84F-88CDE08434E9}"/>
              </a:ext>
            </a:extLst>
          </p:cNvPr>
          <p:cNvSpPr txBox="1"/>
          <p:nvPr/>
        </p:nvSpPr>
        <p:spPr>
          <a:xfrm>
            <a:off x="293144" y="1419825"/>
            <a:ext cx="4558256" cy="5107873"/>
          </a:xfrm>
          <a:prstGeom prst="rect">
            <a:avLst/>
          </a:prstGeom>
          <a:noFill/>
        </p:spPr>
        <p:txBody>
          <a:bodyPr wrap="square" rtlCol="0">
            <a:spAutoFit/>
          </a:bodyPr>
          <a:lstStyle/>
          <a:p>
            <a:pPr algn="l" rtl="0">
              <a:lnSpc>
                <a:spcPct val="130000"/>
              </a:lnSpc>
              <a:spcBef>
                <a:spcPts val="0"/>
              </a:spcBef>
              <a:spcAft>
                <a:spcPts val="0"/>
              </a:spcAft>
            </a:pPr>
            <a:r>
              <a:rPr lang="de-DE" sz="1200" b="1" i="0" u="none" strike="noStrike" dirty="0">
                <a:solidFill>
                  <a:srgbClr val="000000"/>
                </a:solidFill>
                <a:effectLst/>
                <a:latin typeface="Century Gothic" panose="020B0502020202020204" pitchFamily="34" charset="0"/>
              </a:rPr>
              <a:t>Verwendung dieser Vorlage</a:t>
            </a:r>
            <a:r>
              <a:rPr lang="de-DE" sz="1200" i="0" u="none" strike="noStrike" dirty="0">
                <a:solidFill>
                  <a:srgbClr val="000000"/>
                </a:solidFill>
                <a:effectLst/>
                <a:latin typeface="Century Gothic" panose="020B0502020202020204" pitchFamily="34" charset="0"/>
              </a:rPr>
              <a:t>: Mit dieser Vorlage können Sie die vier Perspektiven einer </a:t>
            </a:r>
            <a:r>
              <a:rPr lang="de-DE" sz="1200" i="0" u="none" strike="noStrike" dirty="0" err="1">
                <a:solidFill>
                  <a:srgbClr val="000000"/>
                </a:solidFill>
                <a:effectLst/>
                <a:latin typeface="Century Gothic" panose="020B0502020202020204" pitchFamily="34" charset="0"/>
              </a:rPr>
              <a:t>Balanced</a:t>
            </a:r>
            <a:r>
              <a:rPr lang="de-DE" sz="1200" i="0" u="none" strike="noStrike" dirty="0">
                <a:solidFill>
                  <a:srgbClr val="000000"/>
                </a:solidFill>
                <a:effectLst/>
                <a:latin typeface="Century Gothic" panose="020B0502020202020204" pitchFamily="34" charset="0"/>
              </a:rPr>
              <a:t> </a:t>
            </a:r>
            <a:r>
              <a:rPr lang="de-DE" sz="1200" i="0" u="none" strike="noStrike" dirty="0" err="1">
                <a:solidFill>
                  <a:srgbClr val="000000"/>
                </a:solidFill>
                <a:effectLst/>
                <a:latin typeface="Century Gothic" panose="020B0502020202020204" pitchFamily="34" charset="0"/>
              </a:rPr>
              <a:t>Scorecard</a:t>
            </a:r>
            <a:r>
              <a:rPr lang="de-DE" sz="1200" i="0" u="none" strike="noStrike" dirty="0">
                <a:solidFill>
                  <a:srgbClr val="000000"/>
                </a:solidFill>
                <a:effectLst/>
                <a:latin typeface="Century Gothic" panose="020B0502020202020204" pitchFamily="34" charset="0"/>
              </a:rPr>
              <a:t> definieren und veranschaulichen. Verwenden Sie dieses Tool, um Teams durch die Komponenten des strategischen Managements und der Leistungsmessung zu führen. Alle Teilnehmenden Ihrer Strategiemeetings, Trainingssitzungen und Fortschrittsbewertungen können von diesem klaren Layout profitieren, das ihnen hilft, zu verstehen, wie ihre individuellen Rollen mit der allgemeinen Organisationsstrategie im Einklang stehen.</a:t>
            </a:r>
          </a:p>
          <a:p>
            <a:pPr algn="l" rtl="0">
              <a:lnSpc>
                <a:spcPct val="130000"/>
              </a:lnSpc>
              <a:spcBef>
                <a:spcPts val="0"/>
              </a:spcBef>
              <a:spcAft>
                <a:spcPts val="0"/>
              </a:spcAft>
            </a:pPr>
            <a:endParaRPr lang="en-US" sz="1200" i="0" u="none" strike="noStrike" dirty="0">
              <a:solidFill>
                <a:srgbClr val="000000"/>
              </a:solidFill>
              <a:effectLst/>
              <a:latin typeface="Century Gothic" panose="020B0502020202020204" pitchFamily="34" charset="0"/>
            </a:endParaRPr>
          </a:p>
          <a:p>
            <a:pPr algn="l" rtl="0">
              <a:lnSpc>
                <a:spcPct val="130000"/>
              </a:lnSpc>
              <a:spcBef>
                <a:spcPts val="0"/>
              </a:spcBef>
              <a:spcAft>
                <a:spcPts val="0"/>
              </a:spcAft>
            </a:pPr>
            <a:r>
              <a:rPr lang="de-DE" sz="1200" b="1" i="0" u="none" strike="noStrike" dirty="0">
                <a:solidFill>
                  <a:srgbClr val="000000"/>
                </a:solidFill>
                <a:effectLst/>
                <a:latin typeface="Century Gothic" panose="020B0502020202020204" pitchFamily="34" charset="0"/>
              </a:rPr>
              <a:t>Besonderheiten der Vorlage</a:t>
            </a:r>
            <a:r>
              <a:rPr lang="de-DE" sz="1200" i="0" u="none" strike="noStrike" dirty="0">
                <a:solidFill>
                  <a:srgbClr val="000000"/>
                </a:solidFill>
                <a:effectLst/>
                <a:latin typeface="Century Gothic" panose="020B0502020202020204" pitchFamily="34" charset="0"/>
              </a:rPr>
              <a:t>: Die Vorlage trennt die vier Kernbereiche einer </a:t>
            </a:r>
            <a:r>
              <a:rPr lang="de-DE" sz="1200" i="0" u="none" strike="noStrike" dirty="0" err="1">
                <a:solidFill>
                  <a:srgbClr val="000000"/>
                </a:solidFill>
                <a:effectLst/>
                <a:latin typeface="Century Gothic" panose="020B0502020202020204" pitchFamily="34" charset="0"/>
              </a:rPr>
              <a:t>Balanced</a:t>
            </a:r>
            <a:r>
              <a:rPr lang="de-DE" sz="1200" i="0" u="none" strike="noStrike" dirty="0">
                <a:solidFill>
                  <a:srgbClr val="000000"/>
                </a:solidFill>
                <a:effectLst/>
                <a:latin typeface="Century Gothic" panose="020B0502020202020204" pitchFamily="34" charset="0"/>
              </a:rPr>
              <a:t> </a:t>
            </a:r>
            <a:r>
              <a:rPr lang="de-DE" sz="1200" i="0" u="none" strike="noStrike" dirty="0" err="1">
                <a:solidFill>
                  <a:srgbClr val="000000"/>
                </a:solidFill>
                <a:effectLst/>
                <a:latin typeface="Century Gothic" panose="020B0502020202020204" pitchFamily="34" charset="0"/>
              </a:rPr>
              <a:t>Scorecard</a:t>
            </a:r>
            <a:r>
              <a:rPr lang="de-DE" sz="1200" i="0" u="none" strike="noStrike" dirty="0">
                <a:solidFill>
                  <a:srgbClr val="000000"/>
                </a:solidFill>
                <a:effectLst/>
                <a:latin typeface="Century Gothic" panose="020B0502020202020204" pitchFamily="34" charset="0"/>
              </a:rPr>
              <a:t> visuell durch unterschiedliche Farben und Symbole um einen zentralen Punkt, der die Integration aller Perspektiven symbolisiert. Sie können für jede Perspektive eine Leitfrage oder einen erklärenden Text hinzufügen, damit man besser nachvollziehen kann, wie sich die einzelnen Bereiche auf die Gesamtstrategie auswirken. Dieses Setup fördert eine umfassende Diskussion darüber, wie verschiedene Teile der Organisation zu ihrem Erfolg beitragen.</a:t>
            </a:r>
          </a:p>
        </p:txBody>
      </p:sp>
      <p:pic>
        <p:nvPicPr>
          <p:cNvPr id="98" name="Picture 97">
            <a:extLst>
              <a:ext uri="{FF2B5EF4-FFF2-40B4-BE49-F238E27FC236}">
                <a16:creationId xmlns:a16="http://schemas.microsoft.com/office/drawing/2014/main" id="{C25387AD-7B1E-DB01-C31B-24700291BE16}"/>
              </a:ext>
            </a:extLst>
          </p:cNvPr>
          <p:cNvPicPr>
            <a:picLocks noChangeAspect="1"/>
          </p:cNvPicPr>
          <p:nvPr/>
        </p:nvPicPr>
        <p:blipFill>
          <a:blip r:embed="rId6"/>
          <a:srcRect/>
          <a:stretch/>
        </p:blipFill>
        <p:spPr>
          <a:xfrm>
            <a:off x="5063529" y="1880463"/>
            <a:ext cx="6806754" cy="3828798"/>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1256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bstrakte 3D-Wellen mit Farbverlauf">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9017"/>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CDF994-9997-6986-74B3-C9CC2A642E62}"/>
              </a:ext>
            </a:extLst>
          </p:cNvPr>
          <p:cNvSpPr txBox="1"/>
          <p:nvPr/>
        </p:nvSpPr>
        <p:spPr>
          <a:xfrm>
            <a:off x="361273" y="1095749"/>
            <a:ext cx="4378344" cy="1419876"/>
          </a:xfrm>
          <a:prstGeom prst="rect">
            <a:avLst/>
          </a:prstGeom>
          <a:noFill/>
        </p:spPr>
        <p:txBody>
          <a:bodyPr wrap="square" rtlCol="0">
            <a:spAutoFit/>
          </a:bodyPr>
          <a:lstStyle/>
          <a:p>
            <a:pPr rtl="0">
              <a:lnSpc>
                <a:spcPts val="2500"/>
              </a:lnSpc>
              <a:spcAft>
                <a:spcPts val="600"/>
              </a:spcAft>
              <a:buSzPct val="130000"/>
            </a:pPr>
            <a:r>
              <a:rPr lang="de-DE" sz="1700">
                <a:solidFill>
                  <a:schemeClr val="tx1">
                    <a:lumMod val="75000"/>
                    <a:lumOff val="25000"/>
                  </a:schemeClr>
                </a:solidFill>
                <a:latin typeface="Century Gothic" panose="020B0502020202020204" pitchFamily="34" charset="0"/>
              </a:rPr>
              <a:t>Zielvorgaben drehen sich um Umsatz, Gewinn und Kosteneffizienz. </a:t>
            </a:r>
          </a:p>
          <a:p>
            <a:pPr rtl="0">
              <a:lnSpc>
                <a:spcPts val="2500"/>
              </a:lnSpc>
              <a:spcAft>
                <a:spcPts val="600"/>
              </a:spcAft>
              <a:buSzPct val="130000"/>
            </a:pPr>
            <a:r>
              <a:rPr lang="de-DE" sz="1700">
                <a:solidFill>
                  <a:schemeClr val="tx1">
                    <a:lumMod val="75000"/>
                    <a:lumOff val="25000"/>
                  </a:schemeClr>
                </a:solidFill>
                <a:latin typeface="Century Gothic" panose="020B0502020202020204" pitchFamily="34" charset="0"/>
              </a:rPr>
              <a:t>Welche Finanzziele bieten unseren Aktionär*innen einen Mehrwert?</a:t>
            </a:r>
          </a:p>
        </p:txBody>
      </p:sp>
      <p:sp>
        <p:nvSpPr>
          <p:cNvPr id="4" name="TextBox 3">
            <a:extLst>
              <a:ext uri="{FF2B5EF4-FFF2-40B4-BE49-F238E27FC236}">
                <a16:creationId xmlns:a16="http://schemas.microsoft.com/office/drawing/2014/main" id="{C20BDCD7-9550-6EA2-80C3-2CBC3982E495}"/>
              </a:ext>
            </a:extLst>
          </p:cNvPr>
          <p:cNvSpPr txBox="1"/>
          <p:nvPr/>
        </p:nvSpPr>
        <p:spPr>
          <a:xfrm>
            <a:off x="361274" y="158736"/>
            <a:ext cx="4838914" cy="523220"/>
          </a:xfrm>
          <a:prstGeom prst="rect">
            <a:avLst/>
          </a:prstGeom>
          <a:noFill/>
        </p:spPr>
        <p:txBody>
          <a:bodyPr wrap="square" rtlCol="0">
            <a:spAutoFit/>
          </a:bodyPr>
          <a:lstStyle/>
          <a:p>
            <a:pPr rtl="0"/>
            <a:r>
              <a:rPr lang="de-DE" sz="2800" dirty="0">
                <a:solidFill>
                  <a:schemeClr val="tx1">
                    <a:lumMod val="65000"/>
                    <a:lumOff val="35000"/>
                  </a:schemeClr>
                </a:solidFill>
                <a:latin typeface="Courier" pitchFamily="2" charset="0"/>
              </a:rPr>
              <a:t>Finanzperspektive</a:t>
            </a:r>
          </a:p>
        </p:txBody>
      </p:sp>
      <p:sp>
        <p:nvSpPr>
          <p:cNvPr id="5" name="TextBox 4">
            <a:extLst>
              <a:ext uri="{FF2B5EF4-FFF2-40B4-BE49-F238E27FC236}">
                <a16:creationId xmlns:a16="http://schemas.microsoft.com/office/drawing/2014/main" id="{05E95CBA-CF92-6B5A-6083-95E6CE77955D}"/>
              </a:ext>
            </a:extLst>
          </p:cNvPr>
          <p:cNvSpPr txBox="1"/>
          <p:nvPr/>
        </p:nvSpPr>
        <p:spPr>
          <a:xfrm>
            <a:off x="7394146" y="1095749"/>
            <a:ext cx="4797854" cy="1419876"/>
          </a:xfrm>
          <a:prstGeom prst="rect">
            <a:avLst/>
          </a:prstGeom>
          <a:noFill/>
        </p:spPr>
        <p:txBody>
          <a:bodyPr wrap="square" rtlCol="0">
            <a:spAutoFit/>
          </a:bodyPr>
          <a:lstStyle/>
          <a:p>
            <a:pPr rtl="0">
              <a:lnSpc>
                <a:spcPts val="2500"/>
              </a:lnSpc>
              <a:spcAft>
                <a:spcPts val="600"/>
              </a:spcAft>
              <a:buSzPct val="130000"/>
            </a:pPr>
            <a:r>
              <a:rPr lang="de-DE" sz="1700">
                <a:solidFill>
                  <a:schemeClr val="tx1">
                    <a:lumMod val="75000"/>
                    <a:lumOff val="25000"/>
                  </a:schemeClr>
                </a:solidFill>
                <a:latin typeface="Century Gothic" panose="020B0502020202020204" pitchFamily="34" charset="0"/>
              </a:rPr>
              <a:t>Zielt darauf ab, die Effizienz und Innovation der internen Abläufe zu verbessern. </a:t>
            </a:r>
          </a:p>
          <a:p>
            <a:pPr rtl="0">
              <a:lnSpc>
                <a:spcPts val="2500"/>
              </a:lnSpc>
              <a:spcAft>
                <a:spcPts val="600"/>
              </a:spcAft>
              <a:buSzPct val="130000"/>
            </a:pPr>
            <a:r>
              <a:rPr lang="de-DE" sz="1700">
                <a:solidFill>
                  <a:schemeClr val="tx1">
                    <a:lumMod val="75000"/>
                    <a:lumOff val="25000"/>
                  </a:schemeClr>
                </a:solidFill>
                <a:latin typeface="Century Gothic" panose="020B0502020202020204" pitchFamily="34" charset="0"/>
              </a:rPr>
              <a:t>Welche operativen Ziele sollten wir priorisieren?</a:t>
            </a:r>
          </a:p>
        </p:txBody>
      </p:sp>
      <p:sp>
        <p:nvSpPr>
          <p:cNvPr id="6" name="TextBox 5">
            <a:extLst>
              <a:ext uri="{FF2B5EF4-FFF2-40B4-BE49-F238E27FC236}">
                <a16:creationId xmlns:a16="http://schemas.microsoft.com/office/drawing/2014/main" id="{A30F558C-3550-5580-9A06-99E930DC7EBE}"/>
              </a:ext>
            </a:extLst>
          </p:cNvPr>
          <p:cNvSpPr txBox="1"/>
          <p:nvPr/>
        </p:nvSpPr>
        <p:spPr>
          <a:xfrm>
            <a:off x="7196507" y="158736"/>
            <a:ext cx="4588646" cy="954107"/>
          </a:xfrm>
          <a:prstGeom prst="rect">
            <a:avLst/>
          </a:prstGeom>
          <a:noFill/>
        </p:spPr>
        <p:txBody>
          <a:bodyPr wrap="square" rtlCol="0">
            <a:spAutoFit/>
          </a:bodyPr>
          <a:lstStyle/>
          <a:p>
            <a:pPr rtl="0"/>
            <a:r>
              <a:rPr lang="de-DE" sz="2800">
                <a:solidFill>
                  <a:schemeClr val="tx1">
                    <a:lumMod val="65000"/>
                    <a:lumOff val="35000"/>
                  </a:schemeClr>
                </a:solidFill>
                <a:latin typeface="Courier" pitchFamily="2" charset="0"/>
              </a:rPr>
              <a:t>Interne Prozessperspektive</a:t>
            </a:r>
          </a:p>
        </p:txBody>
      </p:sp>
      <p:sp>
        <p:nvSpPr>
          <p:cNvPr id="11" name="TextBox 10">
            <a:extLst>
              <a:ext uri="{FF2B5EF4-FFF2-40B4-BE49-F238E27FC236}">
                <a16:creationId xmlns:a16="http://schemas.microsoft.com/office/drawing/2014/main" id="{1B3C7C29-F043-689B-423E-9B2DCE809E3F}"/>
              </a:ext>
            </a:extLst>
          </p:cNvPr>
          <p:cNvSpPr txBox="1"/>
          <p:nvPr/>
        </p:nvSpPr>
        <p:spPr>
          <a:xfrm>
            <a:off x="505905" y="4355354"/>
            <a:ext cx="3941715" cy="1419876"/>
          </a:xfrm>
          <a:prstGeom prst="rect">
            <a:avLst/>
          </a:prstGeom>
          <a:noFill/>
        </p:spPr>
        <p:txBody>
          <a:bodyPr wrap="square" rtlCol="0">
            <a:spAutoFit/>
          </a:bodyPr>
          <a:lstStyle/>
          <a:p>
            <a:pPr rtl="0">
              <a:lnSpc>
                <a:spcPts val="2500"/>
              </a:lnSpc>
              <a:spcAft>
                <a:spcPts val="600"/>
              </a:spcAft>
              <a:buSzPct val="130000"/>
            </a:pPr>
            <a:r>
              <a:rPr lang="de-DE" sz="1700">
                <a:solidFill>
                  <a:schemeClr val="tx1">
                    <a:lumMod val="75000"/>
                    <a:lumOff val="25000"/>
                  </a:schemeClr>
                </a:solidFill>
                <a:latin typeface="Century Gothic" panose="020B0502020202020204" pitchFamily="34" charset="0"/>
              </a:rPr>
              <a:t>Konzentriert sich auf die Zufriedenheit der Kund*innen und den Ausbau der Kundschaft. </a:t>
            </a:r>
          </a:p>
          <a:p>
            <a:pPr rtl="0">
              <a:lnSpc>
                <a:spcPts val="2500"/>
              </a:lnSpc>
              <a:spcAft>
                <a:spcPts val="600"/>
              </a:spcAft>
              <a:buSzPct val="130000"/>
            </a:pPr>
            <a:r>
              <a:rPr lang="de-DE" sz="1700">
                <a:solidFill>
                  <a:schemeClr val="tx1">
                    <a:lumMod val="75000"/>
                    <a:lumOff val="25000"/>
                  </a:schemeClr>
                </a:solidFill>
                <a:latin typeface="Century Gothic" panose="020B0502020202020204" pitchFamily="34" charset="0"/>
              </a:rPr>
              <a:t>Wie können wir die Wahrnehmung durch unsere Kund*innen verbessern?</a:t>
            </a:r>
          </a:p>
        </p:txBody>
      </p:sp>
      <p:sp>
        <p:nvSpPr>
          <p:cNvPr id="13" name="TextBox 12">
            <a:extLst>
              <a:ext uri="{FF2B5EF4-FFF2-40B4-BE49-F238E27FC236}">
                <a16:creationId xmlns:a16="http://schemas.microsoft.com/office/drawing/2014/main" id="{A7B2B919-7C93-AC93-CCDB-D1A2F67E18BF}"/>
              </a:ext>
            </a:extLst>
          </p:cNvPr>
          <p:cNvSpPr txBox="1"/>
          <p:nvPr/>
        </p:nvSpPr>
        <p:spPr>
          <a:xfrm>
            <a:off x="479644" y="3354658"/>
            <a:ext cx="3431442" cy="954107"/>
          </a:xfrm>
          <a:prstGeom prst="rect">
            <a:avLst/>
          </a:prstGeom>
          <a:noFill/>
        </p:spPr>
        <p:txBody>
          <a:bodyPr wrap="square" rtlCol="0">
            <a:spAutoFit/>
          </a:bodyPr>
          <a:lstStyle/>
          <a:p>
            <a:pPr rtl="0"/>
            <a:r>
              <a:rPr lang="de-DE" sz="2800" dirty="0" err="1">
                <a:solidFill>
                  <a:schemeClr val="tx1">
                    <a:lumMod val="65000"/>
                    <a:lumOff val="35000"/>
                  </a:schemeClr>
                </a:solidFill>
                <a:latin typeface="Courier" pitchFamily="2" charset="0"/>
              </a:rPr>
              <a:t>Kundenper-spektive</a:t>
            </a:r>
            <a:endParaRPr lang="de-DE" sz="2800" dirty="0">
              <a:solidFill>
                <a:schemeClr val="tx1">
                  <a:lumMod val="65000"/>
                  <a:lumOff val="35000"/>
                </a:schemeClr>
              </a:solidFill>
              <a:latin typeface="Courier" pitchFamily="2" charset="0"/>
            </a:endParaRPr>
          </a:p>
        </p:txBody>
      </p:sp>
      <p:sp>
        <p:nvSpPr>
          <p:cNvPr id="14" name="TextBox 13">
            <a:extLst>
              <a:ext uri="{FF2B5EF4-FFF2-40B4-BE49-F238E27FC236}">
                <a16:creationId xmlns:a16="http://schemas.microsoft.com/office/drawing/2014/main" id="{88F8438C-1F00-C4EC-A30F-7DDABFD21046}"/>
              </a:ext>
            </a:extLst>
          </p:cNvPr>
          <p:cNvSpPr txBox="1"/>
          <p:nvPr/>
        </p:nvSpPr>
        <p:spPr>
          <a:xfrm>
            <a:off x="8050846" y="4355354"/>
            <a:ext cx="4141154" cy="2061077"/>
          </a:xfrm>
          <a:prstGeom prst="rect">
            <a:avLst/>
          </a:prstGeom>
          <a:noFill/>
        </p:spPr>
        <p:txBody>
          <a:bodyPr wrap="square" rtlCol="0">
            <a:spAutoFit/>
          </a:bodyPr>
          <a:lstStyle/>
          <a:p>
            <a:pPr rtl="0">
              <a:lnSpc>
                <a:spcPts val="2500"/>
              </a:lnSpc>
              <a:spcAft>
                <a:spcPts val="600"/>
              </a:spcAft>
              <a:buSzPct val="130000"/>
            </a:pPr>
            <a:r>
              <a:rPr lang="de-DE" sz="1700">
                <a:solidFill>
                  <a:schemeClr val="tx1">
                    <a:lumMod val="75000"/>
                    <a:lumOff val="25000"/>
                  </a:schemeClr>
                </a:solidFill>
                <a:latin typeface="Century Gothic" panose="020B0502020202020204" pitchFamily="34" charset="0"/>
              </a:rPr>
              <a:t>Konzentriert sich auf die Mitarbeitendenentwicklung und die Unternehmenskultur. </a:t>
            </a:r>
          </a:p>
          <a:p>
            <a:pPr rtl="0">
              <a:lnSpc>
                <a:spcPts val="2500"/>
              </a:lnSpc>
              <a:spcAft>
                <a:spcPts val="600"/>
              </a:spcAft>
              <a:buSzPct val="130000"/>
            </a:pPr>
            <a:r>
              <a:rPr lang="de-DE" sz="1700">
                <a:solidFill>
                  <a:schemeClr val="tx1">
                    <a:lumMod val="75000"/>
                    <a:lumOff val="25000"/>
                  </a:schemeClr>
                </a:solidFill>
                <a:latin typeface="Century Gothic" panose="020B0502020202020204" pitchFamily="34" charset="0"/>
              </a:rPr>
              <a:t>Welche Vorgaben sorgen für kontinuierliche Verbesserung und Wertschöpfung?</a:t>
            </a:r>
          </a:p>
        </p:txBody>
      </p:sp>
      <p:sp>
        <p:nvSpPr>
          <p:cNvPr id="15" name="TextBox 14">
            <a:extLst>
              <a:ext uri="{FF2B5EF4-FFF2-40B4-BE49-F238E27FC236}">
                <a16:creationId xmlns:a16="http://schemas.microsoft.com/office/drawing/2014/main" id="{9443ED94-BC02-1C49-6859-9841350F0886}"/>
              </a:ext>
            </a:extLst>
          </p:cNvPr>
          <p:cNvSpPr txBox="1"/>
          <p:nvPr/>
        </p:nvSpPr>
        <p:spPr>
          <a:xfrm>
            <a:off x="8132584" y="2910714"/>
            <a:ext cx="3931946" cy="954107"/>
          </a:xfrm>
          <a:prstGeom prst="rect">
            <a:avLst/>
          </a:prstGeom>
          <a:noFill/>
        </p:spPr>
        <p:txBody>
          <a:bodyPr wrap="square" rtlCol="0">
            <a:spAutoFit/>
          </a:bodyPr>
          <a:lstStyle/>
          <a:p>
            <a:pPr rtl="0"/>
            <a:r>
              <a:rPr lang="de-DE" sz="2800" dirty="0">
                <a:solidFill>
                  <a:schemeClr val="tx1">
                    <a:lumMod val="65000"/>
                    <a:lumOff val="35000"/>
                  </a:schemeClr>
                </a:solidFill>
                <a:latin typeface="Courier" pitchFamily="2" charset="0"/>
              </a:rPr>
              <a:t>Aus- und Weiterbildungsperspektive</a:t>
            </a:r>
          </a:p>
        </p:txBody>
      </p:sp>
      <p:cxnSp>
        <p:nvCxnSpPr>
          <p:cNvPr id="16" name="Straight Arrow Connector 24">
            <a:extLst>
              <a:ext uri="{FF2B5EF4-FFF2-40B4-BE49-F238E27FC236}">
                <a16:creationId xmlns:a16="http://schemas.microsoft.com/office/drawing/2014/main" id="{6928D228-2547-299A-B29E-38FBA431BABF}"/>
              </a:ext>
            </a:extLst>
          </p:cNvPr>
          <p:cNvCxnSpPr>
            <a:cxnSpLocks/>
          </p:cNvCxnSpPr>
          <p:nvPr/>
        </p:nvCxnSpPr>
        <p:spPr>
          <a:xfrm rot="10800000">
            <a:off x="209211" y="401525"/>
            <a:ext cx="3973864" cy="2779188"/>
          </a:xfrm>
          <a:prstGeom prst="bentConnector3">
            <a:avLst>
              <a:gd name="adj1" fmla="val 99689"/>
            </a:avLst>
          </a:prstGeom>
          <a:ln w="38100" cap="rnd">
            <a:gradFill>
              <a:gsLst>
                <a:gs pos="0">
                  <a:schemeClr val="accent4"/>
                </a:gs>
                <a:gs pos="100000">
                  <a:srgbClr val="5583F2"/>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24">
            <a:extLst>
              <a:ext uri="{FF2B5EF4-FFF2-40B4-BE49-F238E27FC236}">
                <a16:creationId xmlns:a16="http://schemas.microsoft.com/office/drawing/2014/main" id="{2D0D459E-77DF-F501-1BF4-782F105EEC9E}"/>
              </a:ext>
            </a:extLst>
          </p:cNvPr>
          <p:cNvCxnSpPr>
            <a:cxnSpLocks/>
          </p:cNvCxnSpPr>
          <p:nvPr/>
        </p:nvCxnSpPr>
        <p:spPr>
          <a:xfrm flipH="1">
            <a:off x="2876365" y="3677287"/>
            <a:ext cx="1863252" cy="0"/>
          </a:xfrm>
          <a:prstGeom prst="straightConnector1">
            <a:avLst/>
          </a:prstGeom>
          <a:ln w="38100" cap="rnd">
            <a:gradFill>
              <a:gsLst>
                <a:gs pos="0">
                  <a:schemeClr val="accent4"/>
                </a:gs>
                <a:gs pos="100000">
                  <a:srgbClr val="5583F2"/>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39FC879-F463-9415-2911-7BCEE8BF5644}"/>
              </a:ext>
            </a:extLst>
          </p:cNvPr>
          <p:cNvCxnSpPr>
            <a:cxnSpLocks/>
          </p:cNvCxnSpPr>
          <p:nvPr/>
        </p:nvCxnSpPr>
        <p:spPr>
          <a:xfrm flipV="1">
            <a:off x="7003218" y="3658999"/>
            <a:ext cx="937900" cy="488931"/>
          </a:xfrm>
          <a:prstGeom prst="straightConnector1">
            <a:avLst/>
          </a:prstGeom>
          <a:ln w="38100" cap="rnd">
            <a:gradFill>
              <a:gsLst>
                <a:gs pos="0">
                  <a:schemeClr val="accent4"/>
                </a:gs>
                <a:gs pos="100000">
                  <a:srgbClr val="FF9109"/>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24">
            <a:extLst>
              <a:ext uri="{FF2B5EF4-FFF2-40B4-BE49-F238E27FC236}">
                <a16:creationId xmlns:a16="http://schemas.microsoft.com/office/drawing/2014/main" id="{AB3CA4AC-98C4-4227-EDA1-4D8EEA52EE24}"/>
              </a:ext>
            </a:extLst>
          </p:cNvPr>
          <p:cNvCxnSpPr>
            <a:cxnSpLocks/>
          </p:cNvCxnSpPr>
          <p:nvPr/>
        </p:nvCxnSpPr>
        <p:spPr>
          <a:xfrm rot="5400000" flipH="1" flipV="1">
            <a:off x="5748071" y="914176"/>
            <a:ext cx="1827009" cy="801706"/>
          </a:xfrm>
          <a:prstGeom prst="bentConnector3">
            <a:avLst>
              <a:gd name="adj1" fmla="val 50000"/>
            </a:avLst>
          </a:prstGeom>
          <a:ln w="38100" cap="rnd">
            <a:gradFill>
              <a:gsLst>
                <a:gs pos="0">
                  <a:schemeClr val="accent4"/>
                </a:gs>
                <a:gs pos="100000">
                  <a:srgbClr val="F95A00"/>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grpSp>
        <p:nvGrpSpPr>
          <p:cNvPr id="76" name="Group 75">
            <a:extLst>
              <a:ext uri="{FF2B5EF4-FFF2-40B4-BE49-F238E27FC236}">
                <a16:creationId xmlns:a16="http://schemas.microsoft.com/office/drawing/2014/main" id="{24AFD652-FC69-71D0-AFB7-D3CEE0450764}"/>
              </a:ext>
            </a:extLst>
          </p:cNvPr>
          <p:cNvGrpSpPr/>
          <p:nvPr/>
        </p:nvGrpSpPr>
        <p:grpSpPr>
          <a:xfrm>
            <a:off x="4183075" y="1942280"/>
            <a:ext cx="3097167" cy="3097166"/>
            <a:chOff x="4183075" y="1942280"/>
            <a:chExt cx="3097167" cy="3097166"/>
          </a:xfrm>
          <a:effectLst>
            <a:reflection blurRad="6350" stA="48000" endPos="92297" dir="5400000" sy="-100000" algn="bl" rotWithShape="0"/>
          </a:effectLst>
        </p:grpSpPr>
        <p:grpSp>
          <p:nvGrpSpPr>
            <p:cNvPr id="64" name="Group 63">
              <a:extLst>
                <a:ext uri="{FF2B5EF4-FFF2-40B4-BE49-F238E27FC236}">
                  <a16:creationId xmlns:a16="http://schemas.microsoft.com/office/drawing/2014/main" id="{78563AEA-122B-AB4A-60BA-CEE988E23AD0}"/>
                </a:ext>
              </a:extLst>
            </p:cNvPr>
            <p:cNvGrpSpPr/>
            <p:nvPr/>
          </p:nvGrpSpPr>
          <p:grpSpPr>
            <a:xfrm>
              <a:off x="4183075" y="1942280"/>
              <a:ext cx="3097167" cy="3097166"/>
              <a:chOff x="4183075" y="1942280"/>
              <a:chExt cx="3097167" cy="3097166"/>
            </a:xfrm>
            <a:effectLst/>
          </p:grpSpPr>
          <p:sp>
            <p:nvSpPr>
              <p:cNvPr id="56" name="Freeform 55">
                <a:extLst>
                  <a:ext uri="{FF2B5EF4-FFF2-40B4-BE49-F238E27FC236}">
                    <a16:creationId xmlns:a16="http://schemas.microsoft.com/office/drawing/2014/main" id="{2320D289-8FA4-DDFC-F387-4F69D4B26F9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D18C941-1B0D-6C95-A5D5-791BE3FF7507}"/>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8C7959F-9D13-C5BC-9CFD-1F9578193511}"/>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28F34D5-6668-A8A7-BF9F-A427E4ECF793}"/>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C099D5F1-E862-E78D-F615-50219D88172D}"/>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B46803E-ECDB-2FBC-C135-552D5C138C9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E226B98-4077-9CB5-B1FC-167216E902E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0661954-67E6-CA67-9FC2-3BA7321DB977}"/>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p>
            </p:txBody>
          </p:sp>
        </p:grpSp>
        <p:sp>
          <p:nvSpPr>
            <p:cNvPr id="71" name="TextBox 70">
              <a:extLst>
                <a:ext uri="{FF2B5EF4-FFF2-40B4-BE49-F238E27FC236}">
                  <a16:creationId xmlns:a16="http://schemas.microsoft.com/office/drawing/2014/main" id="{87FF849E-59A2-40C0-BCB2-1EB83C4AC457}"/>
                </a:ext>
              </a:extLst>
            </p:cNvPr>
            <p:cNvSpPr txBox="1"/>
            <p:nvPr/>
          </p:nvSpPr>
          <p:spPr>
            <a:xfrm>
              <a:off x="4753457" y="2101115"/>
              <a:ext cx="446731" cy="707886"/>
            </a:xfrm>
            <a:prstGeom prst="rect">
              <a:avLst/>
            </a:prstGeom>
            <a:noFill/>
          </p:spPr>
          <p:txBody>
            <a:bodyPr wrap="square" rtlCol="0">
              <a:spAutoFit/>
            </a:bodyPr>
            <a:lstStyle/>
            <a:p>
              <a:pPr algn="ctr" rtl="0"/>
              <a:r>
                <a:rPr lang="de-DE" sz="4000">
                  <a:solidFill>
                    <a:schemeClr val="bg1"/>
                  </a:solidFill>
                  <a:latin typeface="Courier" pitchFamily="2" charset="0"/>
                </a:rPr>
                <a:t>1</a:t>
              </a:r>
            </a:p>
          </p:txBody>
        </p:sp>
        <p:sp>
          <p:nvSpPr>
            <p:cNvPr id="72" name="TextBox 71">
              <a:extLst>
                <a:ext uri="{FF2B5EF4-FFF2-40B4-BE49-F238E27FC236}">
                  <a16:creationId xmlns:a16="http://schemas.microsoft.com/office/drawing/2014/main" id="{F9A1BFA6-F53E-EE14-6988-53F85BA96CD6}"/>
                </a:ext>
              </a:extLst>
            </p:cNvPr>
            <p:cNvSpPr txBox="1"/>
            <p:nvPr/>
          </p:nvSpPr>
          <p:spPr>
            <a:xfrm>
              <a:off x="4469982" y="3831712"/>
              <a:ext cx="446731" cy="707886"/>
            </a:xfrm>
            <a:prstGeom prst="rect">
              <a:avLst/>
            </a:prstGeom>
            <a:noFill/>
          </p:spPr>
          <p:txBody>
            <a:bodyPr wrap="square" rtlCol="0">
              <a:spAutoFit/>
            </a:bodyPr>
            <a:lstStyle/>
            <a:p>
              <a:pPr algn="ctr" rtl="0"/>
              <a:r>
                <a:rPr lang="de-DE" sz="4000">
                  <a:solidFill>
                    <a:schemeClr val="bg1"/>
                  </a:solidFill>
                  <a:latin typeface="Courier" pitchFamily="2" charset="0"/>
                </a:rPr>
                <a:t>2</a:t>
              </a:r>
            </a:p>
          </p:txBody>
        </p:sp>
        <p:sp>
          <p:nvSpPr>
            <p:cNvPr id="73" name="TextBox 72">
              <a:extLst>
                <a:ext uri="{FF2B5EF4-FFF2-40B4-BE49-F238E27FC236}">
                  <a16:creationId xmlns:a16="http://schemas.microsoft.com/office/drawing/2014/main" id="{A34B7A42-5128-0EE4-FB1B-21CB4AEC78B6}"/>
                </a:ext>
              </a:extLst>
            </p:cNvPr>
            <p:cNvSpPr txBox="1"/>
            <p:nvPr/>
          </p:nvSpPr>
          <p:spPr>
            <a:xfrm>
              <a:off x="6594171" y="2458542"/>
              <a:ext cx="446731" cy="707886"/>
            </a:xfrm>
            <a:prstGeom prst="rect">
              <a:avLst/>
            </a:prstGeom>
            <a:noFill/>
          </p:spPr>
          <p:txBody>
            <a:bodyPr wrap="square" rtlCol="0">
              <a:spAutoFit/>
            </a:bodyPr>
            <a:lstStyle/>
            <a:p>
              <a:pPr algn="ctr" rtl="0"/>
              <a:r>
                <a:rPr lang="de-DE" sz="4000">
                  <a:solidFill>
                    <a:schemeClr val="bg1"/>
                  </a:solidFill>
                  <a:latin typeface="Courier" pitchFamily="2" charset="0"/>
                </a:rPr>
                <a:t>3</a:t>
              </a:r>
            </a:p>
          </p:txBody>
        </p:sp>
        <p:sp>
          <p:nvSpPr>
            <p:cNvPr id="74" name="TextBox 73">
              <a:extLst>
                <a:ext uri="{FF2B5EF4-FFF2-40B4-BE49-F238E27FC236}">
                  <a16:creationId xmlns:a16="http://schemas.microsoft.com/office/drawing/2014/main" id="{2F599F8E-2E55-0172-29F8-FDE66200FC3C}"/>
                </a:ext>
              </a:extLst>
            </p:cNvPr>
            <p:cNvSpPr txBox="1"/>
            <p:nvPr/>
          </p:nvSpPr>
          <p:spPr>
            <a:xfrm>
              <a:off x="6288106" y="4134678"/>
              <a:ext cx="446731" cy="707886"/>
            </a:xfrm>
            <a:prstGeom prst="rect">
              <a:avLst/>
            </a:prstGeom>
            <a:noFill/>
          </p:spPr>
          <p:txBody>
            <a:bodyPr wrap="square" rtlCol="0">
              <a:spAutoFit/>
            </a:bodyPr>
            <a:lstStyle/>
            <a:p>
              <a:pPr algn="ctr" rtl="0"/>
              <a:r>
                <a:rPr lang="de-DE" sz="4000">
                  <a:solidFill>
                    <a:schemeClr val="bg1"/>
                  </a:solidFill>
                  <a:latin typeface="Courier" pitchFamily="2" charset="0"/>
                </a:rPr>
                <a:t>4</a:t>
              </a:r>
            </a:p>
          </p:txBody>
        </p:sp>
      </p:gr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9017"/>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5EFD943B-1564-3DA5-3467-8A648C7E897C}"/>
              </a:ext>
            </a:extLst>
          </p:cNvPr>
          <p:cNvGrpSpPr/>
          <p:nvPr/>
        </p:nvGrpSpPr>
        <p:grpSpPr>
          <a:xfrm>
            <a:off x="4183075" y="1942280"/>
            <a:ext cx="3097167" cy="3097166"/>
            <a:chOff x="4183075" y="1942280"/>
            <a:chExt cx="3097167" cy="3097166"/>
          </a:xfrm>
          <a:effectLst>
            <a:outerShdw blurRad="50800" dist="38100" dir="2700000" algn="tl" rotWithShape="0">
              <a:prstClr val="black">
                <a:alpha val="40000"/>
              </a:prstClr>
            </a:outerShdw>
          </a:effectLst>
        </p:grpSpPr>
        <p:grpSp>
          <p:nvGrpSpPr>
            <p:cNvPr id="82" name="Group 81">
              <a:extLst>
                <a:ext uri="{FF2B5EF4-FFF2-40B4-BE49-F238E27FC236}">
                  <a16:creationId xmlns:a16="http://schemas.microsoft.com/office/drawing/2014/main" id="{9442F061-64F9-76F0-310A-1EBCFAD145C7}"/>
                </a:ext>
              </a:extLst>
            </p:cNvPr>
            <p:cNvGrpSpPr/>
            <p:nvPr/>
          </p:nvGrpSpPr>
          <p:grpSpPr>
            <a:xfrm>
              <a:off x="4183075" y="1942280"/>
              <a:ext cx="3097167" cy="3097166"/>
              <a:chOff x="4183075" y="1942280"/>
              <a:chExt cx="3097167" cy="3097166"/>
            </a:xfrm>
            <a:effectLst/>
          </p:grpSpPr>
          <p:sp>
            <p:nvSpPr>
              <p:cNvPr id="87" name="Freeform 86">
                <a:extLst>
                  <a:ext uri="{FF2B5EF4-FFF2-40B4-BE49-F238E27FC236}">
                    <a16:creationId xmlns:a16="http://schemas.microsoft.com/office/drawing/2014/main" id="{B1A2D265-408E-7B12-9D3B-1AE26BED2F2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7BFE26A6-A6EE-8EC9-80C0-27E635E197B0}"/>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666BE78-6038-9431-5A11-EA6D37882B45}"/>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B0D309B-A27E-B0BC-4906-B993DB5CC0B4}"/>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11215A7-56D6-3A8F-E713-1D07A6B66228}"/>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53F3854-4AB4-752B-75B6-FEDCA762A9B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A549F2C-48F2-5095-2F0F-EFF7A83DE76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A50903BB-59A3-5F3D-F484-9AF68AEEB482}"/>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p>
            </p:txBody>
          </p:sp>
        </p:grpSp>
        <p:sp>
          <p:nvSpPr>
            <p:cNvPr id="83" name="TextBox 82">
              <a:extLst>
                <a:ext uri="{FF2B5EF4-FFF2-40B4-BE49-F238E27FC236}">
                  <a16:creationId xmlns:a16="http://schemas.microsoft.com/office/drawing/2014/main" id="{80C7F5B1-B224-5EFB-BC57-1606FF057DC4}"/>
                </a:ext>
              </a:extLst>
            </p:cNvPr>
            <p:cNvSpPr txBox="1"/>
            <p:nvPr/>
          </p:nvSpPr>
          <p:spPr>
            <a:xfrm>
              <a:off x="4753457" y="2101115"/>
              <a:ext cx="446731" cy="707886"/>
            </a:xfrm>
            <a:prstGeom prst="rect">
              <a:avLst/>
            </a:prstGeom>
            <a:noFill/>
          </p:spPr>
          <p:txBody>
            <a:bodyPr wrap="square" rtlCol="0">
              <a:spAutoFit/>
            </a:bodyPr>
            <a:lstStyle/>
            <a:p>
              <a:pPr algn="ctr" rtl="0"/>
              <a:r>
                <a:rPr lang="de-DE" sz="4000">
                  <a:solidFill>
                    <a:schemeClr val="bg1"/>
                  </a:solidFill>
                  <a:latin typeface="Courier" pitchFamily="2" charset="0"/>
                </a:rPr>
                <a:t>1</a:t>
              </a:r>
            </a:p>
          </p:txBody>
        </p:sp>
        <p:sp>
          <p:nvSpPr>
            <p:cNvPr id="84" name="TextBox 83">
              <a:extLst>
                <a:ext uri="{FF2B5EF4-FFF2-40B4-BE49-F238E27FC236}">
                  <a16:creationId xmlns:a16="http://schemas.microsoft.com/office/drawing/2014/main" id="{E58BACF7-51D7-78F2-F129-A741A10DA1D9}"/>
                </a:ext>
              </a:extLst>
            </p:cNvPr>
            <p:cNvSpPr txBox="1"/>
            <p:nvPr/>
          </p:nvSpPr>
          <p:spPr>
            <a:xfrm>
              <a:off x="4469982" y="3831712"/>
              <a:ext cx="446731" cy="707886"/>
            </a:xfrm>
            <a:prstGeom prst="rect">
              <a:avLst/>
            </a:prstGeom>
            <a:noFill/>
          </p:spPr>
          <p:txBody>
            <a:bodyPr wrap="square" rtlCol="0">
              <a:spAutoFit/>
            </a:bodyPr>
            <a:lstStyle/>
            <a:p>
              <a:pPr algn="ctr" rtl="0"/>
              <a:r>
                <a:rPr lang="de-DE" sz="4000">
                  <a:solidFill>
                    <a:schemeClr val="bg1"/>
                  </a:solidFill>
                  <a:latin typeface="Courier" pitchFamily="2" charset="0"/>
                </a:rPr>
                <a:t>2</a:t>
              </a:r>
            </a:p>
          </p:txBody>
        </p:sp>
        <p:sp>
          <p:nvSpPr>
            <p:cNvPr id="85" name="TextBox 84">
              <a:extLst>
                <a:ext uri="{FF2B5EF4-FFF2-40B4-BE49-F238E27FC236}">
                  <a16:creationId xmlns:a16="http://schemas.microsoft.com/office/drawing/2014/main" id="{AA98170C-71F0-15CC-E241-47DA6A56AC8D}"/>
                </a:ext>
              </a:extLst>
            </p:cNvPr>
            <p:cNvSpPr txBox="1"/>
            <p:nvPr/>
          </p:nvSpPr>
          <p:spPr>
            <a:xfrm>
              <a:off x="6594171" y="2458542"/>
              <a:ext cx="446731" cy="707886"/>
            </a:xfrm>
            <a:prstGeom prst="rect">
              <a:avLst/>
            </a:prstGeom>
            <a:noFill/>
          </p:spPr>
          <p:txBody>
            <a:bodyPr wrap="square" rtlCol="0">
              <a:spAutoFit/>
            </a:bodyPr>
            <a:lstStyle/>
            <a:p>
              <a:pPr algn="ctr" rtl="0"/>
              <a:r>
                <a:rPr lang="de-DE" sz="4000">
                  <a:solidFill>
                    <a:schemeClr val="bg1"/>
                  </a:solidFill>
                  <a:latin typeface="Courier" pitchFamily="2" charset="0"/>
                </a:rPr>
                <a:t>3</a:t>
              </a:r>
            </a:p>
          </p:txBody>
        </p:sp>
        <p:sp>
          <p:nvSpPr>
            <p:cNvPr id="86" name="TextBox 85">
              <a:extLst>
                <a:ext uri="{FF2B5EF4-FFF2-40B4-BE49-F238E27FC236}">
                  <a16:creationId xmlns:a16="http://schemas.microsoft.com/office/drawing/2014/main" id="{E2845B93-8065-7EAD-68D9-74A933599A1C}"/>
                </a:ext>
              </a:extLst>
            </p:cNvPr>
            <p:cNvSpPr txBox="1"/>
            <p:nvPr/>
          </p:nvSpPr>
          <p:spPr>
            <a:xfrm>
              <a:off x="6288106" y="4134678"/>
              <a:ext cx="446731" cy="707886"/>
            </a:xfrm>
            <a:prstGeom prst="rect">
              <a:avLst/>
            </a:prstGeom>
            <a:noFill/>
          </p:spPr>
          <p:txBody>
            <a:bodyPr wrap="square" rtlCol="0">
              <a:spAutoFit/>
            </a:bodyPr>
            <a:lstStyle/>
            <a:p>
              <a:pPr algn="ctr" rtl="0"/>
              <a:r>
                <a:rPr lang="de-DE" sz="4000">
                  <a:solidFill>
                    <a:schemeClr val="bg1"/>
                  </a:solidFill>
                  <a:latin typeface="Courier" pitchFamily="2" charset="0"/>
                </a:rPr>
                <a:t>4</a:t>
              </a:r>
            </a:p>
          </p:txBody>
        </p:sp>
      </p:grpSp>
    </p:spTree>
    <p:extLst>
      <p:ext uri="{BB962C8B-B14F-4D97-AF65-F5344CB8AC3E}">
        <p14:creationId xmlns:p14="http://schemas.microsoft.com/office/powerpoint/2010/main" val="27144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345</Words>
  <Application>Microsoft Office PowerPoint</Application>
  <PresentationFormat>Widescreen</PresentationFormat>
  <Paragraphs>29</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315</cp:revision>
  <cp:lastPrinted>2024-02-20T23:48:17Z</cp:lastPrinted>
  <dcterms:created xsi:type="dcterms:W3CDTF">2021-07-07T23:54:57Z</dcterms:created>
  <dcterms:modified xsi:type="dcterms:W3CDTF">2024-09-09T09:01:10Z</dcterms:modified>
</cp:coreProperties>
</file>