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8C4E7-FA7E-4E0B-BFF8-314CCABF4749}" v="6" dt="2024-06-06T01:15:5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CF8C4E7-FA7E-4E0B-BFF8-314CCABF4749}"/>
    <pc:docChg chg="undo custSel modSld">
      <pc:chgData name="Bess Dunlevy" userId="dd4b9a8537dbe9d0" providerId="LiveId" clId="{3CF8C4E7-FA7E-4E0B-BFF8-314CCABF4749}" dt="2024-06-06T01:17:27.283" v="46" actId="1076"/>
      <pc:docMkLst>
        <pc:docMk/>
      </pc:docMkLst>
      <pc:sldChg chg="addSp modSp mod">
        <pc:chgData name="Bess Dunlevy" userId="dd4b9a8537dbe9d0" providerId="LiveId" clId="{3CF8C4E7-FA7E-4E0B-BFF8-314CCABF4749}" dt="2024-06-06T01:14:59.145" v="12" actId="1076"/>
        <pc:sldMkLst>
          <pc:docMk/>
          <pc:sldMk cId="1508588292" sldId="342"/>
        </pc:sldMkLst>
        <pc:spChg chg="add mod">
          <ac:chgData name="Bess Dunlevy" userId="dd4b9a8537dbe9d0" providerId="LiveId" clId="{3CF8C4E7-FA7E-4E0B-BFF8-314CCABF4749}" dt="2024-06-06T01:14:56.564" v="11" actId="1076"/>
          <ac:spMkLst>
            <pc:docMk/>
            <pc:sldMk cId="1508588292" sldId="342"/>
            <ac:spMk id="6" creationId="{CC8EBFE4-502D-3442-B82D-A3CA19528CEA}"/>
          </ac:spMkLst>
        </pc:spChg>
        <pc:spChg chg="mod">
          <ac:chgData name="Bess Dunlevy" userId="dd4b9a8537dbe9d0" providerId="LiveId" clId="{3CF8C4E7-FA7E-4E0B-BFF8-314CCABF4749}" dt="2024-06-06T01:14:31.485" v="9" actId="20577"/>
          <ac:spMkLst>
            <pc:docMk/>
            <pc:sldMk cId="1508588292" sldId="342"/>
            <ac:spMk id="33" creationId="{143A449B-AAB7-994A-92CE-8F48E2CA7DF6}"/>
          </ac:spMkLst>
        </pc:spChg>
        <pc:picChg chg="mod">
          <ac:chgData name="Bess Dunlevy" userId="dd4b9a8537dbe9d0" providerId="LiveId" clId="{3CF8C4E7-FA7E-4E0B-BFF8-314CCABF4749}" dt="2024-06-06T01:14:59.145" v="12" actId="1076"/>
          <ac:picMkLst>
            <pc:docMk/>
            <pc:sldMk cId="1508588292" sldId="342"/>
            <ac:picMk id="3" creationId="{6A5D1D4C-C1AE-4859-2520-CB1ED5BD2229}"/>
          </ac:picMkLst>
        </pc:picChg>
      </pc:sldChg>
      <pc:sldChg chg="modSp mod">
        <pc:chgData name="Bess Dunlevy" userId="dd4b9a8537dbe9d0" providerId="LiveId" clId="{3CF8C4E7-FA7E-4E0B-BFF8-314CCABF4749}" dt="2024-06-06T01:15:23.028" v="17" actId="255"/>
        <pc:sldMkLst>
          <pc:docMk/>
          <pc:sldMk cId="2096331201" sldId="343"/>
        </pc:sldMkLst>
        <pc:graphicFrameChg chg="mod modGraphic">
          <ac:chgData name="Bess Dunlevy" userId="dd4b9a8537dbe9d0" providerId="LiveId" clId="{3CF8C4E7-FA7E-4E0B-BFF8-314CCABF4749}" dt="2024-06-06T01:15:23.028" v="17" actId="255"/>
          <ac:graphicFrameMkLst>
            <pc:docMk/>
            <pc:sldMk cId="2096331201" sldId="343"/>
            <ac:graphicFrameMk id="1520" creationId="{3D115D85-6891-21A3-198B-51FAAF9E3B0F}"/>
          </ac:graphicFrameMkLst>
        </pc:graphicFrameChg>
      </pc:sldChg>
      <pc:sldChg chg="modSp mod">
        <pc:chgData name="Bess Dunlevy" userId="dd4b9a8537dbe9d0" providerId="LiveId" clId="{3CF8C4E7-FA7E-4E0B-BFF8-314CCABF4749}" dt="2024-06-06T01:15:40.213" v="21" actId="255"/>
        <pc:sldMkLst>
          <pc:docMk/>
          <pc:sldMk cId="591419953" sldId="344"/>
        </pc:sldMkLst>
        <pc:graphicFrameChg chg="mod modGraphic">
          <ac:chgData name="Bess Dunlevy" userId="dd4b9a8537dbe9d0" providerId="LiveId" clId="{3CF8C4E7-FA7E-4E0B-BFF8-314CCABF4749}" dt="2024-06-06T01:15:40.213" v="21" actId="255"/>
          <ac:graphicFrameMkLst>
            <pc:docMk/>
            <pc:sldMk cId="591419953" sldId="344"/>
            <ac:graphicFrameMk id="1520" creationId="{3D115D85-6891-21A3-198B-51FAAF9E3B0F}"/>
          </ac:graphicFrameMkLst>
        </pc:graphicFrameChg>
      </pc:sldChg>
      <pc:sldChg chg="modSp mod">
        <pc:chgData name="Bess Dunlevy" userId="dd4b9a8537dbe9d0" providerId="LiveId" clId="{3CF8C4E7-FA7E-4E0B-BFF8-314CCABF4749}" dt="2024-06-06T01:15:52.736" v="25" actId="255"/>
        <pc:sldMkLst>
          <pc:docMk/>
          <pc:sldMk cId="3416100198" sldId="345"/>
        </pc:sldMkLst>
        <pc:graphicFrameChg chg="mod modGraphic">
          <ac:chgData name="Bess Dunlevy" userId="dd4b9a8537dbe9d0" providerId="LiveId" clId="{3CF8C4E7-FA7E-4E0B-BFF8-314CCABF4749}" dt="2024-06-06T01:15:52.736" v="25" actId="255"/>
          <ac:graphicFrameMkLst>
            <pc:docMk/>
            <pc:sldMk cId="3416100198" sldId="345"/>
            <ac:graphicFrameMk id="1520" creationId="{3D115D85-6891-21A3-198B-51FAAF9E3B0F}"/>
          </ac:graphicFrameMkLst>
        </pc:graphicFrameChg>
      </pc:sldChg>
      <pc:sldChg chg="modSp mod">
        <pc:chgData name="Bess Dunlevy" userId="dd4b9a8537dbe9d0" providerId="LiveId" clId="{3CF8C4E7-FA7E-4E0B-BFF8-314CCABF4749}" dt="2024-06-06T01:16:02.720" v="27" actId="255"/>
        <pc:sldMkLst>
          <pc:docMk/>
          <pc:sldMk cId="385956193" sldId="346"/>
        </pc:sldMkLst>
        <pc:graphicFrameChg chg="mod modGraphic">
          <ac:chgData name="Bess Dunlevy" userId="dd4b9a8537dbe9d0" providerId="LiveId" clId="{3CF8C4E7-FA7E-4E0B-BFF8-314CCABF4749}" dt="2024-06-06T01:16:02.720" v="27" actId="255"/>
          <ac:graphicFrameMkLst>
            <pc:docMk/>
            <pc:sldMk cId="385956193" sldId="346"/>
            <ac:graphicFrameMk id="1520" creationId="{3D115D85-6891-21A3-198B-51FAAF9E3B0F}"/>
          </ac:graphicFrameMkLst>
        </pc:graphicFrameChg>
      </pc:sldChg>
      <pc:sldChg chg="delSp modSp mod">
        <pc:chgData name="Bess Dunlevy" userId="dd4b9a8537dbe9d0" providerId="LiveId" clId="{3CF8C4E7-FA7E-4E0B-BFF8-314CCABF4749}" dt="2024-06-06T01:17:27.283" v="46" actId="1076"/>
        <pc:sldMkLst>
          <pc:docMk/>
          <pc:sldMk cId="342528776" sldId="347"/>
        </pc:sldMkLst>
        <pc:spChg chg="mod">
          <ac:chgData name="Bess Dunlevy" userId="dd4b9a8537dbe9d0" providerId="LiveId" clId="{3CF8C4E7-FA7E-4E0B-BFF8-314CCABF4749}" dt="2024-06-06T01:16:24.924" v="32" actId="1076"/>
          <ac:spMkLst>
            <pc:docMk/>
            <pc:sldMk cId="342528776" sldId="347"/>
            <ac:spMk id="1527" creationId="{0CC3B859-450B-B723-607A-389ADCCFE5D0}"/>
          </ac:spMkLst>
        </pc:spChg>
        <pc:spChg chg="mod">
          <ac:chgData name="Bess Dunlevy" userId="dd4b9a8537dbe9d0" providerId="LiveId" clId="{3CF8C4E7-FA7E-4E0B-BFF8-314CCABF4749}" dt="2024-06-06T01:17:14.379" v="43" actId="14100"/>
          <ac:spMkLst>
            <pc:docMk/>
            <pc:sldMk cId="342528776" sldId="347"/>
            <ac:spMk id="1530" creationId="{35561507-8409-C062-D43E-48990312E0CA}"/>
          </ac:spMkLst>
        </pc:spChg>
        <pc:spChg chg="mod">
          <ac:chgData name="Bess Dunlevy" userId="dd4b9a8537dbe9d0" providerId="LiveId" clId="{3CF8C4E7-FA7E-4E0B-BFF8-314CCABF4749}" dt="2024-06-06T01:16:49.469" v="36"/>
          <ac:spMkLst>
            <pc:docMk/>
            <pc:sldMk cId="342528776" sldId="347"/>
            <ac:spMk id="1533" creationId="{0B738F6B-72E5-7F4E-D139-86F9F421479D}"/>
          </ac:spMkLst>
        </pc:spChg>
        <pc:spChg chg="mod">
          <ac:chgData name="Bess Dunlevy" userId="dd4b9a8537dbe9d0" providerId="LiveId" clId="{3CF8C4E7-FA7E-4E0B-BFF8-314CCABF4749}" dt="2024-06-06T01:16:53.154" v="38" actId="1076"/>
          <ac:spMkLst>
            <pc:docMk/>
            <pc:sldMk cId="342528776" sldId="347"/>
            <ac:spMk id="1536" creationId="{D35D3174-6264-9E79-12D0-5496E4AB1C96}"/>
          </ac:spMkLst>
        </pc:spChg>
        <pc:spChg chg="mod">
          <ac:chgData name="Bess Dunlevy" userId="dd4b9a8537dbe9d0" providerId="LiveId" clId="{3CF8C4E7-FA7E-4E0B-BFF8-314CCABF4749}" dt="2024-06-06T01:17:06.787" v="41" actId="14100"/>
          <ac:spMkLst>
            <pc:docMk/>
            <pc:sldMk cId="342528776" sldId="347"/>
            <ac:spMk id="1539" creationId="{E54749C1-18A3-C2C3-7637-F3AC8DDBC9E7}"/>
          </ac:spMkLst>
        </pc:spChg>
        <pc:spChg chg="mod">
          <ac:chgData name="Bess Dunlevy" userId="dd4b9a8537dbe9d0" providerId="LiveId" clId="{3CF8C4E7-FA7E-4E0B-BFF8-314CCABF4749}" dt="2024-06-06T01:17:27.283" v="46" actId="1076"/>
          <ac:spMkLst>
            <pc:docMk/>
            <pc:sldMk cId="342528776" sldId="347"/>
            <ac:spMk id="1545" creationId="{9D197C36-CAB0-23DE-AE98-F643E1BFF160}"/>
          </ac:spMkLst>
        </pc:spChg>
        <pc:grpChg chg="del">
          <ac:chgData name="Bess Dunlevy" userId="dd4b9a8537dbe9d0" providerId="LiveId" clId="{3CF8C4E7-FA7E-4E0B-BFF8-314CCABF4749}" dt="2024-06-06T01:16:45.405" v="35" actId="478"/>
          <ac:grpSpMkLst>
            <pc:docMk/>
            <pc:sldMk cId="342528776" sldId="347"/>
            <ac:grpSpMk id="1521" creationId="{DA7337CD-E7BE-89F7-407D-4F9617C3BF68}"/>
          </ac:grpSpMkLst>
        </pc:grpChg>
        <pc:grpChg chg="mod">
          <ac:chgData name="Bess Dunlevy" userId="dd4b9a8537dbe9d0" providerId="LiveId" clId="{3CF8C4E7-FA7E-4E0B-BFF8-314CCABF4749}" dt="2024-06-06T01:16:56.167" v="39" actId="1076"/>
          <ac:grpSpMkLst>
            <pc:docMk/>
            <pc:sldMk cId="342528776" sldId="347"/>
            <ac:grpSpMk id="1523" creationId="{1EF6F31B-8577-BB36-25FE-CB21E241DD6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smartsheet.com/try-it?trp=49545"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698334" cy="954107"/>
          </a:xfrm>
          <a:prstGeom prst="rect">
            <a:avLst/>
          </a:prstGeom>
          <a:noFill/>
        </p:spPr>
        <p:txBody>
          <a:bodyPr wrap="square" rtlCol="0">
            <a:spAutoFit/>
          </a:bodyPr>
          <a:lstStyle/>
          <a:p>
            <a:pPr rtl="0"/>
            <a:r>
              <a:rPr lang="de-DE" sz="2800" b="1" dirty="0">
                <a:solidFill>
                  <a:schemeClr val="tx1">
                    <a:lumMod val="65000"/>
                    <a:lumOff val="35000"/>
                  </a:schemeClr>
                </a:solidFill>
                <a:latin typeface="Century Gothic" panose="020B0502020202020204" pitchFamily="34" charset="0"/>
              </a:rPr>
              <a:t>Beispielvorlage für einen jährlichen strategischen Business-Plan</a:t>
            </a:r>
          </a:p>
        </p:txBody>
      </p:sp>
      <p:sp>
        <p:nvSpPr>
          <p:cNvPr id="6" name="TextBox 5">
            <a:extLst>
              <a:ext uri="{FF2B5EF4-FFF2-40B4-BE49-F238E27FC236}">
                <a16:creationId xmlns:a16="http://schemas.microsoft.com/office/drawing/2014/main" id="{CC8EBFE4-502D-3442-B82D-A3CA19528CEA}"/>
              </a:ext>
            </a:extLst>
          </p:cNvPr>
          <p:cNvSpPr txBox="1"/>
          <p:nvPr/>
        </p:nvSpPr>
        <p:spPr>
          <a:xfrm>
            <a:off x="300446" y="5340506"/>
            <a:ext cx="7384507" cy="1200329"/>
          </a:xfrm>
          <a:prstGeom prst="rect">
            <a:avLst/>
          </a:prstGeom>
          <a:noFill/>
        </p:spPr>
        <p:txBody>
          <a:bodyPr wrap="square">
            <a:spAutoFit/>
          </a:bodyPr>
          <a:lstStyle/>
          <a:p>
            <a:pPr marL="0" marR="0" rtl="0">
              <a:spcBef>
                <a:spcPts val="0"/>
              </a:spcBef>
              <a:spcAft>
                <a:spcPts val="0"/>
              </a:spcAft>
            </a:pPr>
            <a:r>
              <a:rPr lang="de-DE"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Dieser Strategieplan skizziert den Pfad von Positive Charge, um ein führendes Unternehmen in der EV-Ladebranche zu werden, indem es sich innerhalb des nächsten Jahres auf Expansion, Kundenzufriedenheit und Marktdurchdringung konzentriert.</a:t>
            </a:r>
            <a:r>
              <a:rPr lang="de-DE" sz="1800" b="1" dirty="0">
                <a:solidFill>
                  <a:srgbClr val="808080"/>
                </a:solidFill>
                <a:effectLst/>
                <a:latin typeface="Century Gothic" panose="020B0502020202020204" pitchFamily="34" charset="0"/>
                <a:ea typeface="Calibri" panose="020F0502020204030204" pitchFamily="34" charset="0"/>
                <a:cs typeface="Arial" panose="020B0604020202020204" pitchFamily="34" charset="0"/>
              </a:rPr>
              <a:t> </a:t>
            </a:r>
          </a:p>
        </p:txBody>
      </p:sp>
      <p:pic>
        <p:nvPicPr>
          <p:cNvPr id="2" name="image1.png">
            <a:hlinkClick r:id="rId2"/>
            <a:extLst>
              <a:ext uri="{FF2B5EF4-FFF2-40B4-BE49-F238E27FC236}">
                <a16:creationId xmlns:a16="http://schemas.microsoft.com/office/drawing/2014/main" id="{9B3A4F36-8229-410B-15D3-F2C414201892}"/>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9037103" y="305122"/>
            <a:ext cx="2743200" cy="545609"/>
          </a:xfrm>
          <a:prstGeom prst="rect">
            <a:avLst/>
          </a:prstGeom>
          <a:noFill/>
        </p:spPr>
      </p:pic>
      <p:pic>
        <p:nvPicPr>
          <p:cNvPr id="4" name="Picture 3">
            <a:extLst>
              <a:ext uri="{FF2B5EF4-FFF2-40B4-BE49-F238E27FC236}">
                <a16:creationId xmlns:a16="http://schemas.microsoft.com/office/drawing/2014/main" id="{99870383-B07D-3C05-A906-1A73A044D04B}"/>
              </a:ext>
            </a:extLst>
          </p:cNvPr>
          <p:cNvPicPr>
            <a:picLocks noChangeAspect="1"/>
          </p:cNvPicPr>
          <p:nvPr/>
        </p:nvPicPr>
        <p:blipFill>
          <a:blip r:embed="rId4"/>
          <a:stretch>
            <a:fillRect/>
          </a:stretch>
        </p:blipFill>
        <p:spPr>
          <a:xfrm>
            <a:off x="8884" y="2157229"/>
            <a:ext cx="12192000" cy="169604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accent5"/>
                </a:solidFill>
                <a:latin typeface="Century Gothic" panose="020B0502020202020204" pitchFamily="34" charset="0"/>
              </a:rPr>
              <a:t>GESCHÄFTSÜBERSICHT</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645965334"/>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900128">
                <a:tc>
                  <a:txBody>
                    <a:bodyPr/>
                    <a:lstStyle/>
                    <a:p>
                      <a:pPr algn="ctr" rtl="0"/>
                      <a:r>
                        <a:rPr lang="de-DE" b="1">
                          <a:solidFill>
                            <a:schemeClr val="tx1">
                              <a:lumMod val="65000"/>
                              <a:lumOff val="35000"/>
                            </a:schemeClr>
                          </a:solidFill>
                          <a:latin typeface="Century Gothic" panose="020B0502020202020204" pitchFamily="34" charset="0"/>
                        </a:rPr>
                        <a:t>UNSERE 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Durch innovative und zugängliche Ladelösungen für Elektrofahrzeuge (EV) eine führende Position bei der globalen Umstellung zu nachhaltigem Transport einnehmen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rtl="0"/>
                      <a:r>
                        <a:rPr lang="de-DE" b="1">
                          <a:solidFill>
                            <a:schemeClr val="tx1">
                              <a:lumMod val="65000"/>
                              <a:lumOff val="35000"/>
                            </a:schemeClr>
                          </a:solidFill>
                          <a:latin typeface="Century Gothic" panose="020B0502020202020204" pitchFamily="34" charset="0"/>
                        </a:rPr>
                        <a:t>UNSERE MISSION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Nahtlose, effiziente und umweltfreundliche Lade- und Logistikdienste für Elektrofahrzeuge bereitstellen, um die Erfahrung für Besitzer*innen von Elektrofahrzeugen zu verbessern und zu einem grüneren Planeten beizutragen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rtl="0"/>
                      <a:r>
                        <a:rPr lang="de-DE" b="1">
                          <a:solidFill>
                            <a:schemeClr val="tx1">
                              <a:lumMod val="65000"/>
                              <a:lumOff val="35000"/>
                            </a:schemeClr>
                          </a:solidFill>
                          <a:latin typeface="Century Gothic" panose="020B0502020202020204" pitchFamily="34" charset="0"/>
                        </a:rPr>
                        <a:t>UNSER PRODUKT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Hochmoderne, benutzungsfreundliche EV-Ladestationen und logistische Unterstützung für individuelle EV-Besitzer*innen und Unternehmen mit dem Fokus auf Zuverlässigkeit, Geschwindigkeit und Zugänglichkeit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tx1">
                    <a:lumMod val="65000"/>
                    <a:lumOff val="35000"/>
                  </a:schemeClr>
                </a:solidFill>
                <a:latin typeface="Century Gothic" panose="020B0502020202020204" pitchFamily="34" charset="0"/>
              </a:rPr>
              <a:t>MARKTANALYSE</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2682323595"/>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de-DE" b="1">
                          <a:solidFill>
                            <a:schemeClr val="tx1">
                              <a:lumMod val="65000"/>
                              <a:lumOff val="35000"/>
                            </a:schemeClr>
                          </a:solidFill>
                          <a:latin typeface="Century Gothic" panose="020B0502020202020204" pitchFamily="34" charset="0"/>
                        </a:rPr>
                        <a:t>UNSERE ZIELGRUPPE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Besitzer*innen und potenzielle Käufer*innen von Elektrofahrzeugen, Unternehmen mit EV-Flotten und gewerbliche Einrichtungen, die EV-Ladelösungen anbieten möchten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PROBLEM, </a:t>
                      </a:r>
                      <a:br>
                        <a:rPr lang="de-DE" b="1" dirty="0">
                          <a:solidFill>
                            <a:schemeClr val="tx1">
                              <a:lumMod val="65000"/>
                              <a:lumOff val="35000"/>
                            </a:schemeClr>
                          </a:solidFill>
                          <a:latin typeface="Century Gothic" panose="020B0502020202020204" pitchFamily="34" charset="0"/>
                        </a:rPr>
                      </a:br>
                      <a:r>
                        <a:rPr lang="de-DE" b="1" dirty="0">
                          <a:solidFill>
                            <a:schemeClr val="tx1">
                              <a:lumMod val="65000"/>
                              <a:lumOff val="35000"/>
                            </a:schemeClr>
                          </a:solidFill>
                          <a:latin typeface="Century Gothic" panose="020B0502020202020204" pitchFamily="34" charset="0"/>
                        </a:rPr>
                        <a:t>DAS WIR LÖSEN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Mangel an zuverlässiger, schneller und zugänglicher Ladeinfrastruktur für EV-Besitzer*innen und Unternehmen beheben und damit die Umstellung zu nachhaltigem Transport erleichtern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de-DE" b="1">
                          <a:solidFill>
                            <a:schemeClr val="tx1">
                              <a:lumMod val="65000"/>
                              <a:lumOff val="35000"/>
                            </a:schemeClr>
                          </a:solidFill>
                          <a:latin typeface="Century Gothic" panose="020B0502020202020204" pitchFamily="34" charset="0"/>
                        </a:rPr>
                        <a:t>UNSERE MITBEWERBER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Etablierte Anbieter von Ladenetzen für Elektrofahrzeuge und neue Marktteilnehmer mit ähnlichen Angeboten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UNSER WETTBEWERBSVORTEIL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Unsere einzigartige Mischung aus Spitzentechnologie, kundenorientierten Dienstleistungen und umfassender logistischer Unterstützung zeichnet uns aus und sorgt für ein überragendes Ladeerlebnis.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accent5"/>
                </a:solidFill>
                <a:latin typeface="Century Gothic" panose="020B0502020202020204" pitchFamily="34" charset="0"/>
              </a:rPr>
              <a:t>MARKETING- UND VERTRIEBSPLAN</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581421638"/>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37364">
                  <a:extLst>
                    <a:ext uri="{9D8B030D-6E8A-4147-A177-3AD203B41FA5}">
                      <a16:colId xmlns:a16="http://schemas.microsoft.com/office/drawing/2014/main" val="3487262387"/>
                    </a:ext>
                  </a:extLst>
                </a:gridCol>
                <a:gridCol w="8783006">
                  <a:extLst>
                    <a:ext uri="{9D8B030D-6E8A-4147-A177-3AD203B41FA5}">
                      <a16:colId xmlns:a16="http://schemas.microsoft.com/office/drawing/2014/main" val="2387963656"/>
                    </a:ext>
                  </a:extLst>
                </a:gridCol>
              </a:tblGrid>
              <a:tr h="1449160">
                <a:tc>
                  <a:txBody>
                    <a:bodyPr/>
                    <a:lstStyle/>
                    <a:p>
                      <a:pPr algn="ctr" rtl="0"/>
                      <a:r>
                        <a:rPr lang="de-DE" b="1" dirty="0">
                          <a:solidFill>
                            <a:schemeClr val="tx1">
                              <a:lumMod val="65000"/>
                              <a:lumOff val="35000"/>
                            </a:schemeClr>
                          </a:solidFill>
                          <a:latin typeface="Century Gothic" panose="020B0502020202020204" pitchFamily="34" charset="0"/>
                        </a:rPr>
                        <a:t>MARKETINGKANÄLE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Digitales Marketing (SEO, PPC, soziale Medien), Partnerschaften mit EV-Herstellern und Engagement auf Messen für grüne Energie und Nachhaltigkeit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MARKETINGMATERIAL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Informative Broschüren, überzeugende Website-Inhalte, ansprechende Social-Media-Kampagnen und informative Fallstudien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PREISSTRATEGIE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Wettbewerbsfähige Preismodelle mit verschiedenen Abonnementoptionen für unterschiedliche Bedürfnisse, einschließlich nutzungsbasierter und monatlicher Abonnements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VERTRIEBSKANÄLE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de-DE"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Direktvertrieb an Unternehmen und Online-Verkauf für Privatkund*innen sowie strategische Platzierung unserer Ladestationen an Standorten mit hoher Nachfrage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tx1">
                    <a:lumMod val="65000"/>
                    <a:lumOff val="35000"/>
                  </a:schemeClr>
                </a:solidFill>
                <a:latin typeface="Century Gothic" panose="020B0502020202020204" pitchFamily="34" charset="0"/>
              </a:rPr>
              <a:t>WICHTIGE ZIELE UND ERFOLGSMESSZAHLEN</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927375121"/>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rtl="0"/>
                      <a:r>
                        <a:rPr lang="de-DE" b="1" dirty="0">
                          <a:solidFill>
                            <a:schemeClr val="tx1">
                              <a:lumMod val="65000"/>
                              <a:lumOff val="35000"/>
                            </a:schemeClr>
                          </a:solidFill>
                          <a:latin typeface="Century Gothic" panose="020B0502020202020204" pitchFamily="34" charset="0"/>
                        </a:rPr>
                        <a:t>ZIELE, DIE WIR IN EINEM BESTIMMTEN ZEITRAHMEN ERREICHEN MÖCHTEN, </a:t>
                      </a:r>
                      <a:br>
                        <a:rPr lang="de-DE" b="1" dirty="0">
                          <a:solidFill>
                            <a:schemeClr val="tx1">
                              <a:lumMod val="65000"/>
                              <a:lumOff val="35000"/>
                            </a:schemeClr>
                          </a:solidFill>
                          <a:latin typeface="Century Gothic" panose="020B0502020202020204" pitchFamily="34" charset="0"/>
                        </a:rPr>
                      </a:br>
                      <a:r>
                        <a:rPr lang="de-DE" b="1" dirty="0">
                          <a:solidFill>
                            <a:schemeClr val="tx1">
                              <a:lumMod val="65000"/>
                              <a:lumOff val="35000"/>
                            </a:schemeClr>
                          </a:solidFill>
                          <a:latin typeface="Century Gothic" panose="020B0502020202020204" pitchFamily="34" charset="0"/>
                        </a:rPr>
                        <a:t>UND WIE WIR SIE MESSEN WERDEN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rtl="0"/>
                      <a:r>
                        <a:rPr lang="de-DE" b="1">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Die Anzahl der Ladestationen innerhalb des Jahres um 30 % erhöhen. MESSZAHL: Die Anzahl der monatlichen Neuinstallationen erfassen.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rtl="0"/>
                      <a:r>
                        <a:rPr lang="de-DE" b="1">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Wir möchten unseren Kundenstamm bis zum Jahresende um 25 % erweitern. MESSZAHL: Abonnements und Nutzungsraten messen.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rtl="0"/>
                      <a:r>
                        <a:rPr lang="de-DE" b="1">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de-DE"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Eine Kundenzufriedenheitsrate von über 90 % erreichen. MESSZAHL: Befragungen und Feedback von Kund*innen für kontinuierliche Verbesserung nutzen.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Kalender umblättern">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tx1">
                    <a:lumMod val="65000"/>
                    <a:lumOff val="35000"/>
                  </a:schemeClr>
                </a:solidFill>
                <a:latin typeface="Century Gothic" panose="020B0502020202020204" pitchFamily="34" charset="0"/>
              </a:rPr>
              <a:t>ZEITPLAN DER MEILENSTEINE FÜR DAS JAHR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894851"/>
            <a:ext cx="1643045" cy="659177"/>
            <a:chOff x="242496" y="-126009"/>
            <a:chExt cx="1645179" cy="2080531"/>
          </a:xfrm>
        </p:grpSpPr>
        <p:sp>
          <p:nvSpPr>
            <p:cNvPr id="1545" name="Text Box 15">
              <a:extLst>
                <a:ext uri="{FF2B5EF4-FFF2-40B4-BE49-F238E27FC236}">
                  <a16:creationId xmlns:a16="http://schemas.microsoft.com/office/drawing/2014/main" id="{9D197C36-CAB0-23DE-AE98-F643E1BFF160}"/>
                </a:ext>
              </a:extLst>
            </p:cNvPr>
            <p:cNvSpPr txBox="1"/>
            <p:nvPr/>
          </p:nvSpPr>
          <p:spPr>
            <a:xfrm>
              <a:off x="298599" y="-126009"/>
              <a:ext cx="1589076" cy="17893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Jahresende – Kundenfeedback überprüfen</a:t>
              </a: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961753" cy="596901"/>
            <a:chOff x="242496" y="70552"/>
            <a:chExt cx="1964302"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3" y="70552"/>
              <a:ext cx="1918535"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Q4 – Partnerschaften ausbauen</a:t>
              </a: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2606172" y="3527251"/>
            <a:ext cx="1660770" cy="623568"/>
            <a:chOff x="195580" y="-641985"/>
            <a:chExt cx="2314980" cy="831348"/>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4" y="-416388"/>
              <a:ext cx="2169246" cy="6057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Q2 – 20 neue Ladestationen eröffnen</a:t>
              </a: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881514" cy="623569"/>
            <a:chOff x="195580" y="-641985"/>
            <a:chExt cx="2622680"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3" y="-416388"/>
              <a:ext cx="2476947"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Q3 – Treueprogramm einführen</a:t>
              </a: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607539" cy="623569"/>
            <a:chOff x="195580" y="-641985"/>
            <a:chExt cx="2240780"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2095046"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Q4 – Steigerung um 25 % erzielen</a:t>
              </a: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661869"/>
            <a:ext cx="2451706" cy="894753"/>
            <a:chOff x="242496" y="-869544"/>
            <a:chExt cx="2454891" cy="2824066"/>
          </a:xfrm>
        </p:grpSpPr>
        <p:sp>
          <p:nvSpPr>
            <p:cNvPr id="1527" name="Text Box 42">
              <a:extLst>
                <a:ext uri="{FF2B5EF4-FFF2-40B4-BE49-F238E27FC236}">
                  <a16:creationId xmlns:a16="http://schemas.microsoft.com/office/drawing/2014/main" id="{0CC3B859-450B-B723-607A-389ADCCFE5D0}"/>
                </a:ext>
              </a:extLst>
            </p:cNvPr>
            <p:cNvSpPr txBox="1"/>
            <p:nvPr/>
          </p:nvSpPr>
          <p:spPr>
            <a:xfrm>
              <a:off x="318817" y="-869544"/>
              <a:ext cx="2378570"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Q1 – Digitale Marketingkampagne </a:t>
              </a:r>
              <a:br>
                <a:rPr lang="de-DE" sz="1200" dirty="0">
                  <a:effectLst/>
                  <a:latin typeface="Century Gothic" panose="020B0502020202020204" pitchFamily="34" charset="0"/>
                  <a:ea typeface="Calibri" panose="020F0502020204030204" pitchFamily="34" charset="0"/>
                  <a:cs typeface="Times New Roman" panose="02020603050405020304" pitchFamily="18" charset="0"/>
                </a:rPr>
              </a:b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starten</a:t>
              </a: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345039498"/>
              </p:ext>
            </p:extLst>
          </p:nvPr>
        </p:nvGraphicFramePr>
        <p:xfrm>
          <a:off x="787790" y="1050352"/>
          <a:ext cx="10877468" cy="2468352"/>
        </p:xfrm>
        <a:graphic>
          <a:graphicData uri="http://schemas.openxmlformats.org/drawingml/2006/table">
            <a:tbl>
              <a:tblPr firstRow="1" firstCol="1" bandRow="1">
                <a:tableStyleId>{5C22544A-7EE6-4342-B048-85BDC9FD1C3A}</a:tableStyleId>
              </a:tblPr>
              <a:tblGrid>
                <a:gridCol w="10877468">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8083</Words>
  <Application>Microsoft Office PowerPoint</Application>
  <PresentationFormat>Widescreen</PresentationFormat>
  <Paragraphs>7626</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Geneva</vt: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45</cp:revision>
  <dcterms:created xsi:type="dcterms:W3CDTF">2022-05-22T18:55:25Z</dcterms:created>
  <dcterms:modified xsi:type="dcterms:W3CDTF">2024-09-17T03:12:26Z</dcterms:modified>
</cp:coreProperties>
</file>