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B1C5D-4377-44FA-9A1A-EC80FAF4C4DF}" v="8" dt="2024-06-06T00:02:03.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FAB1C5D-4377-44FA-9A1A-EC80FAF4C4DF}"/>
    <pc:docChg chg="undo custSel modSld">
      <pc:chgData name="Bess Dunlevy" userId="dd4b9a8537dbe9d0" providerId="LiveId" clId="{5FAB1C5D-4377-44FA-9A1A-EC80FAF4C4DF}" dt="2024-06-06T00:02:03.729" v="103"/>
      <pc:docMkLst>
        <pc:docMk/>
      </pc:docMkLst>
      <pc:sldChg chg="addSp delSp modSp mod">
        <pc:chgData name="Bess Dunlevy" userId="dd4b9a8537dbe9d0" providerId="LiveId" clId="{5FAB1C5D-4377-44FA-9A1A-EC80FAF4C4DF}" dt="2024-06-06T00:02:03.729" v="103"/>
        <pc:sldMkLst>
          <pc:docMk/>
          <pc:sldMk cId="1508588292" sldId="342"/>
        </pc:sldMkLst>
        <pc:spChg chg="mod">
          <ac:chgData name="Bess Dunlevy" userId="dd4b9a8537dbe9d0" providerId="LiveId" clId="{5FAB1C5D-4377-44FA-9A1A-EC80FAF4C4DF}" dt="2024-06-05T23:59:19.038" v="57" actId="1076"/>
          <ac:spMkLst>
            <pc:docMk/>
            <pc:sldMk cId="1508588292" sldId="342"/>
            <ac:spMk id="3" creationId="{1A76DB7C-FE3B-1B81-FE80-5048FEDFD2B4}"/>
          </ac:spMkLst>
        </pc:spChg>
        <pc:spChg chg="add mod">
          <ac:chgData name="Bess Dunlevy" userId="dd4b9a8537dbe9d0" providerId="LiveId" clId="{5FAB1C5D-4377-44FA-9A1A-EC80FAF4C4DF}" dt="2024-06-05T23:59:42.632" v="61" actId="1076"/>
          <ac:spMkLst>
            <pc:docMk/>
            <pc:sldMk cId="1508588292" sldId="342"/>
            <ac:spMk id="6" creationId="{9089BB73-827B-B27D-6B16-FE387637ACC0}"/>
          </ac:spMkLst>
        </pc:spChg>
        <pc:spChg chg="mod">
          <ac:chgData name="Bess Dunlevy" userId="dd4b9a8537dbe9d0" providerId="LiveId" clId="{5FAB1C5D-4377-44FA-9A1A-EC80FAF4C4DF}" dt="2024-06-05T23:58:22.201" v="48" actId="20577"/>
          <ac:spMkLst>
            <pc:docMk/>
            <pc:sldMk cId="1508588292" sldId="342"/>
            <ac:spMk id="33" creationId="{143A449B-AAB7-994A-92CE-8F48E2CA7DF6}"/>
          </ac:spMkLst>
        </pc:spChg>
        <pc:graphicFrameChg chg="add mod modGraphic">
          <ac:chgData name="Bess Dunlevy" userId="dd4b9a8537dbe9d0" providerId="LiveId" clId="{5FAB1C5D-4377-44FA-9A1A-EC80FAF4C4DF}" dt="2024-06-05T23:59:50.682" v="63" actId="14100"/>
          <ac:graphicFrameMkLst>
            <pc:docMk/>
            <pc:sldMk cId="1508588292" sldId="342"/>
            <ac:graphicFrameMk id="5" creationId="{9D67C4F9-B9ED-1907-641C-8994FA946E4F}"/>
          </ac:graphicFrameMkLst>
        </pc:graphicFrameChg>
        <pc:graphicFrameChg chg="del">
          <ac:chgData name="Bess Dunlevy" userId="dd4b9a8537dbe9d0" providerId="LiveId" clId="{5FAB1C5D-4377-44FA-9A1A-EC80FAF4C4DF}" dt="2024-06-05T23:58:48.491" v="52" actId="21"/>
          <ac:graphicFrameMkLst>
            <pc:docMk/>
            <pc:sldMk cId="1508588292" sldId="342"/>
            <ac:graphicFrameMk id="11" creationId="{7A2610DA-5BB8-0728-BDAA-5736C7FDD5FA}"/>
          </ac:graphicFrameMkLst>
        </pc:graphicFrameChg>
        <pc:picChg chg="del">
          <ac:chgData name="Bess Dunlevy" userId="dd4b9a8537dbe9d0" providerId="LiveId" clId="{5FAB1C5D-4377-44FA-9A1A-EC80FAF4C4DF}" dt="2024-06-05T23:58:24.864" v="49" actId="478"/>
          <ac:picMkLst>
            <pc:docMk/>
            <pc:sldMk cId="1508588292" sldId="342"/>
            <ac:picMk id="2" creationId="{2B1FD5C8-2A15-2D02-CB4B-22430253B1E1}"/>
          </ac:picMkLst>
        </pc:picChg>
        <pc:picChg chg="add del mod">
          <ac:chgData name="Bess Dunlevy" userId="dd4b9a8537dbe9d0" providerId="LiveId" clId="{5FAB1C5D-4377-44FA-9A1A-EC80FAF4C4DF}" dt="2024-06-06T00:01:17.307" v="72" actId="478"/>
          <ac:picMkLst>
            <pc:docMk/>
            <pc:sldMk cId="1508588292" sldId="342"/>
            <ac:picMk id="8" creationId="{CC576820-72D8-2284-17CB-E112C7C6821F}"/>
          </ac:picMkLst>
        </pc:picChg>
        <pc:picChg chg="add mod ord">
          <ac:chgData name="Bess Dunlevy" userId="dd4b9a8537dbe9d0" providerId="LiveId" clId="{5FAB1C5D-4377-44FA-9A1A-EC80FAF4C4DF}" dt="2024-06-06T00:02:03.729" v="103"/>
          <ac:picMkLst>
            <pc:docMk/>
            <pc:sldMk cId="1508588292" sldId="342"/>
            <ac:picMk id="10" creationId="{61F45D65-CB4D-1E50-D6DA-930A1B07E768}"/>
          </ac:picMkLst>
        </pc:picChg>
      </pc:sldChg>
      <pc:sldChg chg="addSp delSp modSp mod">
        <pc:chgData name="Bess Dunlevy" userId="dd4b9a8537dbe9d0" providerId="LiveId" clId="{5FAB1C5D-4377-44FA-9A1A-EC80FAF4C4DF}" dt="2024-06-06T00:00:37.071" v="70" actId="255"/>
        <pc:sldMkLst>
          <pc:docMk/>
          <pc:sldMk cId="2096331201" sldId="343"/>
        </pc:sldMkLst>
        <pc:graphicFrameChg chg="add mod modGraphic">
          <ac:chgData name="Bess Dunlevy" userId="dd4b9a8537dbe9d0" providerId="LiveId" clId="{5FAB1C5D-4377-44FA-9A1A-EC80FAF4C4DF}" dt="2024-06-06T00:00:37.071" v="70" actId="255"/>
          <ac:graphicFrameMkLst>
            <pc:docMk/>
            <pc:sldMk cId="2096331201" sldId="343"/>
            <ac:graphicFrameMk id="2" creationId="{00014B60-3D13-9BD7-47CC-111BDDCB0F67}"/>
          </ac:graphicFrameMkLst>
        </pc:graphicFrameChg>
        <pc:graphicFrameChg chg="del">
          <ac:chgData name="Bess Dunlevy" userId="dd4b9a8537dbe9d0" providerId="LiveId" clId="{5FAB1C5D-4377-44FA-9A1A-EC80FAF4C4DF}" dt="2024-06-05T23:59:58.678" v="64" actId="478"/>
          <ac:graphicFrameMkLst>
            <pc:docMk/>
            <pc:sldMk cId="2096331201" sldId="343"/>
            <ac:graphicFrameMk id="4" creationId="{70E2C020-EF02-EE35-D9E3-8884FFCB4A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de.smartsheet.com/try-it?trp=4954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rukturierter beigefarbener Hintergrund">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1"/>
            <a:ext cx="12192000" cy="685800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dirty="0">
                <a:solidFill>
                  <a:schemeClr val="tx1">
                    <a:lumMod val="65000"/>
                    <a:lumOff val="35000"/>
                  </a:schemeClr>
                </a:solidFill>
                <a:latin typeface="Century Gothic" panose="020B0502020202020204" pitchFamily="34" charset="0"/>
              </a:rPr>
              <a:t>Beispielvorlage für einen strategischen </a:t>
            </a:r>
            <a:br>
              <a:rPr lang="de-DE" sz="2400" b="1" dirty="0">
                <a:solidFill>
                  <a:schemeClr val="tx1">
                    <a:lumMod val="65000"/>
                    <a:lumOff val="35000"/>
                  </a:schemeClr>
                </a:solidFill>
                <a:latin typeface="Century Gothic" panose="020B0502020202020204" pitchFamily="34" charset="0"/>
              </a:rPr>
            </a:br>
            <a:r>
              <a:rPr lang="de-DE" sz="2400" b="1" dirty="0">
                <a:solidFill>
                  <a:schemeClr val="tx1">
                    <a:lumMod val="65000"/>
                    <a:lumOff val="35000"/>
                  </a:schemeClr>
                </a:solidFill>
                <a:latin typeface="Century Gothic" panose="020B0502020202020204" pitchFamily="34" charset="0"/>
              </a:rPr>
              <a:t>5-Jahres-Business-Plan</a:t>
            </a:r>
          </a:p>
        </p:txBody>
      </p:sp>
      <p:sp>
        <p:nvSpPr>
          <p:cNvPr id="3" name="TextBox 2">
            <a:extLst>
              <a:ext uri="{FF2B5EF4-FFF2-40B4-BE49-F238E27FC236}">
                <a16:creationId xmlns:a16="http://schemas.microsoft.com/office/drawing/2014/main" id="{1A76DB7C-FE3B-1B81-FE80-5048FEDFD2B4}"/>
              </a:ext>
            </a:extLst>
          </p:cNvPr>
          <p:cNvSpPr txBox="1"/>
          <p:nvPr/>
        </p:nvSpPr>
        <p:spPr>
          <a:xfrm>
            <a:off x="273748" y="6054331"/>
            <a:ext cx="11644504" cy="669992"/>
          </a:xfrm>
          <a:prstGeom prst="rect">
            <a:avLst/>
          </a:prstGeom>
          <a:noFill/>
        </p:spPr>
        <p:txBody>
          <a:bodyPr wrap="square">
            <a:spAutoFit/>
          </a:bodyPr>
          <a:lstStyle/>
          <a:p>
            <a:pPr marL="0" marR="0" algn="ctr" rtl="0">
              <a:lnSpc>
                <a:spcPct val="107000"/>
              </a:lnSpc>
              <a:spcBef>
                <a:spcPts val="0"/>
              </a:spcBef>
              <a:spcAft>
                <a:spcPts val="800"/>
              </a:spcAft>
            </a:pPr>
            <a:r>
              <a:rPr lang="de-DE" sz="1200" kern="100" dirty="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t>Dieser strategische 5-Jahres-Business-Plan umfasst die Bereiche finanzielles Wachstum, Marktpositionierung, gesellschaftliches Engagement, </a:t>
            </a:r>
            <a:br>
              <a:rPr lang="de-DE" sz="1200" kern="100" dirty="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br>
            <a:r>
              <a:rPr lang="de-DE" sz="1200" kern="100" dirty="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t>operative Exzellenz, strategische Partnerschaften und technologische Innovation, um Positive Charge auf den Weg zu Branchenführerschaft, </a:t>
            </a:r>
            <a:br>
              <a:rPr lang="de-DE" sz="1200" kern="100" dirty="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br>
            <a:r>
              <a:rPr lang="de-DE" sz="1200" kern="100" dirty="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t>Innovation und Nachhaltigkeit zu bringen.</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2787289599"/>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de-DE"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MISSION</a:t>
                      </a:r>
                    </a:p>
                    <a:p>
                      <a:pPr marL="159385" marR="0" rtl="0">
                        <a:lnSpc>
                          <a:spcPct val="115000"/>
                        </a:lnSpc>
                        <a:spcBef>
                          <a:spcPts val="0"/>
                        </a:spcBef>
                        <a:spcAft>
                          <a:spcPts val="0"/>
                        </a:spcAft>
                      </a:pPr>
                      <a:r>
                        <a:rPr lang="de-DE"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Positive Charge hat es sich zur Aufgabe gemacht, die weltweite Umstellung zu nachhaltigem Transport zu beschleunigen. Wir bieten zuverlässige, bequeme und innovative Ladelösungen für Elektrofahrzeuge (EV) und wertvolle Logistikdienstleistungen für Besitzer*innen von Elektrofahrzeugen.</a:t>
                      </a:r>
                    </a:p>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Unser Engagement für Nachhaltigkeit treibt uns an, unsere Infrastruktur kontinuierlich zu verbessern und zu erweitern, um die Zugänglichkeit für alle Fahrer*innen von Elektrofahrzeugen zu gewährleisten und zu einem saubereren, grüneren Planeten beizutragen.</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de-DE"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VISION</a:t>
                      </a:r>
                    </a:p>
                    <a:p>
                      <a:pPr marL="101600" marR="0" rtl="0">
                        <a:lnSpc>
                          <a:spcPct val="115000"/>
                        </a:lnSpc>
                        <a:spcBef>
                          <a:spcPts val="0"/>
                        </a:spcBef>
                        <a:spcAft>
                          <a:spcPts val="600"/>
                        </a:spcAft>
                      </a:pPr>
                      <a:r>
                        <a:rPr lang="de-DE"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Unsere Vision ist es, ein weltweit führender Anbieter in der EV-Ladebranche zu werden und den Standard für Innovation, Kundenzufriedenheit und Umweltschutz zu setzen.</a:t>
                      </a:r>
                    </a:p>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Positive Charge hat sich zum Ziel gesetzt, bis 20XX das umfangreichste und technologisch fortschrittlichste Ladenetz aufzubauen, um weltweit eine nahtlose und nachhaltige Mobilität zu ermöglichen.</a:t>
                      </a:r>
                    </a:p>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Wir stellen uns eine Zukunft vor, in der elektrische Verkehrsmittel die Norm sind, mit erneuerbarer Energie betrieben werden und für jeden und überall zugänglich sind.</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500" b="0" i="0" u="none" strike="noStrike" cap="none" normalizeH="0" baseline="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POSITIVE CHARGE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5-JAHRES-STRATEGIEPLAN 20XX–20XX</a:t>
            </a:r>
          </a:p>
        </p:txBody>
      </p:sp>
      <p:pic>
        <p:nvPicPr>
          <p:cNvPr id="2" name="image1.png">
            <a:hlinkClick r:id="rId4"/>
            <a:extLst>
              <a:ext uri="{FF2B5EF4-FFF2-40B4-BE49-F238E27FC236}">
                <a16:creationId xmlns:a16="http://schemas.microsoft.com/office/drawing/2014/main" id="{6F5BFC0F-DD84-78A2-9AE8-682B5C62E4E7}"/>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9037103" y="305122"/>
            <a:ext cx="2743200" cy="545609"/>
          </a:xfrm>
          <a:prstGeom prst="rect">
            <a:avLst/>
          </a:prstGeom>
          <a:noFill/>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4085315464"/>
              </p:ext>
            </p:extLst>
          </p:nvPr>
        </p:nvGraphicFramePr>
        <p:xfrm>
          <a:off x="144379" y="154005"/>
          <a:ext cx="11867950" cy="656442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333731">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039143">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FINANZEN</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a:solidFill>
                            <a:srgbClr val="000000"/>
                          </a:solidFill>
                          <a:effectLst/>
                          <a:latin typeface="Century Gothic" panose="020B0502020202020204" pitchFamily="34" charset="0"/>
                        </a:rPr>
                        <a:t>Grundlage schaffen:</a:t>
                      </a:r>
                      <a:r>
                        <a:rPr lang="de-DE" sz="800" b="0" i="0" u="none" strike="noStrike">
                          <a:solidFill>
                            <a:srgbClr val="000000"/>
                          </a:solidFill>
                          <a:effectLst/>
                          <a:latin typeface="Century Gothic" panose="020B0502020202020204" pitchFamily="34" charset="0"/>
                        </a:rPr>
                        <a:t> Durch den Ausbau des Ladenetzes um 15 % einen Umsatz von 5 Millionen Euro erwirtschaften. 2 Millionen Euro an Finanzmitteln für technologische Upgrades und Weiterentwicklung sichern.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Wachstum und Expansion:</a:t>
                      </a:r>
                      <a:r>
                        <a:rPr lang="de-DE" sz="800" b="0" i="0" u="none" strike="noStrike">
                          <a:solidFill>
                            <a:srgbClr val="000000"/>
                          </a:solidFill>
                          <a:effectLst/>
                          <a:latin typeface="Century Gothic" panose="020B0502020202020204" pitchFamily="34" charset="0"/>
                        </a:rPr>
                        <a:t> Umsatz um 20 % steigern, mit Fokus auf städtische Gebiete mit hoher Nachfrage.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Konsolidierung und Rentabilität:</a:t>
                      </a:r>
                      <a:r>
                        <a:rPr lang="de-DE" sz="800" b="0" i="0" u="none" strike="noStrike">
                          <a:solidFill>
                            <a:srgbClr val="000000"/>
                          </a:solidFill>
                          <a:effectLst/>
                          <a:latin typeface="Century Gothic" panose="020B0502020202020204" pitchFamily="34" charset="0"/>
                        </a:rPr>
                        <a:t> Durch strategische Partnerschaften und Diversifizierung im Dienstleistungsbereich 15 Millionen Euro Umsatz erreichen.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Marktführerschaft:</a:t>
                      </a:r>
                      <a:r>
                        <a:rPr lang="de-DE" sz="800" b="0" i="0" u="none" strike="noStrike">
                          <a:solidFill>
                            <a:srgbClr val="000000"/>
                          </a:solidFill>
                          <a:effectLst/>
                          <a:latin typeface="Century Gothic" panose="020B0502020202020204" pitchFamily="34" charset="0"/>
                        </a:rPr>
                        <a:t> Durch die Einführung innovativer Ladelösungen einen Umsatz von 25 Millionen Euro erreichen. International expandieren, beginnend mit Pilotprojekten in Europa und Asien.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dirty="0">
                          <a:solidFill>
                            <a:srgbClr val="000000"/>
                          </a:solidFill>
                          <a:effectLst/>
                          <a:latin typeface="Century Gothic" panose="020B0502020202020204" pitchFamily="34" charset="0"/>
                        </a:rPr>
                        <a:t>Nachhaltigkeit und Innovation:</a:t>
                      </a:r>
                      <a:r>
                        <a:rPr lang="de-DE" sz="800" b="0" i="0" u="none" strike="noStrike" dirty="0">
                          <a:solidFill>
                            <a:srgbClr val="000000"/>
                          </a:solidFill>
                          <a:effectLst/>
                          <a:latin typeface="Century Gothic" panose="020B0502020202020204" pitchFamily="34" charset="0"/>
                        </a:rPr>
                        <a:t> Durch führende Position bei nachhaltigen Verfahren und der Integration erneuerbarer Energien mehr als 35 Millionen Euro Umsatz erzielen. </a:t>
                      </a:r>
                      <a:br>
                        <a:rPr lang="de-DE" sz="800" b="0" i="0" u="none" strike="noStrike" dirty="0">
                          <a:solidFill>
                            <a:srgbClr val="000000"/>
                          </a:solidFill>
                          <a:effectLst/>
                          <a:latin typeface="Century Gothic" panose="020B0502020202020204" pitchFamily="34" charset="0"/>
                        </a:rPr>
                      </a:br>
                      <a:r>
                        <a:rPr lang="de-DE" sz="800" b="0" i="0" u="none" strike="noStrike" dirty="0">
                          <a:solidFill>
                            <a:srgbClr val="000000"/>
                          </a:solidFill>
                          <a:effectLst/>
                          <a:latin typeface="Century Gothic" panose="020B0502020202020204" pitchFamily="34" charset="0"/>
                        </a:rPr>
                        <a:t>10 % des Gewinns in Forschung und Entwicklung für EV-Ladetechnologien der nächsten Generation investieren.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039143">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dirty="0">
                          <a:solidFill>
                            <a:srgbClr val="000000"/>
                          </a:solidFill>
                          <a:effectLst/>
                          <a:latin typeface="Century Gothic" panose="020B0502020202020204" pitchFamily="34" charset="0"/>
                        </a:rPr>
                        <a:t>Markenbekanntheit:</a:t>
                      </a:r>
                      <a:r>
                        <a:rPr lang="de-DE" sz="800" b="0" i="0" u="none" strike="noStrike" dirty="0">
                          <a:solidFill>
                            <a:srgbClr val="000000"/>
                          </a:solidFill>
                          <a:effectLst/>
                          <a:latin typeface="Century Gothic" panose="020B0502020202020204" pitchFamily="34" charset="0"/>
                        </a:rPr>
                        <a:t> Eine umfassende digitale Marketingkampagne starten, </a:t>
                      </a:r>
                      <a:br>
                        <a:rPr lang="de-DE" sz="800" b="0" i="0" u="none" strike="noStrike" dirty="0">
                          <a:solidFill>
                            <a:srgbClr val="000000"/>
                          </a:solidFill>
                          <a:effectLst/>
                          <a:latin typeface="Century Gothic" panose="020B0502020202020204" pitchFamily="34" charset="0"/>
                        </a:rPr>
                      </a:br>
                      <a:r>
                        <a:rPr lang="de-DE" sz="800" b="0" i="0" u="none" strike="noStrike" dirty="0">
                          <a:solidFill>
                            <a:srgbClr val="000000"/>
                          </a:solidFill>
                          <a:effectLst/>
                          <a:latin typeface="Century Gothic" panose="020B0502020202020204" pitchFamily="34" charset="0"/>
                        </a:rPr>
                        <a:t>um die Sichtbarkeit zu erhöhen. Partnerschaften mit Herstellern von Elektrofahrzeugen aufbauen, um </a:t>
                      </a:r>
                      <a:br>
                        <a:rPr lang="de-DE" sz="800" b="0" i="0" u="none" strike="noStrike" dirty="0">
                          <a:solidFill>
                            <a:srgbClr val="000000"/>
                          </a:solidFill>
                          <a:effectLst/>
                          <a:latin typeface="Century Gothic" panose="020B0502020202020204" pitchFamily="34" charset="0"/>
                        </a:rPr>
                      </a:br>
                      <a:r>
                        <a:rPr lang="de-DE" sz="800" b="0" i="0" u="none" strike="noStrike" dirty="0">
                          <a:solidFill>
                            <a:srgbClr val="000000"/>
                          </a:solidFill>
                          <a:effectLst/>
                          <a:latin typeface="Century Gothic" panose="020B0502020202020204" pitchFamily="34" charset="0"/>
                        </a:rPr>
                        <a:t>Co-Marketing-Möglichkeiten zu nutzen.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none" strike="noStrike">
                          <a:solidFill>
                            <a:srgbClr val="000000"/>
                          </a:solidFill>
                          <a:effectLst/>
                          <a:latin typeface="Century Gothic" panose="020B0502020202020204" pitchFamily="34" charset="0"/>
                        </a:rPr>
                        <a:t>Betriebskosten durch Effizienzsteigerungen um 5 % senken.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none" strike="noStrike">
                          <a:solidFill>
                            <a:srgbClr val="000000"/>
                          </a:solidFill>
                          <a:effectLst/>
                          <a:latin typeface="Century Gothic" panose="020B0502020202020204" pitchFamily="34" charset="0"/>
                        </a:rPr>
                        <a:t>Durch Optimierung des Betriebs und des Kostenmanagements eine Gewinnmarge von 15 % erzielen.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Expansion und Diversifizierung</a:t>
                      </a:r>
                      <a:r>
                        <a:rPr lang="de-DE" sz="800" b="0" i="0" u="none" strike="noStrike">
                          <a:solidFill>
                            <a:srgbClr val="000000"/>
                          </a:solidFill>
                          <a:effectLst/>
                          <a:latin typeface="Century Gothic" panose="020B0502020202020204" pitchFamily="34" charset="0"/>
                        </a:rPr>
                        <a:t>: Mit gezielten Marketingstrategien für lokale Verbraucher*innen neue Märkte erschließen.</a:t>
                      </a:r>
                      <a:br>
                        <a:rPr lang="en-US" sz="800" b="0" i="0" u="none" strike="noStrike">
                          <a:solidFill>
                            <a:srgbClr val="000000"/>
                          </a:solidFill>
                          <a:effectLst/>
                          <a:latin typeface="Century Gothic" panose="020B0502020202020204" pitchFamily="34" charset="0"/>
                        </a:rPr>
                      </a:br>
                      <a:r>
                        <a:rPr lang="de-DE" sz="800" b="0" i="0" u="none" strike="noStrike">
                          <a:solidFill>
                            <a:srgbClr val="000000"/>
                          </a:solidFill>
                          <a:effectLst/>
                          <a:latin typeface="Century Gothic" panose="020B0502020202020204" pitchFamily="34" charset="0"/>
                        </a:rPr>
                        <a:t>Marketingaktivitäten auf B2B-Segmente ausweiten, mit Fokus auf Logistikunternehmen.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Markenführerschaft</a:t>
                      </a:r>
                      <a:r>
                        <a:rPr lang="de-DE" sz="800" b="0" i="0" u="none" strike="noStrike">
                          <a:solidFill>
                            <a:srgbClr val="000000"/>
                          </a:solidFill>
                          <a:effectLst/>
                          <a:latin typeface="Century Gothic" panose="020B0502020202020204" pitchFamily="34" charset="0"/>
                        </a:rPr>
                        <a:t>: Positive Charge durch Branchenkonferenzen und Publikationen als Vordenker für innovative EV-Ladelösungen positionieren. Nachhaltigkeitsinitiativen und Erfolgsgeschichten von Kund*innen hervorheben, um Markentreue zu stärken.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039143">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GESELLSCHAFT-LICHES ENGAGEMENT</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a:solidFill>
                            <a:srgbClr val="000000"/>
                          </a:solidFill>
                          <a:effectLst/>
                          <a:latin typeface="Century Gothic" panose="020B0502020202020204" pitchFamily="34" charset="0"/>
                        </a:rPr>
                        <a:t>Aufbau von Beziehungen</a:t>
                      </a:r>
                      <a:r>
                        <a:rPr lang="de-DE" sz="800" b="0" i="0" u="none" strike="noStrike">
                          <a:solidFill>
                            <a:srgbClr val="000000"/>
                          </a:solidFill>
                          <a:effectLst/>
                          <a:latin typeface="Century Gothic" panose="020B0502020202020204" pitchFamily="34" charset="0"/>
                        </a:rPr>
                        <a:t>: Mit Kommunen und Gemeindeorganisationen gemeinsam an Infrastrukturprojekten für Elektrofahrzeuge arbeiten. Lokale Umwelt- und Nachhaltigkeitsveranstaltungen sponsern.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Marktdurchdringung:</a:t>
                      </a:r>
                      <a:r>
                        <a:rPr lang="de-DE" sz="800" b="0" i="0" u="none" strike="noStrike">
                          <a:solidFill>
                            <a:srgbClr val="000000"/>
                          </a:solidFill>
                          <a:effectLst/>
                          <a:latin typeface="Century Gothic" panose="020B0502020202020204" pitchFamily="34" charset="0"/>
                        </a:rPr>
                        <a:t> Treueprogramme und Anreize für Vielnutzer*innen einführen. Veranstaltungen zu den Themen Sensibilisierung für Elektrofahrzeuge und Nachhaltigkeit ausrichten, um potenzielle Kund*innen aufzuklären und anzusprechen.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Kundenbindung</a:t>
                      </a:r>
                      <a:r>
                        <a:rPr lang="de-DE" sz="800" b="0" i="0" u="none" strike="noStrike">
                          <a:solidFill>
                            <a:srgbClr val="000000"/>
                          </a:solidFill>
                          <a:effectLst/>
                          <a:latin typeface="Century Gothic" panose="020B0502020202020204" pitchFamily="34" charset="0"/>
                        </a:rPr>
                        <a:t>: Soziale Medien und Kundenfeedback nutzen, um die Nutzungserfahrung zu verbessern. Empfehlungsprogramme implementieren, um neue Benutzer*innen zu gewinnen.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none" strike="noStrike">
                          <a:solidFill>
                            <a:srgbClr val="000000"/>
                          </a:solidFill>
                          <a:effectLst/>
                          <a:latin typeface="Century Gothic" panose="020B0502020202020204" pitchFamily="34" charset="0"/>
                        </a:rPr>
                        <a:t>Ausweitung der Umweltinitiativen: Mit gemeinnützigen Organisationen zusammenarbeiten, um umfassendere Umweltprojekte zu realisieren. Durch kommunal organisierte Kunstprojekte für Ladestationen das Engagement steigern.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Vermächtnis und Führung: </a:t>
                      </a:r>
                      <a:r>
                        <a:rPr lang="de-DE" sz="800" b="0" i="0" u="none" strike="noStrike">
                          <a:solidFill>
                            <a:srgbClr val="000000"/>
                          </a:solidFill>
                          <a:effectLst/>
                          <a:latin typeface="Century Gothic" panose="020B0502020202020204" pitchFamily="34" charset="0"/>
                        </a:rPr>
                        <a:t>Gesellschaftliche Initiativen zu erneuerbaren Energien und Nachhaltigkeit leiten und Branchenstandards setzen.</a:t>
                      </a:r>
                      <a:br>
                        <a:rPr lang="en-US" sz="800" b="0" i="0" u="none" strike="noStrike">
                          <a:solidFill>
                            <a:srgbClr val="000000"/>
                          </a:solidFill>
                          <a:effectLst/>
                          <a:latin typeface="Century Gothic" panose="020B0502020202020204" pitchFamily="34" charset="0"/>
                        </a:rPr>
                      </a:br>
                      <a:r>
                        <a:rPr lang="de-DE" sz="800" b="0" i="0" u="none" strike="noStrike">
                          <a:solidFill>
                            <a:srgbClr val="000000"/>
                          </a:solidFill>
                          <a:effectLst/>
                          <a:latin typeface="Century Gothic" panose="020B0502020202020204" pitchFamily="34" charset="0"/>
                        </a:rPr>
                        <a:t>Positive Charge-Gemeindezentren für Bildung und Innovation in größeren Städten einrichten.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039143">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BETRIEB</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a:solidFill>
                            <a:srgbClr val="000000"/>
                          </a:solidFill>
                          <a:effectLst/>
                          <a:latin typeface="Century Gothic" panose="020B0502020202020204" pitchFamily="34" charset="0"/>
                        </a:rPr>
                        <a:t>Infrastrukturentwicklung</a:t>
                      </a:r>
                      <a:r>
                        <a:rPr lang="de-DE" sz="800" b="0" i="0" u="none" strike="noStrike">
                          <a:solidFill>
                            <a:srgbClr val="000000"/>
                          </a:solidFill>
                          <a:effectLst/>
                          <a:latin typeface="Century Gothic" panose="020B0502020202020204" pitchFamily="34" charset="0"/>
                        </a:rPr>
                        <a:t>: 200 neue Ladestationen an strategisch wichtigen Standorten bereitstellen. Moderne Wartungs- und Überwachungssysteme implementieren, um die Zuverlässigkeit zu erhöhen.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Gemeindeprogramme</a:t>
                      </a:r>
                      <a:r>
                        <a:rPr lang="de-DE" sz="800" b="0" i="0" u="none" strike="noStrike">
                          <a:solidFill>
                            <a:srgbClr val="000000"/>
                          </a:solidFill>
                          <a:effectLst/>
                          <a:latin typeface="Century Gothic" panose="020B0502020202020204" pitchFamily="34" charset="0"/>
                        </a:rPr>
                        <a:t>: Bildungsprogramme zu Elektrofahrzeugen und ökologischer Nachhaltigkeit in Schulen und Gemeinden starten. Ein Zuschussprogramm für lokale Unternehmen zur Installation von Ladestationen für Elektrofahrzeuge initiieren.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Feedback und Anpassung</a:t>
                      </a:r>
                      <a:r>
                        <a:rPr lang="de-DE" sz="800" b="0" i="0" u="none" strike="noStrike">
                          <a:solidFill>
                            <a:srgbClr val="000000"/>
                          </a:solidFill>
                          <a:effectLst/>
                          <a:latin typeface="Century Gothic" panose="020B0502020202020204" pitchFamily="34" charset="0"/>
                        </a:rPr>
                        <a:t>: Ein Gemeinde-Beratungsgremium einrichten, um Feedback zu Ladestationsstandorten und zugehörigen Services zu sammeln. Verbesserungsvorschläge aus der Gemeinde und Barrierefreiheit implementieren.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Ausweitung der Umweltinitiativen</a:t>
                      </a:r>
                      <a:r>
                        <a:rPr lang="de-DE" sz="800" b="0" i="0" u="none" strike="noStrike">
                          <a:solidFill>
                            <a:srgbClr val="000000"/>
                          </a:solidFill>
                          <a:effectLst/>
                          <a:latin typeface="Century Gothic" panose="020B0502020202020204" pitchFamily="34" charset="0"/>
                        </a:rPr>
                        <a:t>: Mit gemeinnützigen Organisationen zusammenarbeiten, um umfassendere Umweltprojekte zu realisieren. Durch kommunal organisierte Kunstprojekte für Ladestationen das Engagement steigern.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none" strike="noStrike">
                          <a:solidFill>
                            <a:srgbClr val="000000"/>
                          </a:solidFill>
                          <a:effectLst/>
                          <a:latin typeface="Century Gothic" panose="020B0502020202020204" pitchFamily="34" charset="0"/>
                        </a:rPr>
                        <a:t>Zukunftssicherer Betrieb: Mit KI-gesteuerten Analysen und IoT-Integration volle betriebliche Effizienz erzielen. Sicherstellen, dass alle Betriebsabläufe entsprechend den Nachhaltigkeitszielen zu 100 % mit erneuerbarer Energie betrieben werden.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r h="1037063">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STRATEGISCHE PARTNERSCHAFTEN</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a:solidFill>
                            <a:srgbClr val="000000"/>
                          </a:solidFill>
                          <a:effectLst/>
                          <a:latin typeface="Century Gothic" panose="020B0502020202020204" pitchFamily="34" charset="0"/>
                        </a:rPr>
                        <a:t>Gründung und Ausrichtung:</a:t>
                      </a:r>
                      <a:r>
                        <a:rPr lang="de-DE" sz="800" b="0" i="0" u="none" strike="noStrike">
                          <a:solidFill>
                            <a:srgbClr val="000000"/>
                          </a:solidFill>
                          <a:effectLst/>
                          <a:latin typeface="Century Gothic" panose="020B0502020202020204" pitchFamily="34" charset="0"/>
                        </a:rPr>
                        <a:t> Partnerschaften mit Herstellern von Elektrofahrzeugen und lokalen Unternehmen aufbauen, um die Zugänglichkeit von Ladestationen zu verbessern.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de-DE" sz="800" b="0" i="0" u="sng" strike="noStrike">
                          <a:solidFill>
                            <a:srgbClr val="000000"/>
                          </a:solidFill>
                          <a:effectLst/>
                          <a:latin typeface="Century Gothic" panose="020B0502020202020204" pitchFamily="34" charset="0"/>
                        </a:rPr>
                        <a:t>Expansion und Synergie:</a:t>
                      </a:r>
                      <a:r>
                        <a:rPr lang="de-DE" sz="800" b="0" i="0" u="none" strike="noStrike">
                          <a:solidFill>
                            <a:srgbClr val="000000"/>
                          </a:solidFill>
                          <a:effectLst/>
                          <a:latin typeface="Century Gothic" panose="020B0502020202020204" pitchFamily="34" charset="0"/>
                        </a:rPr>
                        <a:t> Jährliche Überprüfung der Effektivität von Partnerschaften und der strategischen Ausrichtung durchführen, mit dem Ziel, in neue Märkte und Technologien zu expandieren und das Serviceangebot und die Marktpräsenz zu verbessern.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041030"/>
                  </a:ext>
                </a:extLst>
              </a:tr>
              <a:tr h="1037063">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TECHNOLOGIEENTWICKLUNG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dirty="0">
                          <a:solidFill>
                            <a:srgbClr val="000000"/>
                          </a:solidFill>
                          <a:effectLst/>
                          <a:latin typeface="Century Gothic" panose="020B0502020202020204" pitchFamily="34" charset="0"/>
                        </a:rPr>
                        <a:t>Forschung und Entwicklung: </a:t>
                      </a:r>
                      <a:r>
                        <a:rPr lang="de-DE" sz="800" b="0" i="0" u="none" strike="noStrike" dirty="0">
                          <a:solidFill>
                            <a:srgbClr val="000000"/>
                          </a:solidFill>
                          <a:effectLst/>
                          <a:latin typeface="Century Gothic" panose="020B0502020202020204" pitchFamily="34" charset="0"/>
                        </a:rPr>
                        <a:t>In Forschung und Entwicklung für schnellere Ladetechnologien und bessere Benutzeroberflächendesigns investieren.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de-DE" sz="800" b="0" i="0" u="sng" strike="noStrike" dirty="0">
                          <a:solidFill>
                            <a:srgbClr val="000000"/>
                          </a:solidFill>
                          <a:effectLst/>
                          <a:latin typeface="Century Gothic" panose="020B0502020202020204" pitchFamily="34" charset="0"/>
                        </a:rPr>
                        <a:t>Implementierung und Innovation: </a:t>
                      </a:r>
                      <a:r>
                        <a:rPr lang="de-DE" sz="800" b="0" i="0" u="none" strike="noStrike" dirty="0">
                          <a:solidFill>
                            <a:srgbClr val="000000"/>
                          </a:solidFill>
                          <a:effectLst/>
                          <a:latin typeface="Century Gothic" panose="020B0502020202020204" pitchFamily="34" charset="0"/>
                        </a:rPr>
                        <a:t>Neue Technologien und Funktionen mit Fokus auf Kundenkomfort und ökologische Nachhaltigkeit einführen, um sicherzustellen, dass Positive Charge dem technologischen Fortschritt in der EV-Ladebranche immer einen Schritt voraus ist.</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646882"/>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653209926"/>
              </p:ext>
            </p:extLst>
          </p:nvPr>
        </p:nvGraphicFramePr>
        <p:xfrm>
          <a:off x="787790" y="1050352"/>
          <a:ext cx="10664404" cy="2468352"/>
        </p:xfrm>
        <a:graphic>
          <a:graphicData uri="http://schemas.openxmlformats.org/drawingml/2006/table">
            <a:tbl>
              <a:tblPr firstRow="1" firstCol="1" bandRow="1">
                <a:tableStyleId>{5C22544A-7EE6-4342-B048-85BDC9FD1C3A}</a:tableStyleId>
              </a:tblPr>
              <a:tblGrid>
                <a:gridCol w="10664404">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951</Words>
  <Application>Microsoft Office PowerPoint</Application>
  <PresentationFormat>Widescreen</PresentationFormat>
  <Paragraphs>52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43</cp:revision>
  <dcterms:created xsi:type="dcterms:W3CDTF">2022-05-22T18:55:25Z</dcterms:created>
  <dcterms:modified xsi:type="dcterms:W3CDTF">2024-09-17T03:07:30Z</dcterms:modified>
</cp:coreProperties>
</file>