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E91381-529F-47AD-AB9B-5A4EE4FD5B8D}" v="2" dt="2024-06-25T00:13:21.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96247" autoAdjust="0"/>
  </p:normalViewPr>
  <p:slideViewPr>
    <p:cSldViewPr snapToGrid="0" snapToObjects="1">
      <p:cViewPr varScale="1">
        <p:scale>
          <a:sx n="108" d="100"/>
          <a:sy n="108" d="100"/>
        </p:scale>
        <p:origin x="127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F7E91381-529F-47AD-AB9B-5A4EE4FD5B8D}"/>
    <pc:docChg chg="undo custSel modSld">
      <pc:chgData name="Bess Dunlevy" userId="dd4b9a8537dbe9d0" providerId="LiveId" clId="{F7E91381-529F-47AD-AB9B-5A4EE4FD5B8D}" dt="2024-06-25T00:13:23.189" v="36" actId="478"/>
      <pc:docMkLst>
        <pc:docMk/>
      </pc:docMkLst>
      <pc:sldChg chg="addSp delSp modSp mod">
        <pc:chgData name="Bess Dunlevy" userId="dd4b9a8537dbe9d0" providerId="LiveId" clId="{F7E91381-529F-47AD-AB9B-5A4EE4FD5B8D}" dt="2024-06-25T00:13:23.189" v="36" actId="478"/>
        <pc:sldMkLst>
          <pc:docMk/>
          <pc:sldMk cId="1508588292" sldId="342"/>
        </pc:sldMkLst>
        <pc:spChg chg="mod">
          <ac:chgData name="Bess Dunlevy" userId="dd4b9a8537dbe9d0" providerId="LiveId" clId="{F7E91381-529F-47AD-AB9B-5A4EE4FD5B8D}" dt="2024-06-25T00:10:30.598" v="26" actId="20577"/>
          <ac:spMkLst>
            <pc:docMk/>
            <pc:sldMk cId="1508588292" sldId="342"/>
            <ac:spMk id="3" creationId="{1A76DB7C-FE3B-1B81-FE80-5048FEDFD2B4}"/>
          </ac:spMkLst>
        </pc:spChg>
        <pc:spChg chg="mod">
          <ac:chgData name="Bess Dunlevy" userId="dd4b9a8537dbe9d0" providerId="LiveId" clId="{F7E91381-529F-47AD-AB9B-5A4EE4FD5B8D}" dt="2024-06-25T00:13:22.330" v="34" actId="255"/>
          <ac:spMkLst>
            <pc:docMk/>
            <pc:sldMk cId="1508588292" sldId="342"/>
            <ac:spMk id="6" creationId="{9089BB73-827B-B27D-6B16-FE387637ACC0}"/>
          </ac:spMkLst>
        </pc:spChg>
        <pc:spChg chg="add del mod">
          <ac:chgData name="Bess Dunlevy" userId="dd4b9a8537dbe9d0" providerId="LiveId" clId="{F7E91381-529F-47AD-AB9B-5A4EE4FD5B8D}" dt="2024-06-25T00:13:22.696" v="35" actId="478"/>
          <ac:spMkLst>
            <pc:docMk/>
            <pc:sldMk cId="1508588292" sldId="342"/>
            <ac:spMk id="33" creationId="{143A449B-AAB7-994A-92CE-8F48E2CA7DF6}"/>
          </ac:spMkLst>
        </pc:spChg>
        <pc:picChg chg="add del">
          <ac:chgData name="Bess Dunlevy" userId="dd4b9a8537dbe9d0" providerId="LiveId" clId="{F7E91381-529F-47AD-AB9B-5A4EE4FD5B8D}" dt="2024-06-25T00:13:23.189" v="36" actId="478"/>
          <ac:picMkLst>
            <pc:docMk/>
            <pc:sldMk cId="1508588292" sldId="342"/>
            <ac:picMk id="4" creationId="{4AEB8225-3AA8-AF48-AD51-3F5F53316D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de.smartsheet.com/try-it?trp=4954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rukturierter beigefarbener Hintergrund">
            <a:extLst>
              <a:ext uri="{FF2B5EF4-FFF2-40B4-BE49-F238E27FC236}">
                <a16:creationId xmlns:a16="http://schemas.microsoft.com/office/drawing/2014/main" id="{61F45D65-CB4D-1E50-D6DA-930A1B07E768}"/>
              </a:ext>
            </a:extLst>
          </p:cNvPr>
          <p:cNvPicPr>
            <a:picLocks noChangeAspect="1"/>
          </p:cNvPicPr>
          <p:nvPr/>
        </p:nvPicPr>
        <p:blipFill>
          <a:blip r:embed="rId2">
            <a:alphaModFix amt="39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4161"/>
            <a:ext cx="12192000" cy="685800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de-DE" sz="2400" b="1" dirty="0">
                <a:solidFill>
                  <a:schemeClr val="tx1">
                    <a:lumMod val="65000"/>
                    <a:lumOff val="35000"/>
                  </a:schemeClr>
                </a:solidFill>
                <a:latin typeface="Century Gothic" panose="020B0502020202020204" pitchFamily="34" charset="0"/>
              </a:rPr>
              <a:t>Beispielvorlage für die Präsentation eines strategischen 5-Jahres-Business-Plans</a:t>
            </a:r>
          </a:p>
        </p:txBody>
      </p:sp>
      <p:sp>
        <p:nvSpPr>
          <p:cNvPr id="3" name="TextBox 2">
            <a:extLst>
              <a:ext uri="{FF2B5EF4-FFF2-40B4-BE49-F238E27FC236}">
                <a16:creationId xmlns:a16="http://schemas.microsoft.com/office/drawing/2014/main" id="{1A76DB7C-FE3B-1B81-FE80-5048FEDFD2B4}"/>
              </a:ext>
            </a:extLst>
          </p:cNvPr>
          <p:cNvSpPr txBox="1"/>
          <p:nvPr/>
        </p:nvSpPr>
        <p:spPr>
          <a:xfrm>
            <a:off x="273748" y="6054331"/>
            <a:ext cx="11644504" cy="477503"/>
          </a:xfrm>
          <a:prstGeom prst="rect">
            <a:avLst/>
          </a:prstGeom>
          <a:noFill/>
        </p:spPr>
        <p:txBody>
          <a:bodyPr wrap="square">
            <a:spAutoFit/>
          </a:bodyPr>
          <a:lstStyle/>
          <a:p>
            <a:pPr marL="0" marR="0" algn="ctr" rtl="0">
              <a:lnSpc>
                <a:spcPct val="107000"/>
              </a:lnSpc>
              <a:spcBef>
                <a:spcPts val="0"/>
              </a:spcBef>
              <a:spcAft>
                <a:spcPts val="800"/>
              </a:spcAft>
            </a:pPr>
            <a:r>
              <a:rPr lang="de-DE" sz="1200" kern="100">
                <a:solidFill>
                  <a:schemeClr val="tx1">
                    <a:lumMod val="50000"/>
                    <a:lumOff val="50000"/>
                  </a:schemeClr>
                </a:solidFill>
                <a:effectLst/>
                <a:latin typeface="Century Gothic" panose="020B0502020202020204" pitchFamily="34" charset="0"/>
                <a:ea typeface="Calibri" panose="020F0502020204030204" pitchFamily="34" charset="0"/>
                <a:cs typeface="Arial" panose="020B0604020202020204" pitchFamily="34" charset="0"/>
              </a:rPr>
              <a:t>Diese Präsentation eines strategischen 5-Jahres-Business-Plans umfasst die Bereiche finanzielles Wachstum, Marktpositionierung, gesellschaftliches Engagement, operative Exzellenz, strategische Partnerschaften und technologische Innovation, um Positive Charge auf den Weg zu Branchenführerschaft, Innovation und Nachhaltigkeit zu bringen.</a:t>
            </a:r>
          </a:p>
        </p:txBody>
      </p:sp>
      <p:graphicFrame>
        <p:nvGraphicFramePr>
          <p:cNvPr id="5" name="Table 4">
            <a:extLst>
              <a:ext uri="{FF2B5EF4-FFF2-40B4-BE49-F238E27FC236}">
                <a16:creationId xmlns:a16="http://schemas.microsoft.com/office/drawing/2014/main" id="{9D67C4F9-B9ED-1907-641C-8994FA946E4F}"/>
              </a:ext>
            </a:extLst>
          </p:cNvPr>
          <p:cNvGraphicFramePr>
            <a:graphicFrameLocks noGrp="1"/>
          </p:cNvGraphicFramePr>
          <p:nvPr>
            <p:extLst>
              <p:ext uri="{D42A27DB-BD31-4B8C-83A1-F6EECF244321}">
                <p14:modId xmlns:p14="http://schemas.microsoft.com/office/powerpoint/2010/main" val="2787289599"/>
              </p:ext>
            </p:extLst>
          </p:nvPr>
        </p:nvGraphicFramePr>
        <p:xfrm>
          <a:off x="394635" y="2472531"/>
          <a:ext cx="11385667" cy="3057525"/>
        </p:xfrm>
        <a:graphic>
          <a:graphicData uri="http://schemas.openxmlformats.org/drawingml/2006/table">
            <a:tbl>
              <a:tblPr firstRow="1" firstCol="1" bandRow="1"/>
              <a:tblGrid>
                <a:gridCol w="1348677">
                  <a:extLst>
                    <a:ext uri="{9D8B030D-6E8A-4147-A177-3AD203B41FA5}">
                      <a16:colId xmlns:a16="http://schemas.microsoft.com/office/drawing/2014/main" val="3726708494"/>
                    </a:ext>
                  </a:extLst>
                </a:gridCol>
                <a:gridCol w="4400943">
                  <a:extLst>
                    <a:ext uri="{9D8B030D-6E8A-4147-A177-3AD203B41FA5}">
                      <a16:colId xmlns:a16="http://schemas.microsoft.com/office/drawing/2014/main" val="131943471"/>
                    </a:ext>
                  </a:extLst>
                </a:gridCol>
                <a:gridCol w="1206710">
                  <a:extLst>
                    <a:ext uri="{9D8B030D-6E8A-4147-A177-3AD203B41FA5}">
                      <a16:colId xmlns:a16="http://schemas.microsoft.com/office/drawing/2014/main" val="2140866724"/>
                    </a:ext>
                  </a:extLst>
                </a:gridCol>
                <a:gridCol w="4429337">
                  <a:extLst>
                    <a:ext uri="{9D8B030D-6E8A-4147-A177-3AD203B41FA5}">
                      <a16:colId xmlns:a16="http://schemas.microsoft.com/office/drawing/2014/main" val="278224868"/>
                    </a:ext>
                  </a:extLst>
                </a:gridCol>
              </a:tblGrid>
              <a:tr h="3057525">
                <a:tc>
                  <a:txBody>
                    <a:bodyPr/>
                    <a:lstStyle/>
                    <a:p>
                      <a:pPr marL="159385" marR="0" rtl="0">
                        <a:lnSpc>
                          <a:spcPct val="115000"/>
                        </a:lnSpc>
                        <a:spcBef>
                          <a:spcPts val="0"/>
                        </a:spcBef>
                        <a:spcAft>
                          <a:spcPts val="0"/>
                        </a:spcAft>
                      </a:pPr>
                      <a:r>
                        <a:rPr lang="de-DE" sz="14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MISSION</a:t>
                      </a:r>
                    </a:p>
                    <a:p>
                      <a:pPr marL="159385" marR="0" rtl="0">
                        <a:lnSpc>
                          <a:spcPct val="115000"/>
                        </a:lnSpc>
                        <a:spcBef>
                          <a:spcPts val="0"/>
                        </a:spcBef>
                        <a:spcAft>
                          <a:spcPts val="0"/>
                        </a:spcAft>
                      </a:pPr>
                      <a:r>
                        <a:rPr lang="de-DE" sz="11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Statement</a:t>
                      </a:r>
                    </a:p>
                  </a:txBody>
                  <a:tcPr marL="68580" marR="68580" marT="0" marB="0">
                    <a:lnL>
                      <a:noFill/>
                    </a:lnL>
                    <a:lnR>
                      <a:noFill/>
                    </a:lnR>
                    <a:lnT>
                      <a:noFill/>
                    </a:lnT>
                    <a:lnB>
                      <a:noFill/>
                    </a:lnB>
                    <a:noFill/>
                  </a:tcPr>
                </a:tc>
                <a:tc>
                  <a:txBody>
                    <a:bodyPr/>
                    <a:lstStyle/>
                    <a:p>
                      <a:pPr marL="0" marR="0" rtl="0">
                        <a:lnSpc>
                          <a:spcPct val="115000"/>
                        </a:lnSpc>
                        <a:spcBef>
                          <a:spcPts val="0"/>
                        </a:spcBef>
                        <a:spcAft>
                          <a:spcPts val="600"/>
                        </a:spcAft>
                      </a:pPr>
                      <a:r>
                        <a:rPr lang="de-DE"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Positive Charge hat es sich zur Aufgabe gemacht, die weltweite Umstellung zu nachhaltigem Transport zu beschleunigen. Wir bieten zuverlässige, bequeme und innovative Ladelösungen für Elektrofahrzeuge (EV) und wertvolle Logistikdienstleistungen für Besitzer*innen von Elektrofahrzeugen.</a:t>
                      </a:r>
                    </a:p>
                    <a:p>
                      <a:pPr marL="0" marR="0" rtl="0">
                        <a:lnSpc>
                          <a:spcPct val="115000"/>
                        </a:lnSpc>
                        <a:spcBef>
                          <a:spcPts val="0"/>
                        </a:spcBef>
                        <a:spcAft>
                          <a:spcPts val="600"/>
                        </a:spcAft>
                      </a:pPr>
                      <a:r>
                        <a:rPr lang="de-DE"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Unser Engagement für Nachhaltigkeit treibt uns an, unsere Infrastruktur kontinuierlich zu verbessern und zu erweitern, um die Zugänglichkeit für alle Fahrer*innen von Elektrofahrzeugen zu gewährleisten und zu einem saubereren, grüneren Planeten beizutragen.</a:t>
                      </a:r>
                    </a:p>
                  </a:txBody>
                  <a:tcPr marR="73025" marT="91440" marB="18415">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tc>
                  <a:txBody>
                    <a:bodyPr/>
                    <a:lstStyle/>
                    <a:p>
                      <a:pPr marL="101600" marR="0" rtl="0">
                        <a:lnSpc>
                          <a:spcPct val="115000"/>
                        </a:lnSpc>
                        <a:spcBef>
                          <a:spcPts val="0"/>
                        </a:spcBef>
                        <a:spcAft>
                          <a:spcPts val="0"/>
                        </a:spcAft>
                      </a:pPr>
                      <a:r>
                        <a:rPr lang="de-DE" sz="14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VISION</a:t>
                      </a:r>
                    </a:p>
                    <a:p>
                      <a:pPr marL="101600" marR="0" rtl="0">
                        <a:lnSpc>
                          <a:spcPct val="115000"/>
                        </a:lnSpc>
                        <a:spcBef>
                          <a:spcPts val="0"/>
                        </a:spcBef>
                        <a:spcAft>
                          <a:spcPts val="600"/>
                        </a:spcAft>
                      </a:pPr>
                      <a:r>
                        <a:rPr lang="de-DE" sz="11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Statement</a:t>
                      </a:r>
                    </a:p>
                  </a:txBody>
                  <a:tcPr marL="68580" marR="68580" marT="0" marB="0">
                    <a:lnL w="28575" cap="flat" cmpd="sng" algn="ctr">
                      <a:solidFill>
                        <a:srgbClr val="CED9D6"/>
                      </a:solidFill>
                      <a:prstDash val="solid"/>
                      <a:round/>
                      <a:headEnd type="none" w="med" len="med"/>
                      <a:tailEnd type="none" w="med" len="med"/>
                    </a:lnL>
                    <a:lnR>
                      <a:noFill/>
                    </a:lnR>
                    <a:lnT>
                      <a:noFill/>
                    </a:lnT>
                    <a:lnB>
                      <a:noFill/>
                    </a:lnB>
                    <a:noFill/>
                  </a:tcPr>
                </a:tc>
                <a:tc>
                  <a:txBody>
                    <a:bodyPr/>
                    <a:lstStyle/>
                    <a:p>
                      <a:pPr marL="0" marR="0" rtl="0">
                        <a:lnSpc>
                          <a:spcPct val="115000"/>
                        </a:lnSpc>
                        <a:spcBef>
                          <a:spcPts val="0"/>
                        </a:spcBef>
                        <a:spcAft>
                          <a:spcPts val="600"/>
                        </a:spcAft>
                      </a:pPr>
                      <a:r>
                        <a:rPr lang="de-DE"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Unsere Vision ist es, ein weltweit führender Anbieter in der EV-Ladebranche zu werden und den Standard für Innovation, Kundenzufriedenheit und Umweltschutz zu setzen.</a:t>
                      </a:r>
                    </a:p>
                    <a:p>
                      <a:pPr marL="0" marR="0" rtl="0">
                        <a:lnSpc>
                          <a:spcPct val="115000"/>
                        </a:lnSpc>
                        <a:spcBef>
                          <a:spcPts val="0"/>
                        </a:spcBef>
                        <a:spcAft>
                          <a:spcPts val="600"/>
                        </a:spcAft>
                      </a:pPr>
                      <a:r>
                        <a:rPr lang="de-DE"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Positive Charge hat sich zum Ziel gesetzt, bis 20XX das umfangreichste und technologisch fortschrittlichste Ladenetz aufzubauen, um weltweit eine nahtlose und nachhaltige Mobilität zu ermöglichen.</a:t>
                      </a:r>
                    </a:p>
                    <a:p>
                      <a:pPr marL="0" marR="0" rtl="0">
                        <a:lnSpc>
                          <a:spcPct val="115000"/>
                        </a:lnSpc>
                        <a:spcBef>
                          <a:spcPts val="0"/>
                        </a:spcBef>
                        <a:spcAft>
                          <a:spcPts val="600"/>
                        </a:spcAft>
                      </a:pPr>
                      <a:r>
                        <a:rPr lang="de-DE"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Wir stellen uns eine Zukunft vor, in der elektrische Verkehrsmittel die Norm sind, mit erneuerbarer Energie betrieben werden und für jeden und überall zugänglich sind.</a:t>
                      </a:r>
                    </a:p>
                  </a:txBody>
                  <a:tcPr marL="68580" marR="68580" marT="0" marB="0">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extLst>
                  <a:ext uri="{0D108BD9-81ED-4DB2-BD59-A6C34878D82A}">
                    <a16:rowId xmlns:a16="http://schemas.microsoft.com/office/drawing/2014/main" val="2954171679"/>
                  </a:ext>
                </a:extLst>
              </a:tr>
            </a:tbl>
          </a:graphicData>
        </a:graphic>
      </p:graphicFrame>
      <p:sp>
        <p:nvSpPr>
          <p:cNvPr id="6" name="Rectangle 1">
            <a:extLst>
              <a:ext uri="{FF2B5EF4-FFF2-40B4-BE49-F238E27FC236}">
                <a16:creationId xmlns:a16="http://schemas.microsoft.com/office/drawing/2014/main" id="{9089BB73-827B-B27D-6B16-FE387637ACC0}"/>
              </a:ext>
            </a:extLst>
          </p:cNvPr>
          <p:cNvSpPr>
            <a:spLocks noChangeArrowheads="1"/>
          </p:cNvSpPr>
          <p:nvPr/>
        </p:nvSpPr>
        <p:spPr bwMode="auto">
          <a:xfrm>
            <a:off x="624899" y="1375006"/>
            <a:ext cx="10942202"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2500" b="0" i="0" u="none" strike="noStrike" cap="none" normalizeH="0" baseline="0">
                <a:ln>
                  <a:noFill/>
                </a:ln>
                <a:solidFill>
                  <a:srgbClr val="7F7F7F"/>
                </a:solidFill>
                <a:effectLst/>
                <a:latin typeface="Century Gothic" panose="020B0502020202020204" pitchFamily="34" charset="0"/>
                <a:ea typeface="Arial" panose="020B0604020202020204" pitchFamily="34" charset="0"/>
                <a:cs typeface="Arial" panose="020B0604020202020204" pitchFamily="34" charset="0"/>
              </a:rPr>
              <a:t>POSITIVE CHARGE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a:ln>
                  <a:noFill/>
                </a:ln>
                <a:solidFill>
                  <a:srgbClr val="595959"/>
                </a:solidFill>
                <a:effectLst/>
                <a:latin typeface="Century Gothic" panose="020B0502020202020204" pitchFamily="34" charset="0"/>
                <a:ea typeface="Arial" panose="020B0604020202020204" pitchFamily="34" charset="0"/>
                <a:cs typeface="Arial" panose="020B0604020202020204" pitchFamily="34" charset="0"/>
              </a:rPr>
              <a:t>5-JAHRES-STRATEGIEPLAN 20XX–20XX</a:t>
            </a:r>
          </a:p>
        </p:txBody>
      </p:sp>
      <p:pic>
        <p:nvPicPr>
          <p:cNvPr id="2" name="image1.png">
            <a:hlinkClick r:id="rId4"/>
            <a:extLst>
              <a:ext uri="{FF2B5EF4-FFF2-40B4-BE49-F238E27FC236}">
                <a16:creationId xmlns:a16="http://schemas.microsoft.com/office/drawing/2014/main" id="{5DB3BC4E-85DF-DBD6-CA33-492272ECC6C7}"/>
              </a:ext>
            </a:extLst>
          </p:cNvPr>
          <p:cNvPicPr preferRelativeResize="0"/>
          <p:nvPr/>
        </p:nvPicPr>
        <p:blipFill>
          <a:blip r:embed="rId5">
            <a:extLst>
              <a:ext uri="{28A0092B-C50C-407E-A947-70E740481C1C}">
                <a14:useLocalDpi xmlns:a14="http://schemas.microsoft.com/office/drawing/2010/main" val="0"/>
              </a:ext>
            </a:extLst>
          </a:blip>
          <a:srcRect/>
          <a:stretch/>
        </p:blipFill>
        <p:spPr>
          <a:xfrm>
            <a:off x="9037102" y="332185"/>
            <a:ext cx="2743200" cy="545609"/>
          </a:xfrm>
          <a:prstGeom prst="rect">
            <a:avLst/>
          </a:prstGeom>
          <a:noFill/>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014B60-3D13-9BD7-47CC-111BDDCB0F67}"/>
              </a:ext>
            </a:extLst>
          </p:cNvPr>
          <p:cNvGraphicFramePr>
            <a:graphicFrameLocks noGrp="1"/>
          </p:cNvGraphicFramePr>
          <p:nvPr>
            <p:extLst>
              <p:ext uri="{D42A27DB-BD31-4B8C-83A1-F6EECF244321}">
                <p14:modId xmlns:p14="http://schemas.microsoft.com/office/powerpoint/2010/main" val="1528644211"/>
              </p:ext>
            </p:extLst>
          </p:nvPr>
        </p:nvGraphicFramePr>
        <p:xfrm>
          <a:off x="144379" y="154005"/>
          <a:ext cx="11867950" cy="6564429"/>
        </p:xfrm>
        <a:graphic>
          <a:graphicData uri="http://schemas.openxmlformats.org/drawingml/2006/table">
            <a:tbl>
              <a:tblPr/>
              <a:tblGrid>
                <a:gridCol w="1233180">
                  <a:extLst>
                    <a:ext uri="{9D8B030D-6E8A-4147-A177-3AD203B41FA5}">
                      <a16:colId xmlns:a16="http://schemas.microsoft.com/office/drawing/2014/main" val="352530803"/>
                    </a:ext>
                  </a:extLst>
                </a:gridCol>
                <a:gridCol w="2126954">
                  <a:extLst>
                    <a:ext uri="{9D8B030D-6E8A-4147-A177-3AD203B41FA5}">
                      <a16:colId xmlns:a16="http://schemas.microsoft.com/office/drawing/2014/main" val="2760962202"/>
                    </a:ext>
                  </a:extLst>
                </a:gridCol>
                <a:gridCol w="2126954">
                  <a:extLst>
                    <a:ext uri="{9D8B030D-6E8A-4147-A177-3AD203B41FA5}">
                      <a16:colId xmlns:a16="http://schemas.microsoft.com/office/drawing/2014/main" val="1517133239"/>
                    </a:ext>
                  </a:extLst>
                </a:gridCol>
                <a:gridCol w="2126954">
                  <a:extLst>
                    <a:ext uri="{9D8B030D-6E8A-4147-A177-3AD203B41FA5}">
                      <a16:colId xmlns:a16="http://schemas.microsoft.com/office/drawing/2014/main" val="3297691526"/>
                    </a:ext>
                  </a:extLst>
                </a:gridCol>
                <a:gridCol w="2126954">
                  <a:extLst>
                    <a:ext uri="{9D8B030D-6E8A-4147-A177-3AD203B41FA5}">
                      <a16:colId xmlns:a16="http://schemas.microsoft.com/office/drawing/2014/main" val="2998321740"/>
                    </a:ext>
                  </a:extLst>
                </a:gridCol>
                <a:gridCol w="2126954">
                  <a:extLst>
                    <a:ext uri="{9D8B030D-6E8A-4147-A177-3AD203B41FA5}">
                      <a16:colId xmlns:a16="http://schemas.microsoft.com/office/drawing/2014/main" val="2570455119"/>
                    </a:ext>
                  </a:extLst>
                </a:gridCol>
              </a:tblGrid>
              <a:tr h="333731">
                <a:tc>
                  <a:txBody>
                    <a:bodyPr/>
                    <a:lstStyle/>
                    <a:p>
                      <a:pPr algn="l" fontAlgn="b"/>
                      <a:endParaRPr lang="en-US" sz="800" b="0" i="0" u="none" strike="noStrike" dirty="0">
                        <a:solidFill>
                          <a:srgbClr val="000000"/>
                        </a:solidFill>
                        <a:effectLst/>
                        <a:latin typeface="Aptos Narrow" panose="020B0004020202020204" pitchFamily="34" charset="0"/>
                      </a:endParaRPr>
                    </a:p>
                  </a:txBody>
                  <a:tcPr marL="5169" marR="5169" marT="5169"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a:txBody>
                    <a:bodyPr/>
                    <a:lstStyle/>
                    <a:p>
                      <a:pPr algn="ctr" rtl="0" fontAlgn="ctr"/>
                      <a:r>
                        <a:rPr lang="de-DE" sz="800" b="0" i="0" u="none" strike="noStrike">
                          <a:solidFill>
                            <a:srgbClr val="000000"/>
                          </a:solidFill>
                          <a:effectLst/>
                          <a:highlight>
                            <a:srgbClr val="DFE250"/>
                          </a:highlight>
                          <a:latin typeface="Century Gothic" panose="020B0502020202020204" pitchFamily="34" charset="0"/>
                        </a:rPr>
                        <a:t>ZIELE JAHR 1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de-DE" sz="800" b="0" i="0" u="none" strike="noStrike">
                          <a:solidFill>
                            <a:srgbClr val="000000"/>
                          </a:solidFill>
                          <a:effectLst/>
                          <a:highlight>
                            <a:srgbClr val="DFE250"/>
                          </a:highlight>
                          <a:latin typeface="Century Gothic" panose="020B0502020202020204" pitchFamily="34" charset="0"/>
                        </a:rPr>
                        <a:t>ZIELE JAHR 2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de-DE" sz="800" b="0" i="0" u="none" strike="noStrike">
                          <a:solidFill>
                            <a:srgbClr val="000000"/>
                          </a:solidFill>
                          <a:effectLst/>
                          <a:highlight>
                            <a:srgbClr val="DFE250"/>
                          </a:highlight>
                          <a:latin typeface="Century Gothic" panose="020B0502020202020204" pitchFamily="34" charset="0"/>
                        </a:rPr>
                        <a:t>ZIELE JAHR 3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de-DE" sz="800" b="0" i="0" u="none" strike="noStrike">
                          <a:solidFill>
                            <a:srgbClr val="000000"/>
                          </a:solidFill>
                          <a:effectLst/>
                          <a:highlight>
                            <a:srgbClr val="DFE250"/>
                          </a:highlight>
                          <a:latin typeface="Century Gothic" panose="020B0502020202020204" pitchFamily="34" charset="0"/>
                        </a:rPr>
                        <a:t>ZIELE JAHR 4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de-DE" sz="800" b="0" i="0" u="none" strike="noStrike">
                          <a:solidFill>
                            <a:srgbClr val="000000"/>
                          </a:solidFill>
                          <a:effectLst/>
                          <a:highlight>
                            <a:srgbClr val="DFE250"/>
                          </a:highlight>
                          <a:latin typeface="Century Gothic" panose="020B0502020202020204" pitchFamily="34" charset="0"/>
                        </a:rPr>
                        <a:t>ZIELE JAHR 5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extLst>
                  <a:ext uri="{0D108BD9-81ED-4DB2-BD59-A6C34878D82A}">
                    <a16:rowId xmlns:a16="http://schemas.microsoft.com/office/drawing/2014/main" val="4294240699"/>
                  </a:ext>
                </a:extLst>
              </a:tr>
              <a:tr h="1039143">
                <a:tc>
                  <a:txBody>
                    <a:bodyPr/>
                    <a:lstStyle/>
                    <a:p>
                      <a:pPr algn="ctr" rtl="0" fontAlgn="ctr"/>
                      <a:r>
                        <a:rPr lang="de-DE" sz="1000" b="0" i="0" u="none" strike="noStrike" dirty="0">
                          <a:solidFill>
                            <a:srgbClr val="595959"/>
                          </a:solidFill>
                          <a:effectLst/>
                          <a:highlight>
                            <a:srgbClr val="EDEF9F"/>
                          </a:highlight>
                          <a:latin typeface="Century Gothic" panose="020B0502020202020204" pitchFamily="34" charset="0"/>
                        </a:rPr>
                        <a:t>FINANZEN</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de-DE" sz="800" b="0" i="0" u="sng" strike="noStrike">
                          <a:solidFill>
                            <a:srgbClr val="000000"/>
                          </a:solidFill>
                          <a:effectLst/>
                          <a:latin typeface="Century Gothic" panose="020B0502020202020204" pitchFamily="34" charset="0"/>
                        </a:rPr>
                        <a:t>Grundlage schaffen:</a:t>
                      </a:r>
                      <a:r>
                        <a:rPr lang="de-DE" sz="800" b="0" i="0" u="none" strike="noStrike">
                          <a:solidFill>
                            <a:srgbClr val="000000"/>
                          </a:solidFill>
                          <a:effectLst/>
                          <a:latin typeface="Century Gothic" panose="020B0502020202020204" pitchFamily="34" charset="0"/>
                        </a:rPr>
                        <a:t> Durch den Ausbau des Ladenetzes um 15 % einen Umsatz von 5 Millionen Euro erwirtschaften. 2 Millionen Euro an Finanzmitteln für technologische Upgrades und Weiterentwicklung sichern.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a:solidFill>
                            <a:srgbClr val="000000"/>
                          </a:solidFill>
                          <a:effectLst/>
                          <a:latin typeface="Century Gothic" panose="020B0502020202020204" pitchFamily="34" charset="0"/>
                        </a:rPr>
                        <a:t>Wachstum und Expansion:</a:t>
                      </a:r>
                      <a:r>
                        <a:rPr lang="de-DE" sz="800" b="0" i="0" u="none" strike="noStrike">
                          <a:solidFill>
                            <a:srgbClr val="000000"/>
                          </a:solidFill>
                          <a:effectLst/>
                          <a:latin typeface="Century Gothic" panose="020B0502020202020204" pitchFamily="34" charset="0"/>
                        </a:rPr>
                        <a:t> Umsatz um 20 % steigern, mit Fokus auf städtische Gebiete mit hoher Nachfrage.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a:solidFill>
                            <a:srgbClr val="000000"/>
                          </a:solidFill>
                          <a:effectLst/>
                          <a:latin typeface="Century Gothic" panose="020B0502020202020204" pitchFamily="34" charset="0"/>
                        </a:rPr>
                        <a:t>Konsolidierung und Rentabilität:</a:t>
                      </a:r>
                      <a:r>
                        <a:rPr lang="de-DE" sz="800" b="0" i="0" u="none" strike="noStrike">
                          <a:solidFill>
                            <a:srgbClr val="000000"/>
                          </a:solidFill>
                          <a:effectLst/>
                          <a:latin typeface="Century Gothic" panose="020B0502020202020204" pitchFamily="34" charset="0"/>
                        </a:rPr>
                        <a:t> Durch strategische Partnerschaften und Diversifizierung im Dienstleistungsbereich 15 Millionen Euro Umsatz erreichen.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a:solidFill>
                            <a:srgbClr val="000000"/>
                          </a:solidFill>
                          <a:effectLst/>
                          <a:latin typeface="Century Gothic" panose="020B0502020202020204" pitchFamily="34" charset="0"/>
                        </a:rPr>
                        <a:t>Marktführerschaft:</a:t>
                      </a:r>
                      <a:r>
                        <a:rPr lang="de-DE" sz="800" b="0" i="0" u="none" strike="noStrike">
                          <a:solidFill>
                            <a:srgbClr val="000000"/>
                          </a:solidFill>
                          <a:effectLst/>
                          <a:latin typeface="Century Gothic" panose="020B0502020202020204" pitchFamily="34" charset="0"/>
                        </a:rPr>
                        <a:t> Durch die Einführung innovativer Ladelösungen einen Umsatz von 25 Millionen Euro erreichen. International expandieren, beginnend mit Pilotprojekten in Europa und Asien.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dirty="0">
                          <a:solidFill>
                            <a:srgbClr val="000000"/>
                          </a:solidFill>
                          <a:effectLst/>
                          <a:latin typeface="Century Gothic" panose="020B0502020202020204" pitchFamily="34" charset="0"/>
                        </a:rPr>
                        <a:t>Nachhaltigkeit und Innovation:</a:t>
                      </a:r>
                      <a:r>
                        <a:rPr lang="de-DE" sz="800" b="0" i="0" u="none" strike="noStrike" dirty="0">
                          <a:solidFill>
                            <a:srgbClr val="000000"/>
                          </a:solidFill>
                          <a:effectLst/>
                          <a:latin typeface="Century Gothic" panose="020B0502020202020204" pitchFamily="34" charset="0"/>
                        </a:rPr>
                        <a:t> Durch führende Position bei nachhaltigen Verfahren und der Integration erneuerbarer Energien mehr als 35 Millionen Euro Umsatz erzielen. </a:t>
                      </a:r>
                      <a:br>
                        <a:rPr lang="de-DE" sz="800" b="0" i="0" u="none" strike="noStrike" dirty="0">
                          <a:solidFill>
                            <a:srgbClr val="000000"/>
                          </a:solidFill>
                          <a:effectLst/>
                          <a:latin typeface="Century Gothic" panose="020B0502020202020204" pitchFamily="34" charset="0"/>
                        </a:rPr>
                      </a:br>
                      <a:r>
                        <a:rPr lang="de-DE" sz="800" b="0" i="0" u="none" strike="noStrike" dirty="0">
                          <a:solidFill>
                            <a:srgbClr val="000000"/>
                          </a:solidFill>
                          <a:effectLst/>
                          <a:latin typeface="Century Gothic" panose="020B0502020202020204" pitchFamily="34" charset="0"/>
                        </a:rPr>
                        <a:t>10 % des Gewinns in Forschung und Entwicklung für EV-Ladetechnologien der nächsten Generation investieren.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50255037"/>
                  </a:ext>
                </a:extLst>
              </a:tr>
              <a:tr h="1039143">
                <a:tc>
                  <a:txBody>
                    <a:bodyPr/>
                    <a:lstStyle/>
                    <a:p>
                      <a:pPr algn="ctr" rtl="0" fontAlgn="ctr"/>
                      <a:r>
                        <a:rPr lang="de-DE" sz="1000" b="0" i="0" u="none" strike="noStrike" dirty="0">
                          <a:solidFill>
                            <a:srgbClr val="595959"/>
                          </a:solidFill>
                          <a:effectLst/>
                          <a:highlight>
                            <a:srgbClr val="EDEF9F"/>
                          </a:highlight>
                          <a:latin typeface="Century Gothic" panose="020B0502020202020204" pitchFamily="34" charset="0"/>
                        </a:rPr>
                        <a:t>MARKETING</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de-DE" sz="800" b="0" i="0" u="sng" strike="noStrike">
                          <a:solidFill>
                            <a:srgbClr val="000000"/>
                          </a:solidFill>
                          <a:effectLst/>
                          <a:latin typeface="Century Gothic" panose="020B0502020202020204" pitchFamily="34" charset="0"/>
                        </a:rPr>
                        <a:t>Markenbekanntheit:</a:t>
                      </a:r>
                      <a:r>
                        <a:rPr lang="de-DE" sz="800" b="0" i="0" u="none" strike="noStrike">
                          <a:solidFill>
                            <a:srgbClr val="000000"/>
                          </a:solidFill>
                          <a:effectLst/>
                          <a:latin typeface="Century Gothic" panose="020B0502020202020204" pitchFamily="34" charset="0"/>
                        </a:rPr>
                        <a:t> Eine umfassende digitale Marketingkampagne starten, um die Sichtbarkeit zu erhöhen. Partnerschaften mit Herstellern von Elektrofahrzeugen aufbauen, um Co-Marketing-Möglichkeiten zu nutzen.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none" strike="noStrike">
                          <a:solidFill>
                            <a:srgbClr val="000000"/>
                          </a:solidFill>
                          <a:effectLst/>
                          <a:latin typeface="Century Gothic" panose="020B0502020202020204" pitchFamily="34" charset="0"/>
                        </a:rPr>
                        <a:t>Betriebskosten durch Effizienzsteigerungen um 5 % senken.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none" strike="noStrike">
                          <a:solidFill>
                            <a:srgbClr val="000000"/>
                          </a:solidFill>
                          <a:effectLst/>
                          <a:latin typeface="Century Gothic" panose="020B0502020202020204" pitchFamily="34" charset="0"/>
                        </a:rPr>
                        <a:t>Durch Optimierung des Betriebs und des Kostenmanagements eine Gewinnmarge von 15 % erzielen.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a:solidFill>
                            <a:srgbClr val="000000"/>
                          </a:solidFill>
                          <a:effectLst/>
                          <a:latin typeface="Century Gothic" panose="020B0502020202020204" pitchFamily="34" charset="0"/>
                        </a:rPr>
                        <a:t>Expansion und Diversifizierung</a:t>
                      </a:r>
                      <a:r>
                        <a:rPr lang="de-DE" sz="800" b="0" i="0" u="none" strike="noStrike">
                          <a:solidFill>
                            <a:srgbClr val="000000"/>
                          </a:solidFill>
                          <a:effectLst/>
                          <a:latin typeface="Century Gothic" panose="020B0502020202020204" pitchFamily="34" charset="0"/>
                        </a:rPr>
                        <a:t>: Mit gezielten Marketingstrategien für lokale Verbraucher*innen neue Märkte erschließen.</a:t>
                      </a:r>
                      <a:br>
                        <a:rPr lang="en-US" sz="800" b="0" i="0" u="none" strike="noStrike">
                          <a:solidFill>
                            <a:srgbClr val="000000"/>
                          </a:solidFill>
                          <a:effectLst/>
                          <a:latin typeface="Century Gothic" panose="020B0502020202020204" pitchFamily="34" charset="0"/>
                        </a:rPr>
                      </a:br>
                      <a:r>
                        <a:rPr lang="de-DE" sz="800" b="0" i="0" u="none" strike="noStrike">
                          <a:solidFill>
                            <a:srgbClr val="000000"/>
                          </a:solidFill>
                          <a:effectLst/>
                          <a:latin typeface="Century Gothic" panose="020B0502020202020204" pitchFamily="34" charset="0"/>
                        </a:rPr>
                        <a:t>Marketingaktivitäten auf B2B-Segmente ausweiten, mit Fokus auf Logistikunternehmen.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a:solidFill>
                            <a:srgbClr val="000000"/>
                          </a:solidFill>
                          <a:effectLst/>
                          <a:latin typeface="Century Gothic" panose="020B0502020202020204" pitchFamily="34" charset="0"/>
                        </a:rPr>
                        <a:t>Markenführerschaft</a:t>
                      </a:r>
                      <a:r>
                        <a:rPr lang="de-DE" sz="800" b="0" i="0" u="none" strike="noStrike">
                          <a:solidFill>
                            <a:srgbClr val="000000"/>
                          </a:solidFill>
                          <a:effectLst/>
                          <a:latin typeface="Century Gothic" panose="020B0502020202020204" pitchFamily="34" charset="0"/>
                        </a:rPr>
                        <a:t>: Positive Charge durch Branchenkonferenzen und Publikationen als Vordenker für innovative EV-Ladelösungen positionieren. Nachhaltigkeitsinitiativen und Erfolgsgeschichten von Kund*innen hervorheben, um Markentreue zu stärken.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0367500"/>
                  </a:ext>
                </a:extLst>
              </a:tr>
              <a:tr h="1039143">
                <a:tc>
                  <a:txBody>
                    <a:bodyPr/>
                    <a:lstStyle/>
                    <a:p>
                      <a:pPr algn="ctr" rtl="0" fontAlgn="ctr"/>
                      <a:r>
                        <a:rPr lang="de-DE" sz="1000" b="0" i="0" u="none" strike="noStrike" dirty="0">
                          <a:solidFill>
                            <a:srgbClr val="595959"/>
                          </a:solidFill>
                          <a:effectLst/>
                          <a:highlight>
                            <a:srgbClr val="EDEF9F"/>
                          </a:highlight>
                          <a:latin typeface="Century Gothic" panose="020B0502020202020204" pitchFamily="34" charset="0"/>
                        </a:rPr>
                        <a:t>GESELLSCHAFT-LICHES ENGAGEMENT</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de-DE" sz="800" b="0" i="0" u="sng" strike="noStrike" dirty="0">
                          <a:solidFill>
                            <a:srgbClr val="000000"/>
                          </a:solidFill>
                          <a:effectLst/>
                          <a:latin typeface="Century Gothic" panose="020B0502020202020204" pitchFamily="34" charset="0"/>
                        </a:rPr>
                        <a:t>Aufbau von Beziehungen</a:t>
                      </a:r>
                      <a:r>
                        <a:rPr lang="de-DE" sz="800" b="0" i="0" u="none" strike="noStrike" dirty="0">
                          <a:solidFill>
                            <a:srgbClr val="000000"/>
                          </a:solidFill>
                          <a:effectLst/>
                          <a:latin typeface="Century Gothic" panose="020B0502020202020204" pitchFamily="34" charset="0"/>
                        </a:rPr>
                        <a:t>: Mit Kommunen und Gemeindeorganisationen gemeinsam an Infrastrukturprojekten für Elektrofahrzeuge arbeiten. Lokale Umwelt- und Nachhaltigkeitsveranstaltungen sponsern.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a:solidFill>
                            <a:srgbClr val="000000"/>
                          </a:solidFill>
                          <a:effectLst/>
                          <a:latin typeface="Century Gothic" panose="020B0502020202020204" pitchFamily="34" charset="0"/>
                        </a:rPr>
                        <a:t>Marktdurchdringung:</a:t>
                      </a:r>
                      <a:r>
                        <a:rPr lang="de-DE" sz="800" b="0" i="0" u="none" strike="noStrike">
                          <a:solidFill>
                            <a:srgbClr val="000000"/>
                          </a:solidFill>
                          <a:effectLst/>
                          <a:latin typeface="Century Gothic" panose="020B0502020202020204" pitchFamily="34" charset="0"/>
                        </a:rPr>
                        <a:t> Treueprogramme und Anreize für Vielnutzer*innen einführen. Veranstaltungen zu den Themen Sensibilisierung für Elektrofahrzeuge und Nachhaltigkeit ausrichten, um potenzielle Kund*innen aufzuklären und anzusprechen.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a:solidFill>
                            <a:srgbClr val="000000"/>
                          </a:solidFill>
                          <a:effectLst/>
                          <a:latin typeface="Century Gothic" panose="020B0502020202020204" pitchFamily="34" charset="0"/>
                        </a:rPr>
                        <a:t>Kundenbindung</a:t>
                      </a:r>
                      <a:r>
                        <a:rPr lang="de-DE" sz="800" b="0" i="0" u="none" strike="noStrike">
                          <a:solidFill>
                            <a:srgbClr val="000000"/>
                          </a:solidFill>
                          <a:effectLst/>
                          <a:latin typeface="Century Gothic" panose="020B0502020202020204" pitchFamily="34" charset="0"/>
                        </a:rPr>
                        <a:t>: Soziale Medien und Kundenfeedback nutzen, um die Nutzungserfahrung zu verbessern. Empfehlungsprogramme implementieren, um neue Benutzer*innen zu gewinnen.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none" strike="noStrike">
                          <a:solidFill>
                            <a:srgbClr val="000000"/>
                          </a:solidFill>
                          <a:effectLst/>
                          <a:latin typeface="Century Gothic" panose="020B0502020202020204" pitchFamily="34" charset="0"/>
                        </a:rPr>
                        <a:t>Ausweitung der Umweltinitiativen: Mit gemeinnützigen Organisationen zusammenarbeiten, um umfassendere Umweltprojekte zu realisieren. Durch kommunal organisierte Kunstprojekte für Ladestationen das Engagement steigern.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a:solidFill>
                            <a:srgbClr val="000000"/>
                          </a:solidFill>
                          <a:effectLst/>
                          <a:latin typeface="Century Gothic" panose="020B0502020202020204" pitchFamily="34" charset="0"/>
                        </a:rPr>
                        <a:t>Vermächtnis und Führung: </a:t>
                      </a:r>
                      <a:r>
                        <a:rPr lang="de-DE" sz="800" b="0" i="0" u="none" strike="noStrike">
                          <a:solidFill>
                            <a:srgbClr val="000000"/>
                          </a:solidFill>
                          <a:effectLst/>
                          <a:latin typeface="Century Gothic" panose="020B0502020202020204" pitchFamily="34" charset="0"/>
                        </a:rPr>
                        <a:t>Gesellschaftliche Initiativen zu erneuerbaren Energien und Nachhaltigkeit leiten und Branchenstandards setzen.</a:t>
                      </a:r>
                      <a:br>
                        <a:rPr lang="en-US" sz="800" b="0" i="0" u="none" strike="noStrike">
                          <a:solidFill>
                            <a:srgbClr val="000000"/>
                          </a:solidFill>
                          <a:effectLst/>
                          <a:latin typeface="Century Gothic" panose="020B0502020202020204" pitchFamily="34" charset="0"/>
                        </a:rPr>
                      </a:br>
                      <a:r>
                        <a:rPr lang="de-DE" sz="800" b="0" i="0" u="none" strike="noStrike">
                          <a:solidFill>
                            <a:srgbClr val="000000"/>
                          </a:solidFill>
                          <a:effectLst/>
                          <a:latin typeface="Century Gothic" panose="020B0502020202020204" pitchFamily="34" charset="0"/>
                        </a:rPr>
                        <a:t>Positive Charge-Gemeindezentren für Bildung und Innovation in größeren Städten einrichten.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7081694"/>
                  </a:ext>
                </a:extLst>
              </a:tr>
              <a:tr h="1039143">
                <a:tc>
                  <a:txBody>
                    <a:bodyPr/>
                    <a:lstStyle/>
                    <a:p>
                      <a:pPr algn="ctr" rtl="0" fontAlgn="ctr"/>
                      <a:r>
                        <a:rPr lang="de-DE" sz="1000" b="0" i="0" u="none" strike="noStrike">
                          <a:solidFill>
                            <a:srgbClr val="595959"/>
                          </a:solidFill>
                          <a:effectLst/>
                          <a:highlight>
                            <a:srgbClr val="EDEF9F"/>
                          </a:highlight>
                          <a:latin typeface="Century Gothic" panose="020B0502020202020204" pitchFamily="34" charset="0"/>
                        </a:rPr>
                        <a:t>BETRIEB</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de-DE" sz="800" b="0" i="0" u="sng" strike="noStrike" dirty="0">
                          <a:solidFill>
                            <a:srgbClr val="000000"/>
                          </a:solidFill>
                          <a:effectLst/>
                          <a:latin typeface="Century Gothic" panose="020B0502020202020204" pitchFamily="34" charset="0"/>
                        </a:rPr>
                        <a:t>Infrastrukturentwicklung</a:t>
                      </a:r>
                      <a:r>
                        <a:rPr lang="de-DE" sz="800" b="0" i="0" u="none" strike="noStrike" dirty="0">
                          <a:solidFill>
                            <a:srgbClr val="000000"/>
                          </a:solidFill>
                          <a:effectLst/>
                          <a:latin typeface="Century Gothic" panose="020B0502020202020204" pitchFamily="34" charset="0"/>
                        </a:rPr>
                        <a:t>: 200 neue Ladestationen an strategisch wichtigen Standorten bereitstellen. Moderne Wartungs- und Überwachungssysteme implementieren, um die Zuverlässigkeit zu erhöhen.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a:solidFill>
                            <a:srgbClr val="000000"/>
                          </a:solidFill>
                          <a:effectLst/>
                          <a:latin typeface="Century Gothic" panose="020B0502020202020204" pitchFamily="34" charset="0"/>
                        </a:rPr>
                        <a:t>Gemeindeprogramme</a:t>
                      </a:r>
                      <a:r>
                        <a:rPr lang="de-DE" sz="800" b="0" i="0" u="none" strike="noStrike">
                          <a:solidFill>
                            <a:srgbClr val="000000"/>
                          </a:solidFill>
                          <a:effectLst/>
                          <a:latin typeface="Century Gothic" panose="020B0502020202020204" pitchFamily="34" charset="0"/>
                        </a:rPr>
                        <a:t>: Bildungsprogramme zu Elektrofahrzeugen und ökologischer Nachhaltigkeit in Schulen und Gemeinden starten. Ein Zuschussprogramm für lokale Unternehmen zur Installation von Ladestationen für Elektrofahrzeuge initiieren.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a:solidFill>
                            <a:srgbClr val="000000"/>
                          </a:solidFill>
                          <a:effectLst/>
                          <a:latin typeface="Century Gothic" panose="020B0502020202020204" pitchFamily="34" charset="0"/>
                        </a:rPr>
                        <a:t>Feedback und Anpassung</a:t>
                      </a:r>
                      <a:r>
                        <a:rPr lang="de-DE" sz="800" b="0" i="0" u="none" strike="noStrike">
                          <a:solidFill>
                            <a:srgbClr val="000000"/>
                          </a:solidFill>
                          <a:effectLst/>
                          <a:latin typeface="Century Gothic" panose="020B0502020202020204" pitchFamily="34" charset="0"/>
                        </a:rPr>
                        <a:t>: Ein Gemeinde-Beratungsgremium einrichten, um Feedback zu Ladestationsstandorten und zugehörigen Services zu sammeln. Verbesserungsvorschläge aus der Gemeinde und Barrierefreiheit implementieren.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sng" strike="noStrike">
                          <a:solidFill>
                            <a:srgbClr val="000000"/>
                          </a:solidFill>
                          <a:effectLst/>
                          <a:latin typeface="Century Gothic" panose="020B0502020202020204" pitchFamily="34" charset="0"/>
                        </a:rPr>
                        <a:t>Ausweitung der Umweltinitiativen</a:t>
                      </a:r>
                      <a:r>
                        <a:rPr lang="de-DE" sz="800" b="0" i="0" u="none" strike="noStrike">
                          <a:solidFill>
                            <a:srgbClr val="000000"/>
                          </a:solidFill>
                          <a:effectLst/>
                          <a:latin typeface="Century Gothic" panose="020B0502020202020204" pitchFamily="34" charset="0"/>
                        </a:rPr>
                        <a:t>: Mit gemeinnützigen Organisationen zusammenarbeiten, um umfassendere Umweltprojekte zu realisieren. Durch kommunal organisierte Kunstprojekte für Ladestationen das Engagement steigern.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de-DE" sz="800" b="0" i="0" u="none" strike="noStrike">
                          <a:solidFill>
                            <a:srgbClr val="000000"/>
                          </a:solidFill>
                          <a:effectLst/>
                          <a:latin typeface="Century Gothic" panose="020B0502020202020204" pitchFamily="34" charset="0"/>
                        </a:rPr>
                        <a:t>Zukunftssicherer Betrieb: Mit KI-gesteuerten Analysen und IoT-Integration volle betriebliche Effizienz erzielen. Sicherstellen, dass alle Betriebsabläufe entsprechend den Nachhaltigkeitszielen zu 100 % mit erneuerbarer Energie betrieben werden.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69659051"/>
                  </a:ext>
                </a:extLst>
              </a:tr>
              <a:tr h="1037063">
                <a:tc>
                  <a:txBody>
                    <a:bodyPr/>
                    <a:lstStyle/>
                    <a:p>
                      <a:pPr algn="ctr" rtl="0" fontAlgn="ctr"/>
                      <a:r>
                        <a:rPr lang="de-DE" sz="1000" b="0" i="0" u="none" strike="noStrike" dirty="0">
                          <a:solidFill>
                            <a:srgbClr val="595959"/>
                          </a:solidFill>
                          <a:effectLst/>
                          <a:highlight>
                            <a:srgbClr val="EDEF9F"/>
                          </a:highlight>
                          <a:latin typeface="Century Gothic" panose="020B0502020202020204" pitchFamily="34" charset="0"/>
                        </a:rPr>
                        <a:t>STRATEGISCHE PARTNERSCHAFTEN</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de-DE" sz="800" b="0" i="0" u="sng" strike="noStrike" dirty="0">
                          <a:solidFill>
                            <a:srgbClr val="000000"/>
                          </a:solidFill>
                          <a:effectLst/>
                          <a:latin typeface="Century Gothic" panose="020B0502020202020204" pitchFamily="34" charset="0"/>
                        </a:rPr>
                        <a:t>Gründung und Ausrichtung:</a:t>
                      </a:r>
                      <a:r>
                        <a:rPr lang="de-DE" sz="800" b="0" i="0" u="none" strike="noStrike" dirty="0">
                          <a:solidFill>
                            <a:srgbClr val="000000"/>
                          </a:solidFill>
                          <a:effectLst/>
                          <a:latin typeface="Century Gothic" panose="020B0502020202020204" pitchFamily="34" charset="0"/>
                        </a:rPr>
                        <a:t> Partnerschaften mit Herstellern von Elektrofahrzeugen und lokalen Unternehmen aufbauen, um die Zugänglichkeit von Ladestationen zu verbessern.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4">
                  <a:txBody>
                    <a:bodyPr/>
                    <a:lstStyle/>
                    <a:p>
                      <a:pPr algn="l" rtl="0" fontAlgn="ctr"/>
                      <a:r>
                        <a:rPr lang="de-DE" sz="800" b="0" i="0" u="sng" strike="noStrike">
                          <a:solidFill>
                            <a:srgbClr val="000000"/>
                          </a:solidFill>
                          <a:effectLst/>
                          <a:latin typeface="Century Gothic" panose="020B0502020202020204" pitchFamily="34" charset="0"/>
                        </a:rPr>
                        <a:t>Expansion und Synergie:</a:t>
                      </a:r>
                      <a:r>
                        <a:rPr lang="de-DE" sz="800" b="0" i="0" u="none" strike="noStrike">
                          <a:solidFill>
                            <a:srgbClr val="000000"/>
                          </a:solidFill>
                          <a:effectLst/>
                          <a:latin typeface="Century Gothic" panose="020B0502020202020204" pitchFamily="34" charset="0"/>
                        </a:rPr>
                        <a:t> Jährliche Überprüfung der Effektivität von Partnerschaften und der strategischen Ausrichtung durchführen, mit dem Ziel, in neue Märkte und Technologien zu expandieren und das Serviceangebot und die Marktpräsenz zu verbessern.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7041030"/>
                  </a:ext>
                </a:extLst>
              </a:tr>
              <a:tr h="1037063">
                <a:tc>
                  <a:txBody>
                    <a:bodyPr/>
                    <a:lstStyle/>
                    <a:p>
                      <a:pPr algn="ctr" rtl="0" fontAlgn="ctr"/>
                      <a:r>
                        <a:rPr lang="de-DE" sz="1000" b="0" i="0" u="none" strike="noStrike" dirty="0">
                          <a:solidFill>
                            <a:srgbClr val="595959"/>
                          </a:solidFill>
                          <a:effectLst/>
                          <a:highlight>
                            <a:srgbClr val="EDEF9F"/>
                          </a:highlight>
                          <a:latin typeface="Century Gothic" panose="020B0502020202020204" pitchFamily="34" charset="0"/>
                        </a:rPr>
                        <a:t>TECHNOLOGIEENTWICKLUNG</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de-DE" sz="800" b="0" i="0" u="sng" strike="noStrike" dirty="0">
                          <a:solidFill>
                            <a:srgbClr val="000000"/>
                          </a:solidFill>
                          <a:effectLst/>
                          <a:latin typeface="Century Gothic" panose="020B0502020202020204" pitchFamily="34" charset="0"/>
                        </a:rPr>
                        <a:t>Forschung und Entwicklung: </a:t>
                      </a:r>
                      <a:r>
                        <a:rPr lang="de-DE" sz="800" b="0" i="0" u="none" strike="noStrike" dirty="0">
                          <a:solidFill>
                            <a:srgbClr val="000000"/>
                          </a:solidFill>
                          <a:effectLst/>
                          <a:latin typeface="Century Gothic" panose="020B0502020202020204" pitchFamily="34" charset="0"/>
                        </a:rPr>
                        <a:t>In Forschung und Entwicklung für schnellere Ladetechnologien und bessere Benutzeroberflächendesigns investieren.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4">
                  <a:txBody>
                    <a:bodyPr/>
                    <a:lstStyle/>
                    <a:p>
                      <a:pPr algn="l" rtl="0" fontAlgn="ctr"/>
                      <a:r>
                        <a:rPr lang="de-DE" sz="800" b="0" i="0" u="sng" strike="noStrike" dirty="0">
                          <a:solidFill>
                            <a:srgbClr val="000000"/>
                          </a:solidFill>
                          <a:effectLst/>
                          <a:latin typeface="Century Gothic" panose="020B0502020202020204" pitchFamily="34" charset="0"/>
                        </a:rPr>
                        <a:t>Implementierung und Innovation: </a:t>
                      </a:r>
                      <a:r>
                        <a:rPr lang="de-DE" sz="800" b="0" i="0" u="none" strike="noStrike" dirty="0">
                          <a:solidFill>
                            <a:srgbClr val="000000"/>
                          </a:solidFill>
                          <a:effectLst/>
                          <a:latin typeface="Century Gothic" panose="020B0502020202020204" pitchFamily="34" charset="0"/>
                        </a:rPr>
                        <a:t>Neue Technologien und Funktionen mit Fokus auf Kundenkomfort und ökologische Nachhaltigkeit einführen, um sicherzustellen, dass Positive Charge dem technologischen Fortschritt in der EV-Ladebranche immer einen Schritt voraus ist.</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9646882"/>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99438781"/>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a:t>
                      </a:r>
                      <a:br>
                        <a:rPr lang="de-DE" sz="1600" b="0" dirty="0">
                          <a:solidFill>
                            <a:schemeClr val="tx1"/>
                          </a:solidFill>
                          <a:effectLst/>
                          <a:latin typeface="Century Gothic" panose="020B0502020202020204" pitchFamily="34" charset="0"/>
                        </a:rPr>
                      </a:br>
                      <a:r>
                        <a:rPr lang="de-DE" sz="1600" b="0" dirty="0">
                          <a:solidFill>
                            <a:schemeClr val="tx1"/>
                          </a:solidFill>
                          <a:effectLst/>
                          <a:latin typeface="Century Gothic" panose="020B0502020202020204" pitchFamily="34" charset="0"/>
                        </a:rPr>
                        <a:t>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951</Words>
  <Application>Microsoft Office PowerPoint</Application>
  <PresentationFormat>Widescreen</PresentationFormat>
  <Paragraphs>52</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44</cp:revision>
  <dcterms:created xsi:type="dcterms:W3CDTF">2022-05-22T18:55:25Z</dcterms:created>
  <dcterms:modified xsi:type="dcterms:W3CDTF">2024-09-17T03:04:55Z</dcterms:modified>
</cp:coreProperties>
</file>