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0" autoAdjust="0"/>
    <p:restoredTop sz="86447"/>
  </p:normalViewPr>
  <p:slideViewPr>
    <p:cSldViewPr snapToGrid="0" snapToObjects="1">
      <p:cViewPr varScale="1">
        <p:scale>
          <a:sx n="94" d="100"/>
          <a:sy n="94" d="100"/>
        </p:scale>
        <p:origin x="84" y="306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C5852AF-8D53-4489-89BF-AB3670122781}"/>
    <pc:docChg chg="undo custSel modSld">
      <pc:chgData name="Bess Dunlevy" userId="dd4b9a8537dbe9d0" providerId="LiveId" clId="{9C5852AF-8D53-4489-89BF-AB3670122781}" dt="2023-04-16T20:23:09.581" v="9" actId="20577"/>
      <pc:docMkLst>
        <pc:docMk/>
      </pc:docMkLst>
      <pc:sldChg chg="modSp mod">
        <pc:chgData name="Bess Dunlevy" userId="dd4b9a8537dbe9d0" providerId="LiveId" clId="{9C5852AF-8D53-4489-89BF-AB3670122781}" dt="2023-04-16T20:23:09.581" v="9" actId="20577"/>
        <pc:sldMkLst>
          <pc:docMk/>
          <pc:sldMk cId="1508588292" sldId="342"/>
        </pc:sldMkLst>
        <pc:spChg chg="mod">
          <ac:chgData name="Bess Dunlevy" userId="dd4b9a8537dbe9d0" providerId="LiveId" clId="{9C5852AF-8D53-4489-89BF-AB3670122781}" dt="2023-04-16T20:23:09.581" v="9" actId="20577"/>
          <ac:spMkLst>
            <pc:docMk/>
            <pc:sldMk cId="1508588292" sldId="342"/>
            <ac:spMk id="33" creationId="{143A449B-AAB7-994A-92CE-8F48E2CA7DF6}"/>
          </ac:spMkLst>
        </pc:spChg>
        <pc:spChg chg="mod">
          <ac:chgData name="Bess Dunlevy" userId="dd4b9a8537dbe9d0" providerId="LiveId" clId="{9C5852AF-8D53-4489-89BF-AB3670122781}" dt="2023-04-16T20:23:08.659" v="8" actId="20577"/>
          <ac:spMkLst>
            <pc:docMk/>
            <pc:sldMk cId="1508588292" sldId="342"/>
            <ac:spMk id="36" creationId="{C7DC0BFC-32CE-0544-BDE7-E4E8CD4C8E4D}"/>
          </ac:spMkLst>
        </pc:spChg>
      </pc:sldChg>
      <pc:sldChg chg="modSp mod">
        <pc:chgData name="Bess Dunlevy" userId="dd4b9a8537dbe9d0" providerId="LiveId" clId="{9C5852AF-8D53-4489-89BF-AB3670122781}" dt="2023-04-16T20:23:07.736" v="7" actId="6549"/>
        <pc:sldMkLst>
          <pc:docMk/>
          <pc:sldMk cId="3634812223" sldId="354"/>
        </pc:sldMkLst>
        <pc:spChg chg="mod">
          <ac:chgData name="Bess Dunlevy" userId="dd4b9a8537dbe9d0" providerId="LiveId" clId="{9C5852AF-8D53-4489-89BF-AB3670122781}" dt="2023-04-16T20:23:04.511" v="5" actId="20577"/>
          <ac:spMkLst>
            <pc:docMk/>
            <pc:sldMk cId="3634812223" sldId="354"/>
            <ac:spMk id="9" creationId="{CB9D49A6-86F7-B744-828A-D7C1D9D15D8C}"/>
          </ac:spMkLst>
        </pc:spChg>
        <pc:graphicFrameChg chg="modGraphic">
          <ac:chgData name="Bess Dunlevy" userId="dd4b9a8537dbe9d0" providerId="LiveId" clId="{9C5852AF-8D53-4489-89BF-AB3670122781}" dt="2023-04-16T20:23:07.736" v="7" actId="6549"/>
          <ac:graphicFrameMkLst>
            <pc:docMk/>
            <pc:sldMk cId="3634812223" sldId="354"/>
            <ac:graphicFrameMk id="2" creationId="{C1A9E809-F563-AD65-BBE9-E0FA5FD1D88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64"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 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495983" cy="769441"/>
          </a:xfrm>
          <a:prstGeom prst="rect">
            <a:avLst/>
          </a:prstGeom>
          <a:noFill/>
        </p:spPr>
        <p:txBody>
          <a:bodyPr wrap="square" rtlCol="0">
            <a:spAutoFit/>
          </a:bodyPr>
          <a:lstStyle/>
          <a:p>
            <a:pPr rtl="0"/>
            <a:r>
              <a:rPr lang="de-DE" sz="2200" b="1" dirty="0">
                <a:solidFill>
                  <a:schemeClr val="tx1">
                    <a:lumMod val="75000"/>
                    <a:lumOff val="25000"/>
                  </a:schemeClr>
                </a:solidFill>
                <a:latin typeface="Century Gothic" panose="020B0502020202020204" pitchFamily="34" charset="0"/>
              </a:rPr>
              <a:t>VORLAGE FÜR EINEN AKTIONSPLAN FÜR DAS KEY-ACCOUNT-MANAGEMENT (BEISPIEL)</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216310" y="6477000"/>
            <a:ext cx="11530930" cy="338554"/>
          </a:xfrm>
          <a:prstGeom prst="rect">
            <a:avLst/>
          </a:prstGeom>
          <a:noFill/>
        </p:spPr>
        <p:txBody>
          <a:bodyPr wrap="square" rtlCol="0">
            <a:spAutoFit/>
          </a:bodyPr>
          <a:lstStyle/>
          <a:p>
            <a:pPr algn="r" rtl="0"/>
            <a:r>
              <a:rPr lang="de-DE" sz="1600" dirty="0">
                <a:solidFill>
                  <a:schemeClr val="bg1"/>
                </a:solidFill>
                <a:latin typeface="Century Gothic" panose="020B0502020202020204" pitchFamily="34" charset="0"/>
              </a:rPr>
              <a:t>VORLAGE FÜR EINEN AKTIONSPLAN FÜR DAS KEY-ACCOUNT-MANAGEMENT (BEISPIEL) – PRÄSENTATION</a:t>
            </a:r>
          </a:p>
        </p:txBody>
      </p:sp>
      <p:sp>
        <p:nvSpPr>
          <p:cNvPr id="11" name="TextBox 10">
            <a:extLst>
              <a:ext uri="{FF2B5EF4-FFF2-40B4-BE49-F238E27FC236}">
                <a16:creationId xmlns:a16="http://schemas.microsoft.com/office/drawing/2014/main" id="{0C01BE91-D333-FE4E-8137-15C695E430C9}"/>
              </a:ext>
            </a:extLst>
          </p:cNvPr>
          <p:cNvSpPr txBox="1"/>
          <p:nvPr/>
        </p:nvSpPr>
        <p:spPr>
          <a:xfrm>
            <a:off x="216310" y="2952518"/>
            <a:ext cx="11386410" cy="615553"/>
          </a:xfrm>
          <a:prstGeom prst="rect">
            <a:avLst/>
          </a:prstGeom>
          <a:noFill/>
        </p:spPr>
        <p:txBody>
          <a:bodyPr wrap="square" rtlCol="0">
            <a:spAutoFit/>
          </a:bodyPr>
          <a:lstStyle/>
          <a:p>
            <a:pPr rtl="0"/>
            <a:r>
              <a:rPr lang="de-DE" sz="3400" dirty="0">
                <a:solidFill>
                  <a:schemeClr val="accent5">
                    <a:lumMod val="75000"/>
                  </a:schemeClr>
                </a:solidFill>
                <a:latin typeface="Century Gothic" panose="020B0502020202020204" pitchFamily="34" charset="0"/>
              </a:rPr>
              <a:t>AKTIONSPLAN FÜR DAS KEY-ACCOUNT-MANAGEMENT</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216310" y="3714029"/>
            <a:ext cx="11179665" cy="0"/>
          </a:xfrm>
          <a:prstGeom prst="line">
            <a:avLst/>
          </a:prstGeom>
        </p:spPr>
        <p:style>
          <a:lnRef idx="1">
            <a:schemeClr val="dk1"/>
          </a:lnRef>
          <a:fillRef idx="0">
            <a:schemeClr val="dk1"/>
          </a:fillRef>
          <a:effectRef idx="0">
            <a:schemeClr val="dk1"/>
          </a:effectRef>
          <a:fontRef idx="minor">
            <a:schemeClr val="tx1"/>
          </a:fontRef>
        </p:style>
      </p:cxnSp>
      <p:pic>
        <p:nvPicPr>
          <p:cNvPr id="2" name="Picture 1">
            <a:hlinkClick r:id="rId3"/>
            <a:extLst>
              <a:ext uri="{FF2B5EF4-FFF2-40B4-BE49-F238E27FC236}">
                <a16:creationId xmlns:a16="http://schemas.microsoft.com/office/drawing/2014/main" id="{D26E7130-E265-87AA-2C28-41CFA0215FCC}"/>
              </a:ext>
            </a:extLst>
          </p:cNvPr>
          <p:cNvPicPr>
            <a:picLocks noChangeAspect="1"/>
          </p:cNvPicPr>
          <p:nvPr/>
        </p:nvPicPr>
        <p:blipFill>
          <a:blip r:embed="rId4"/>
          <a:srcRect/>
          <a:stretch/>
        </p:blipFill>
        <p:spPr>
          <a:xfrm>
            <a:off x="8529613" y="307317"/>
            <a:ext cx="3240000" cy="64441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26959" y="6477000"/>
            <a:ext cx="11620281" cy="338554"/>
          </a:xfrm>
          <a:prstGeom prst="rect">
            <a:avLst/>
          </a:prstGeom>
          <a:noFill/>
        </p:spPr>
        <p:txBody>
          <a:bodyPr wrap="square" rtlCol="0">
            <a:spAutoFit/>
          </a:bodyPr>
          <a:lstStyle/>
          <a:p>
            <a:pPr algn="r" rtl="0"/>
            <a:r>
              <a:rPr lang="de-DE" sz="1600" dirty="0">
                <a:solidFill>
                  <a:schemeClr val="bg1"/>
                </a:solidFill>
                <a:latin typeface="Century Gothic" panose="020B0502020202020204" pitchFamily="34" charset="0"/>
              </a:rPr>
              <a:t>VORLAGE FÜR EINEN AKTIONSPLAN FÜR DAS KEY-ACCOUNT-MANAGEMENT (BEISPIEL)</a:t>
            </a:r>
          </a:p>
        </p:txBody>
      </p:sp>
      <p:graphicFrame>
        <p:nvGraphicFramePr>
          <p:cNvPr id="2" name="Table 1">
            <a:extLst>
              <a:ext uri="{FF2B5EF4-FFF2-40B4-BE49-F238E27FC236}">
                <a16:creationId xmlns:a16="http://schemas.microsoft.com/office/drawing/2014/main" id="{C1A9E809-F563-AD65-BBE9-E0FA5FD1D888}"/>
              </a:ext>
            </a:extLst>
          </p:cNvPr>
          <p:cNvGraphicFramePr>
            <a:graphicFrameLocks noGrp="1"/>
          </p:cNvGraphicFramePr>
          <p:nvPr>
            <p:extLst>
              <p:ext uri="{D42A27DB-BD31-4B8C-83A1-F6EECF244321}">
                <p14:modId xmlns:p14="http://schemas.microsoft.com/office/powerpoint/2010/main" val="3583181036"/>
              </p:ext>
            </p:extLst>
          </p:nvPr>
        </p:nvGraphicFramePr>
        <p:xfrm>
          <a:off x="170778" y="162337"/>
          <a:ext cx="11804913" cy="6169636"/>
        </p:xfrm>
        <a:graphic>
          <a:graphicData uri="http://schemas.openxmlformats.org/drawingml/2006/table">
            <a:tbl>
              <a:tblPr firstRow="1" firstCol="1" bandRow="1"/>
              <a:tblGrid>
                <a:gridCol w="1227582">
                  <a:extLst>
                    <a:ext uri="{9D8B030D-6E8A-4147-A177-3AD203B41FA5}">
                      <a16:colId xmlns:a16="http://schemas.microsoft.com/office/drawing/2014/main" val="3766550310"/>
                    </a:ext>
                  </a:extLst>
                </a:gridCol>
                <a:gridCol w="1014265">
                  <a:extLst>
                    <a:ext uri="{9D8B030D-6E8A-4147-A177-3AD203B41FA5}">
                      <a16:colId xmlns:a16="http://schemas.microsoft.com/office/drawing/2014/main" val="779828085"/>
                    </a:ext>
                  </a:extLst>
                </a:gridCol>
                <a:gridCol w="1086711">
                  <a:extLst>
                    <a:ext uri="{9D8B030D-6E8A-4147-A177-3AD203B41FA5}">
                      <a16:colId xmlns:a16="http://schemas.microsoft.com/office/drawing/2014/main" val="1464120727"/>
                    </a:ext>
                  </a:extLst>
                </a:gridCol>
                <a:gridCol w="1392601">
                  <a:extLst>
                    <a:ext uri="{9D8B030D-6E8A-4147-A177-3AD203B41FA5}">
                      <a16:colId xmlns:a16="http://schemas.microsoft.com/office/drawing/2014/main" val="3621230578"/>
                    </a:ext>
                  </a:extLst>
                </a:gridCol>
                <a:gridCol w="1577745">
                  <a:extLst>
                    <a:ext uri="{9D8B030D-6E8A-4147-A177-3AD203B41FA5}">
                      <a16:colId xmlns:a16="http://schemas.microsoft.com/office/drawing/2014/main" val="3026529236"/>
                    </a:ext>
                  </a:extLst>
                </a:gridCol>
                <a:gridCol w="1497247">
                  <a:extLst>
                    <a:ext uri="{9D8B030D-6E8A-4147-A177-3AD203B41FA5}">
                      <a16:colId xmlns:a16="http://schemas.microsoft.com/office/drawing/2014/main" val="1805205960"/>
                    </a:ext>
                  </a:extLst>
                </a:gridCol>
                <a:gridCol w="1400652">
                  <a:extLst>
                    <a:ext uri="{9D8B030D-6E8A-4147-A177-3AD203B41FA5}">
                      <a16:colId xmlns:a16="http://schemas.microsoft.com/office/drawing/2014/main" val="2884158062"/>
                    </a:ext>
                  </a:extLst>
                </a:gridCol>
                <a:gridCol w="1304055">
                  <a:extLst>
                    <a:ext uri="{9D8B030D-6E8A-4147-A177-3AD203B41FA5}">
                      <a16:colId xmlns:a16="http://schemas.microsoft.com/office/drawing/2014/main" val="1764864015"/>
                    </a:ext>
                  </a:extLst>
                </a:gridCol>
                <a:gridCol w="1304055">
                  <a:extLst>
                    <a:ext uri="{9D8B030D-6E8A-4147-A177-3AD203B41FA5}">
                      <a16:colId xmlns:a16="http://schemas.microsoft.com/office/drawing/2014/main" val="3653377855"/>
                    </a:ext>
                  </a:extLst>
                </a:gridCol>
              </a:tblGrid>
              <a:tr h="627921">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WICHTIGE KUNDSCHAFT</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PRIORITÄTSSTUFE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ROLLE IM PROJEKT</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MANAGEMENTVORGABEN</a:t>
                      </a:r>
                    </a:p>
                  </a:txBody>
                  <a:tcPr marL="36000" marR="3600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NENNENSWERTE INTERESSENGEBIETE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BEVORZUGTE KOMMUNIKATION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BEZIEHUNGEN UND STRATEGIEN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AKTIONSPLÄNE FÜR DIE KUNDENBINDUNG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WEITERE ANMERKUNGEN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362120623"/>
                  </a:ext>
                </a:extLst>
              </a:tr>
              <a:tr h="586060">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Weller Corp.</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Kunde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Projekt Alpha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E-Mail, SMS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Kundenerwartungen definieren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E-Mail zur Begrüßung senden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Kundenerwartungen dokumentieren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24184364"/>
                  </a:ext>
                </a:extLst>
              </a:tr>
              <a:tr h="638767">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Valley View Inc.</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Mittel</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8CBAD"/>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TBD</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E-Mail</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Anruf vereinbaren, um alle Fragen vor dem Meeting zu beantworten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Meeting planen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Kundenfragen dokumentieren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098556876"/>
                  </a:ext>
                </a:extLst>
              </a:tr>
              <a:tr h="800528">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Don D. Associates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Kunde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Mobiltelefon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Ermitteln, ob die Anforderungen des Kunden derzeit erfüllt werden oder nicht</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Meeting planen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Positives Feedback dokumentieren</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25498227"/>
                  </a:ext>
                </a:extLst>
              </a:tr>
              <a:tr h="586060">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Hoch</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4B084"/>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93632572"/>
                  </a:ext>
                </a:extLst>
              </a:tr>
              <a:tr h="586060">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15227599"/>
                  </a:ext>
                </a:extLst>
              </a:tr>
              <a:tr h="586060">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6830032"/>
                  </a:ext>
                </a:extLst>
              </a:tr>
              <a:tr h="586060">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237494302"/>
                  </a:ext>
                </a:extLst>
              </a:tr>
              <a:tr h="586060">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84424657"/>
                  </a:ext>
                </a:extLst>
              </a:tr>
              <a:tr h="586060">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de-DE" sz="7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6319228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6</TotalTime>
  <Words>232</Words>
  <Application>Microsoft Office PowerPoint</Application>
  <PresentationFormat>Widescreen</PresentationFormat>
  <Paragraphs>58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Nicole Li</cp:lastModifiedBy>
  <cp:revision>6</cp:revision>
  <dcterms:created xsi:type="dcterms:W3CDTF">2023-04-16T20:19:51Z</dcterms:created>
  <dcterms:modified xsi:type="dcterms:W3CDTF">2024-09-27T02:27:07Z</dcterms:modified>
</cp:coreProperties>
</file>