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20" r:id="rId3"/>
    <p:sldId id="34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F0A622"/>
    <a:srgbClr val="F10002"/>
    <a:srgbClr val="FFC0E3"/>
    <a:srgbClr val="00E7F2"/>
    <a:srgbClr val="00BD32"/>
    <a:srgbClr val="5B7191"/>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86447"/>
  </p:normalViewPr>
  <p:slideViewPr>
    <p:cSldViewPr snapToGrid="0" snapToObjects="1">
      <p:cViewPr varScale="1">
        <p:scale>
          <a:sx n="128" d="100"/>
          <a:sy n="128" d="100"/>
        </p:scale>
        <p:origin x="568"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8F20262-4E1B-4343-8E0C-46DDB1FA92B7}"/>
    <pc:docChg chg="modSld">
      <pc:chgData name="Bess Dunlevy" userId="dd4b9a8537dbe9d0" providerId="LiveId" clId="{A8F20262-4E1B-4343-8E0C-46DDB1FA92B7}" dt="2023-03-28T00:04:52.484" v="46" actId="20577"/>
      <pc:docMkLst>
        <pc:docMk/>
      </pc:docMkLst>
      <pc:sldChg chg="modSp mod">
        <pc:chgData name="Bess Dunlevy" userId="dd4b9a8537dbe9d0" providerId="LiveId" clId="{A8F20262-4E1B-4343-8E0C-46DDB1FA92B7}" dt="2023-03-28T00:04:52.484" v="46" actId="20577"/>
        <pc:sldMkLst>
          <pc:docMk/>
          <pc:sldMk cId="1036723312" sldId="320"/>
        </pc:sldMkLst>
        <pc:spChg chg="mod">
          <ac:chgData name="Bess Dunlevy" userId="dd4b9a8537dbe9d0" providerId="LiveId" clId="{A8F20262-4E1B-4343-8E0C-46DDB1FA92B7}" dt="2023-03-28T00:04:52.484" v="46" actId="20577"/>
          <ac:spMkLst>
            <pc:docMk/>
            <pc:sldMk cId="1036723312" sldId="320"/>
            <ac:spMk id="9" creationId="{E6EEB223-E166-A54F-887F-3F76EDC4E433}"/>
          </ac:spMkLst>
        </pc:spChg>
      </pc:sldChg>
      <pc:sldChg chg="modSp mod">
        <pc:chgData name="Bess Dunlevy" userId="dd4b9a8537dbe9d0" providerId="LiveId" clId="{A8F20262-4E1B-4343-8E0C-46DDB1FA92B7}" dt="2023-03-28T00:04:43.820" v="38" actId="20577"/>
        <pc:sldMkLst>
          <pc:docMk/>
          <pc:sldMk cId="4149389064" sldId="343"/>
        </pc:sldMkLst>
        <pc:spChg chg="mod">
          <ac:chgData name="Bess Dunlevy" userId="dd4b9a8537dbe9d0" providerId="LiveId" clId="{A8F20262-4E1B-4343-8E0C-46DDB1FA92B7}" dt="2023-03-28T00:04:43.820" v="38" actId="20577"/>
          <ac:spMkLst>
            <pc:docMk/>
            <pc:sldMk cId="4149389064" sldId="343"/>
            <ac:spMk id="9" creationId="{E6EEB223-E166-A54F-887F-3F76EDC4E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de-DE" smtClean="0"/>
              <a:t>24.10.24</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de-DE" smtClean="0"/>
              <a:t>‹#›</a:t>
            </a:fld>
            <a:endParaRPr lang="de-DE"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0711C10-233D-DA48-A5CB-9365BBABB6B4}" type="slidenum">
              <a:rPr lang="de-DE" smtClean="0"/>
              <a:t>1</a:t>
            </a:fld>
            <a:endParaRPr lang="de-DE" dirty="0"/>
          </a:p>
        </p:txBody>
      </p:sp>
    </p:spTree>
    <p:extLst>
      <p:ext uri="{BB962C8B-B14F-4D97-AF65-F5344CB8AC3E}">
        <p14:creationId xmlns:p14="http://schemas.microsoft.com/office/powerpoint/2010/main" val="39914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82956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Образец заголовка</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Образец текста</a:t>
            </a:r>
          </a:p>
          <a:p>
            <a:pPr lvl="1"/>
            <a:r>
              <a:rPr lang="de-DE" dirty="0"/>
              <a:t>Второй уровень</a:t>
            </a:r>
          </a:p>
          <a:p>
            <a:pPr lvl="2"/>
            <a:r>
              <a:rPr lang="de-DE" dirty="0"/>
              <a:t>Третий уровень</a:t>
            </a:r>
          </a:p>
          <a:p>
            <a:pPr lvl="3"/>
            <a:r>
              <a:rPr lang="de-DE" dirty="0"/>
              <a:t>Четвертый уровень</a:t>
            </a:r>
          </a:p>
          <a:p>
            <a:pPr lvl="4"/>
            <a:r>
              <a:rPr lang="de-DE" dirty="0"/>
              <a:t>Пятый уровень</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de-DE" smtClean="0"/>
              <a:t>24.10.24</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de-DE" smtClean="0"/>
              <a:t>‹#›</a:t>
            </a:fld>
            <a:endParaRPr lang="de-DE"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6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2596291"/>
            <a:ext cx="9247166" cy="646331"/>
          </a:xfrm>
          <a:prstGeom prst="rect">
            <a:avLst/>
          </a:prstGeom>
          <a:noFill/>
        </p:spPr>
        <p:txBody>
          <a:bodyPr wrap="square" rtlCol="0">
            <a:spAutoFit/>
          </a:bodyPr>
          <a:lstStyle/>
          <a:p>
            <a:pPr rtl="0"/>
            <a:r>
              <a:rPr lang="de-DE" sz="3600" dirty="0">
                <a:latin typeface="Century Gothic" panose="020B0502020202020204" pitchFamily="34" charset="0"/>
              </a:rPr>
              <a:t>SEA-TECH INDUSTRIES</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8" y="4425164"/>
            <a:ext cx="2933809" cy="307777"/>
          </a:xfrm>
          <a:prstGeom prst="rect">
            <a:avLst/>
          </a:prstGeom>
          <a:noFill/>
        </p:spPr>
        <p:txBody>
          <a:bodyPr wrap="square" rtlCol="0">
            <a:spAutoFit/>
          </a:bodyPr>
          <a:lstStyle/>
          <a:p>
            <a:pPr rtl="0">
              <a:spcAft>
                <a:spcPts val="600"/>
              </a:spcAft>
            </a:pPr>
            <a:r>
              <a:rPr lang="de-DE" sz="1400" dirty="0">
                <a:solidFill>
                  <a:schemeClr val="tx1">
                    <a:lumMod val="65000"/>
                    <a:lumOff val="35000"/>
                  </a:schemeClr>
                </a:solidFill>
                <a:latin typeface="Century Gothic" panose="020B0502020202020204" pitchFamily="34" charset="0"/>
              </a:rPr>
              <a:t>ZUSAMMENGESTELLT VON</a:t>
            </a: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6219793" y="331043"/>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007024" cy="954107"/>
          </a:xfrm>
          <a:prstGeom prst="rect">
            <a:avLst/>
          </a:prstGeom>
          <a:noFill/>
        </p:spPr>
        <p:txBody>
          <a:bodyPr wrap="square" rtlCol="0">
            <a:spAutoFit/>
          </a:bodyPr>
          <a:lstStyle/>
          <a:p>
            <a:pPr rtl="0"/>
            <a:r>
              <a:rPr lang="de-DE" sz="2800" b="1" dirty="0">
                <a:solidFill>
                  <a:schemeClr val="tx1">
                    <a:lumMod val="65000"/>
                    <a:lumOff val="35000"/>
                  </a:schemeClr>
                </a:solidFill>
                <a:latin typeface="Century Gothic" panose="020B0502020202020204" pitchFamily="34" charset="0"/>
              </a:rPr>
              <a:t>VORLAGE FÜR DIE </a:t>
            </a:r>
            <a:br>
              <a:rPr lang="de-DE" sz="2800" b="1" dirty="0">
                <a:solidFill>
                  <a:schemeClr val="tx1">
                    <a:lumMod val="65000"/>
                    <a:lumOff val="35000"/>
                  </a:schemeClr>
                </a:solidFill>
                <a:latin typeface="Century Gothic" panose="020B0502020202020204" pitchFamily="34" charset="0"/>
              </a:rPr>
            </a:br>
            <a:r>
              <a:rPr lang="de-DE" sz="2800" b="1" dirty="0">
                <a:solidFill>
                  <a:schemeClr val="tx1">
                    <a:lumMod val="65000"/>
                    <a:lumOff val="35000"/>
                  </a:schemeClr>
                </a:solidFill>
                <a:latin typeface="Century Gothic" panose="020B0502020202020204" pitchFamily="34" charset="0"/>
              </a:rPr>
              <a:t>ACCOUNT-ZUORDNUNG (BEISPIEL)</a:t>
            </a:r>
          </a:p>
        </p:txBody>
      </p:sp>
      <p:sp>
        <p:nvSpPr>
          <p:cNvPr id="35" name="TextBox 34">
            <a:extLst>
              <a:ext uri="{FF2B5EF4-FFF2-40B4-BE49-F238E27FC236}">
                <a16:creationId xmlns:a16="http://schemas.microsoft.com/office/drawing/2014/main" id="{D4A01080-4F03-D14C-BCAD-D43C7E40BEF8}"/>
              </a:ext>
            </a:extLst>
          </p:cNvPr>
          <p:cNvSpPr txBox="1"/>
          <p:nvPr/>
        </p:nvSpPr>
        <p:spPr>
          <a:xfrm>
            <a:off x="880808" y="4752036"/>
            <a:ext cx="3969487" cy="338554"/>
          </a:xfrm>
          <a:prstGeom prst="rect">
            <a:avLst/>
          </a:prstGeom>
          <a:noFill/>
        </p:spPr>
        <p:txBody>
          <a:bodyPr wrap="square" rtlCol="0">
            <a:spAutoFit/>
          </a:bodyPr>
          <a:lstStyle/>
          <a:p>
            <a:pPr rtl="0">
              <a:spcAft>
                <a:spcPts val="600"/>
              </a:spcAft>
            </a:pPr>
            <a:r>
              <a:rPr lang="de-DE" sz="1600" dirty="0">
                <a:solidFill>
                  <a:schemeClr val="tx1">
                    <a:lumMod val="85000"/>
                    <a:lumOff val="15000"/>
                  </a:schemeClr>
                </a:solidFill>
                <a:latin typeface="Century Gothic" panose="020B0502020202020204" pitchFamily="34" charset="0"/>
              </a:rPr>
              <a:t>V. Fries</a:t>
            </a:r>
          </a:p>
        </p:txBody>
      </p:sp>
      <p:sp>
        <p:nvSpPr>
          <p:cNvPr id="36" name="TextBox 35">
            <a:extLst>
              <a:ext uri="{FF2B5EF4-FFF2-40B4-BE49-F238E27FC236}">
                <a16:creationId xmlns:a16="http://schemas.microsoft.com/office/drawing/2014/main" id="{E95A0212-8878-DB48-B186-5F02B91F6AA8}"/>
              </a:ext>
            </a:extLst>
          </p:cNvPr>
          <p:cNvSpPr txBox="1"/>
          <p:nvPr/>
        </p:nvSpPr>
        <p:spPr>
          <a:xfrm>
            <a:off x="880807" y="5481349"/>
            <a:ext cx="1494645" cy="338554"/>
          </a:xfrm>
          <a:prstGeom prst="rect">
            <a:avLst/>
          </a:prstGeom>
          <a:noFill/>
        </p:spPr>
        <p:txBody>
          <a:bodyPr wrap="square" rtlCol="0">
            <a:spAutoFit/>
          </a:bodyPr>
          <a:lstStyle/>
          <a:p>
            <a:pPr rtl="0">
              <a:spcAft>
                <a:spcPts val="600"/>
              </a:spcAft>
            </a:pPr>
            <a:r>
              <a:rPr lang="de-DE" sz="1600" dirty="0">
                <a:solidFill>
                  <a:schemeClr val="tx1">
                    <a:lumMod val="85000"/>
                    <a:lumOff val="15000"/>
                  </a:schemeClr>
                </a:solidFill>
                <a:latin typeface="Century Gothic" panose="020B0502020202020204" pitchFamily="34" charset="0"/>
              </a:rPr>
              <a:t>00.00.0000</a:t>
            </a:r>
          </a:p>
        </p:txBody>
      </p:sp>
      <p:pic>
        <p:nvPicPr>
          <p:cNvPr id="7" name="Picture 6">
            <a:hlinkClick r:id="rId3"/>
            <a:extLst>
              <a:ext uri="{FF2B5EF4-FFF2-40B4-BE49-F238E27FC236}">
                <a16:creationId xmlns:a16="http://schemas.microsoft.com/office/drawing/2014/main" id="{8D14AB9B-48A2-0A8C-E6DB-2B1A6954D550}"/>
              </a:ext>
            </a:extLst>
          </p:cNvPr>
          <p:cNvPicPr>
            <a:picLocks noChangeAspect="1"/>
          </p:cNvPicPr>
          <p:nvPr/>
        </p:nvPicPr>
        <p:blipFill>
          <a:blip r:embed="rId4"/>
          <a:srcRect/>
          <a:stretch/>
        </p:blipFill>
        <p:spPr>
          <a:xfrm>
            <a:off x="8704471" y="198025"/>
            <a:ext cx="3240000" cy="644418"/>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VORLAGE FÜR DIE ACCOUNT-ZUORDNUNG (BEISPIEL)</a:t>
            </a:r>
          </a:p>
        </p:txBody>
      </p:sp>
      <p:cxnSp>
        <p:nvCxnSpPr>
          <p:cNvPr id="7" name="AutoShape 171">
            <a:extLst>
              <a:ext uri="{FF2B5EF4-FFF2-40B4-BE49-F238E27FC236}">
                <a16:creationId xmlns:a16="http://schemas.microsoft.com/office/drawing/2014/main" id="{5295E306-9C6E-704F-A191-5441D3EE3DC1}"/>
              </a:ext>
            </a:extLst>
          </p:cNvPr>
          <p:cNvCxnSpPr>
            <a:cxnSpLocks noChangeShapeType="1"/>
          </p:cNvCxnSpPr>
          <p:nvPr/>
        </p:nvCxnSpPr>
        <p:spPr bwMode="auto">
          <a:xfrm rot="16200000" flipH="1">
            <a:off x="5035019" y="2590105"/>
            <a:ext cx="3086094" cy="1676398"/>
          </a:xfrm>
          <a:prstGeom prst="bentConnector3">
            <a:avLst>
              <a:gd name="adj1" fmla="val 24897"/>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F884CF1-A195-6946-833B-8E40F202CA9B}"/>
              </a:ext>
            </a:extLst>
          </p:cNvPr>
          <p:cNvCxnSpPr/>
          <p:nvPr/>
        </p:nvCxnSpPr>
        <p:spPr>
          <a:xfrm>
            <a:off x="4939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14D588-A172-854A-8F36-5C78A962E3BF}"/>
              </a:ext>
            </a:extLst>
          </p:cNvPr>
          <p:cNvCxnSpPr/>
          <p:nvPr/>
        </p:nvCxnSpPr>
        <p:spPr>
          <a:xfrm>
            <a:off x="4939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430146-06A2-D242-8FCB-C52D97F0E59E}"/>
              </a:ext>
            </a:extLst>
          </p:cNvPr>
          <p:cNvCxnSpPr/>
          <p:nvPr/>
        </p:nvCxnSpPr>
        <p:spPr>
          <a:xfrm>
            <a:off x="4939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713743-D03D-EA4C-8DD2-D3276CF0BFFE}"/>
              </a:ext>
            </a:extLst>
          </p:cNvPr>
          <p:cNvCxnSpPr/>
          <p:nvPr/>
        </p:nvCxnSpPr>
        <p:spPr>
          <a:xfrm>
            <a:off x="4939764" y="5860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7FE94B-F175-ED47-9A1C-D5A46151AE99}"/>
              </a:ext>
            </a:extLst>
          </p:cNvPr>
          <p:cNvCxnSpPr/>
          <p:nvPr/>
        </p:nvCxnSpPr>
        <p:spPr>
          <a:xfrm>
            <a:off x="74289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ECF897-908F-1745-94E8-E48B4675B1F5}"/>
              </a:ext>
            </a:extLst>
          </p:cNvPr>
          <p:cNvCxnSpPr/>
          <p:nvPr/>
        </p:nvCxnSpPr>
        <p:spPr>
          <a:xfrm>
            <a:off x="74289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26F4D2-6D0A-9B43-9439-ADA8B6A74071}"/>
              </a:ext>
            </a:extLst>
          </p:cNvPr>
          <p:cNvCxnSpPr/>
          <p:nvPr/>
        </p:nvCxnSpPr>
        <p:spPr>
          <a:xfrm>
            <a:off x="7428964" y="4971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7A260D-BFDF-D544-828A-C00B2AE932FC}"/>
              </a:ext>
            </a:extLst>
          </p:cNvPr>
          <p:cNvCxnSpPr/>
          <p:nvPr/>
        </p:nvCxnSpPr>
        <p:spPr>
          <a:xfrm>
            <a:off x="98546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781A75-3E19-E940-A149-663F1F5B7D6B}"/>
              </a:ext>
            </a:extLst>
          </p:cNvPr>
          <p:cNvCxnSpPr/>
          <p:nvPr/>
        </p:nvCxnSpPr>
        <p:spPr>
          <a:xfrm>
            <a:off x="98546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349A1E-E1EE-304B-941B-EEF47DA1928E}"/>
              </a:ext>
            </a:extLst>
          </p:cNvPr>
          <p:cNvCxnSpPr/>
          <p:nvPr/>
        </p:nvCxnSpPr>
        <p:spPr>
          <a:xfrm>
            <a:off x="1899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69BD72-4111-BA46-8511-CA6400C24B0F}"/>
              </a:ext>
            </a:extLst>
          </p:cNvPr>
          <p:cNvCxnSpPr/>
          <p:nvPr/>
        </p:nvCxnSpPr>
        <p:spPr>
          <a:xfrm>
            <a:off x="1899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C594DB-5F97-5F47-8CAF-1E886A498E59}"/>
              </a:ext>
            </a:extLst>
          </p:cNvPr>
          <p:cNvCxnSpPr/>
          <p:nvPr/>
        </p:nvCxnSpPr>
        <p:spPr>
          <a:xfrm>
            <a:off x="1899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01D956-7C91-CF4C-B719-EF3EB604A774}"/>
              </a:ext>
            </a:extLst>
          </p:cNvPr>
          <p:cNvCxnSpPr/>
          <p:nvPr/>
        </p:nvCxnSpPr>
        <p:spPr>
          <a:xfrm>
            <a:off x="9854664" y="49586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04170D-713B-BB41-95F0-033107A7B3F1}"/>
              </a:ext>
            </a:extLst>
          </p:cNvPr>
          <p:cNvCxnSpPr/>
          <p:nvPr/>
        </p:nvCxnSpPr>
        <p:spPr>
          <a:xfrm>
            <a:off x="2526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14103C-7145-5B4F-B4EB-0C6FFB3BEA8E}"/>
              </a:ext>
            </a:extLst>
          </p:cNvPr>
          <p:cNvCxnSpPr/>
          <p:nvPr/>
        </p:nvCxnSpPr>
        <p:spPr>
          <a:xfrm>
            <a:off x="2526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77367F-0599-D744-A725-E60AF69C6305}"/>
              </a:ext>
            </a:extLst>
          </p:cNvPr>
          <p:cNvCxnSpPr/>
          <p:nvPr/>
        </p:nvCxnSpPr>
        <p:spPr>
          <a:xfrm>
            <a:off x="2526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7" name="AutoShape 171">
            <a:extLst>
              <a:ext uri="{FF2B5EF4-FFF2-40B4-BE49-F238E27FC236}">
                <a16:creationId xmlns:a16="http://schemas.microsoft.com/office/drawing/2014/main" id="{8AB91BD4-ED1F-1D48-9A60-8105802C0FA5}"/>
              </a:ext>
            </a:extLst>
          </p:cNvPr>
          <p:cNvCxnSpPr>
            <a:cxnSpLocks noChangeShapeType="1"/>
          </p:cNvCxnSpPr>
          <p:nvPr/>
        </p:nvCxnSpPr>
        <p:spPr bwMode="auto">
          <a:xfrm rot="5400000">
            <a:off x="-1048286" y="3123506"/>
            <a:ext cx="3060703" cy="584198"/>
          </a:xfrm>
          <a:prstGeom prst="bentConnector3">
            <a:avLst>
              <a:gd name="adj1" fmla="val 1722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8" name="AutoShape 171">
            <a:extLst>
              <a:ext uri="{FF2B5EF4-FFF2-40B4-BE49-F238E27FC236}">
                <a16:creationId xmlns:a16="http://schemas.microsoft.com/office/drawing/2014/main" id="{AF368FF0-A04D-484D-BFBD-727393A5326C}"/>
              </a:ext>
            </a:extLst>
          </p:cNvPr>
          <p:cNvCxnSpPr>
            <a:cxnSpLocks noChangeShapeType="1"/>
          </p:cNvCxnSpPr>
          <p:nvPr/>
        </p:nvCxnSpPr>
        <p:spPr bwMode="auto">
          <a:xfrm rot="5400000">
            <a:off x="3180816" y="3682307"/>
            <a:ext cx="3936998" cy="419099"/>
          </a:xfrm>
          <a:prstGeom prst="bentConnector3">
            <a:avLst>
              <a:gd name="adj1" fmla="val 1193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9" name="AutoShape 171">
            <a:extLst>
              <a:ext uri="{FF2B5EF4-FFF2-40B4-BE49-F238E27FC236}">
                <a16:creationId xmlns:a16="http://schemas.microsoft.com/office/drawing/2014/main" id="{7810ADE8-6B01-9C45-9DB3-2A5088EB5EAB}"/>
              </a:ext>
            </a:extLst>
          </p:cNvPr>
          <p:cNvCxnSpPr>
            <a:cxnSpLocks noChangeShapeType="1"/>
          </p:cNvCxnSpPr>
          <p:nvPr/>
        </p:nvCxnSpPr>
        <p:spPr bwMode="auto">
          <a:xfrm rot="16200000" flipH="1">
            <a:off x="501117" y="2920304"/>
            <a:ext cx="2882895" cy="1168400"/>
          </a:xfrm>
          <a:prstGeom prst="bentConnector3">
            <a:avLst>
              <a:gd name="adj1" fmla="val 2092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0" name="AutoShape 171">
            <a:extLst>
              <a:ext uri="{FF2B5EF4-FFF2-40B4-BE49-F238E27FC236}">
                <a16:creationId xmlns:a16="http://schemas.microsoft.com/office/drawing/2014/main" id="{40908CDD-5011-2948-8189-BBA4A09F5FE2}"/>
              </a:ext>
            </a:extLst>
          </p:cNvPr>
          <p:cNvCxnSpPr>
            <a:cxnSpLocks noChangeShapeType="1"/>
          </p:cNvCxnSpPr>
          <p:nvPr/>
        </p:nvCxnSpPr>
        <p:spPr bwMode="auto">
          <a:xfrm flipH="1">
            <a:off x="393164" y="729554"/>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1" name="AutoShape 171">
            <a:extLst>
              <a:ext uri="{FF2B5EF4-FFF2-40B4-BE49-F238E27FC236}">
                <a16:creationId xmlns:a16="http://schemas.microsoft.com/office/drawing/2014/main" id="{371BF201-67B4-2841-ABB1-E381A98217A6}"/>
              </a:ext>
            </a:extLst>
          </p:cNvPr>
          <p:cNvCxnSpPr>
            <a:cxnSpLocks noChangeShapeType="1"/>
          </p:cNvCxnSpPr>
          <p:nvPr/>
        </p:nvCxnSpPr>
        <p:spPr bwMode="auto">
          <a:xfrm>
            <a:off x="2285464" y="749874"/>
            <a:ext cx="3632200" cy="1071880"/>
          </a:xfrm>
          <a:prstGeom prst="bentConnector3">
            <a:avLst>
              <a:gd name="adj1" fmla="val 31469"/>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pic>
        <p:nvPicPr>
          <p:cNvPr id="32" name="Picture 31">
            <a:extLst>
              <a:ext uri="{FF2B5EF4-FFF2-40B4-BE49-F238E27FC236}">
                <a16:creationId xmlns:a16="http://schemas.microsoft.com/office/drawing/2014/main" id="{0B4EA5BA-145F-D74A-9902-4EFEEA39B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4352" y="2812441"/>
            <a:ext cx="619238" cy="619238"/>
          </a:xfrm>
          <a:prstGeom prst="rect">
            <a:avLst/>
          </a:prstGeom>
        </p:spPr>
      </p:pic>
      <p:sp>
        <p:nvSpPr>
          <p:cNvPr id="33" name="AutoShape 167">
            <a:extLst>
              <a:ext uri="{FF2B5EF4-FFF2-40B4-BE49-F238E27FC236}">
                <a16:creationId xmlns:a16="http://schemas.microsoft.com/office/drawing/2014/main" id="{424A8C9F-6BD2-4840-81AA-7F48AE41D539}"/>
              </a:ext>
            </a:extLst>
          </p:cNvPr>
          <p:cNvSpPr>
            <a:spLocks noChangeArrowheads="1"/>
          </p:cNvSpPr>
          <p:nvPr/>
        </p:nvSpPr>
        <p:spPr bwMode="auto">
          <a:xfrm>
            <a:off x="380464" y="281244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Y. Honda</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Controlling</a:t>
            </a:r>
          </a:p>
        </p:txBody>
      </p:sp>
      <p:sp>
        <p:nvSpPr>
          <p:cNvPr id="34" name="AutoShape 167">
            <a:extLst>
              <a:ext uri="{FF2B5EF4-FFF2-40B4-BE49-F238E27FC236}">
                <a16:creationId xmlns:a16="http://schemas.microsoft.com/office/drawing/2014/main" id="{F86EE6F5-935B-C94F-BA23-4402D38488F4}"/>
              </a:ext>
            </a:extLst>
          </p:cNvPr>
          <p:cNvSpPr>
            <a:spLocks noChangeArrowheads="1"/>
          </p:cNvSpPr>
          <p:nvPr/>
        </p:nvSpPr>
        <p:spPr bwMode="auto">
          <a:xfrm>
            <a:off x="5134054" y="28124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J. Lipton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spc="-20" dirty="0">
                <a:solidFill>
                  <a:schemeClr val="tx1">
                    <a:lumMod val="65000"/>
                    <a:lumOff val="35000"/>
                  </a:schemeClr>
                </a:solidFill>
                <a:effectLst/>
                <a:latin typeface="Century Gothic" panose="020B0502020202020204" pitchFamily="34" charset="0"/>
                <a:ea typeface="+mn-ea"/>
                <a:cs typeface="+mn-cs"/>
              </a:rPr>
              <a:t>Kunden- Beziehungen</a:t>
            </a:r>
          </a:p>
        </p:txBody>
      </p:sp>
      <p:pic>
        <p:nvPicPr>
          <p:cNvPr id="35" name="Picture 34">
            <a:extLst>
              <a:ext uri="{FF2B5EF4-FFF2-40B4-BE49-F238E27FC236}">
                <a16:creationId xmlns:a16="http://schemas.microsoft.com/office/drawing/2014/main" id="{19323387-9A42-834C-A442-D5DDB16CF2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7898" y="2812441"/>
            <a:ext cx="619238" cy="619238"/>
          </a:xfrm>
          <a:prstGeom prst="rect">
            <a:avLst/>
          </a:prstGeom>
        </p:spPr>
      </p:pic>
      <p:sp>
        <p:nvSpPr>
          <p:cNvPr id="36" name="AutoShape 167">
            <a:extLst>
              <a:ext uri="{FF2B5EF4-FFF2-40B4-BE49-F238E27FC236}">
                <a16:creationId xmlns:a16="http://schemas.microsoft.com/office/drawing/2014/main" id="{A5B9846C-A709-9B45-BD15-25CEE6CC1D56}"/>
              </a:ext>
            </a:extLst>
          </p:cNvPr>
          <p:cNvSpPr>
            <a:spLocks noChangeArrowheads="1"/>
          </p:cNvSpPr>
          <p:nvPr/>
        </p:nvSpPr>
        <p:spPr bwMode="auto">
          <a:xfrm>
            <a:off x="378983" y="1540590"/>
            <a:ext cx="1257889" cy="628944"/>
          </a:xfrm>
          <a:prstGeom prst="flowChartAlternateProcess">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E. Fitzgerald</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Vice President</a:t>
            </a:r>
          </a:p>
        </p:txBody>
      </p:sp>
      <p:pic>
        <p:nvPicPr>
          <p:cNvPr id="37" name="Picture 36">
            <a:extLst>
              <a:ext uri="{FF2B5EF4-FFF2-40B4-BE49-F238E27FC236}">
                <a16:creationId xmlns:a16="http://schemas.microsoft.com/office/drawing/2014/main" id="{804F28E5-9134-6C4A-8DD0-41153683D7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02871" y="1549325"/>
            <a:ext cx="619238" cy="619238"/>
          </a:xfrm>
          <a:prstGeom prst="rect">
            <a:avLst/>
          </a:prstGeom>
        </p:spPr>
      </p:pic>
      <p:pic>
        <p:nvPicPr>
          <p:cNvPr id="38" name="Picture 37">
            <a:extLst>
              <a:ext uri="{FF2B5EF4-FFF2-40B4-BE49-F238E27FC236}">
                <a16:creationId xmlns:a16="http://schemas.microsoft.com/office/drawing/2014/main" id="{47807048-6017-DD4C-A5C1-F0D29D37EF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67898" y="1549325"/>
            <a:ext cx="619238" cy="619238"/>
          </a:xfrm>
          <a:prstGeom prst="rect">
            <a:avLst/>
          </a:prstGeom>
        </p:spPr>
      </p:pic>
      <p:sp>
        <p:nvSpPr>
          <p:cNvPr id="39" name="AutoShape 167">
            <a:extLst>
              <a:ext uri="{FF2B5EF4-FFF2-40B4-BE49-F238E27FC236}">
                <a16:creationId xmlns:a16="http://schemas.microsoft.com/office/drawing/2014/main" id="{1C410E73-2C25-DE48-BC3C-BBD05114EA83}"/>
              </a:ext>
            </a:extLst>
          </p:cNvPr>
          <p:cNvSpPr>
            <a:spLocks noChangeArrowheads="1"/>
          </p:cNvSpPr>
          <p:nvPr/>
        </p:nvSpPr>
        <p:spPr bwMode="auto">
          <a:xfrm>
            <a:off x="5134054" y="1540590"/>
            <a:ext cx="1257889" cy="628944"/>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de-DE" sz="1000" dirty="0">
                <a:effectLst/>
                <a:latin typeface="Century Gothic" panose="020B0502020202020204" pitchFamily="34" charset="0"/>
                <a:ea typeface="+mn-ea"/>
                <a:cs typeface="+mn-cs"/>
              </a:rPr>
              <a:t>N. S. Kahn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Vice President</a:t>
            </a:r>
          </a:p>
        </p:txBody>
      </p:sp>
      <p:sp>
        <p:nvSpPr>
          <p:cNvPr id="40" name="AutoShape 167">
            <a:extLst>
              <a:ext uri="{FF2B5EF4-FFF2-40B4-BE49-F238E27FC236}">
                <a16:creationId xmlns:a16="http://schemas.microsoft.com/office/drawing/2014/main" id="{5D320656-CE9C-0340-8C77-F0CCBA855F57}"/>
              </a:ext>
            </a:extLst>
          </p:cNvPr>
          <p:cNvSpPr>
            <a:spLocks noChangeArrowheads="1"/>
          </p:cNvSpPr>
          <p:nvPr/>
        </p:nvSpPr>
        <p:spPr bwMode="auto">
          <a:xfrm>
            <a:off x="1233292" y="412054"/>
            <a:ext cx="1257889" cy="628944"/>
          </a:xfrm>
          <a:prstGeom prst="flowChartAlternateProcess">
            <a:avLst/>
          </a:prstGeom>
          <a:solidFill>
            <a:schemeClr val="tx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D. Nguyen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r>
              <a:rPr lang="de-DE" sz="900" dirty="0">
                <a:solidFill>
                  <a:schemeClr val="tx1">
                    <a:lumMod val="65000"/>
                    <a:lumOff val="35000"/>
                  </a:schemeClr>
                </a:solidFill>
                <a:effectLst/>
                <a:latin typeface="Century Gothic" panose="020B0502020202020204" pitchFamily="34" charset="0"/>
                <a:ea typeface="+mn-ea"/>
                <a:cs typeface="+mn-cs"/>
              </a:rPr>
              <a:t>President</a:t>
            </a:r>
          </a:p>
        </p:txBody>
      </p:sp>
      <p:pic>
        <p:nvPicPr>
          <p:cNvPr id="41" name="Picture 40">
            <a:extLst>
              <a:ext uri="{FF2B5EF4-FFF2-40B4-BE49-F238E27FC236}">
                <a16:creationId xmlns:a16="http://schemas.microsoft.com/office/drawing/2014/main" id="{53934459-A699-7A4A-B9D2-287B7EA451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52813" y="412054"/>
            <a:ext cx="619238" cy="619238"/>
          </a:xfrm>
          <a:prstGeom prst="rect">
            <a:avLst/>
          </a:prstGeom>
        </p:spPr>
      </p:pic>
      <p:pic>
        <p:nvPicPr>
          <p:cNvPr id="42" name="Picture 41">
            <a:extLst>
              <a:ext uri="{FF2B5EF4-FFF2-40B4-BE49-F238E27FC236}">
                <a16:creationId xmlns:a16="http://schemas.microsoft.com/office/drawing/2014/main" id="{57AEECA2-6798-A043-9491-0B146AF317D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691652" y="3721197"/>
            <a:ext cx="619238" cy="619238"/>
          </a:xfrm>
          <a:prstGeom prst="rect">
            <a:avLst/>
          </a:prstGeom>
        </p:spPr>
      </p:pic>
      <p:sp>
        <p:nvSpPr>
          <p:cNvPr id="43" name="AutoShape 167">
            <a:extLst>
              <a:ext uri="{FF2B5EF4-FFF2-40B4-BE49-F238E27FC236}">
                <a16:creationId xmlns:a16="http://schemas.microsoft.com/office/drawing/2014/main" id="{168D976B-D125-5B4B-8162-C30F22A66B43}"/>
              </a:ext>
            </a:extLst>
          </p:cNvPr>
          <p:cNvSpPr>
            <a:spLocks noChangeArrowheads="1"/>
          </p:cNvSpPr>
          <p:nvPr/>
        </p:nvSpPr>
        <p:spPr bwMode="auto">
          <a:xfrm>
            <a:off x="367764" y="3721197"/>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F. Cortez</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Benefits Management</a:t>
            </a:r>
          </a:p>
        </p:txBody>
      </p:sp>
      <p:sp>
        <p:nvSpPr>
          <p:cNvPr id="44" name="AutoShape 167">
            <a:extLst>
              <a:ext uri="{FF2B5EF4-FFF2-40B4-BE49-F238E27FC236}">
                <a16:creationId xmlns:a16="http://schemas.microsoft.com/office/drawing/2014/main" id="{BEF88054-7EE7-6C4C-B7F2-FD66F79E6C25}"/>
              </a:ext>
            </a:extLst>
          </p:cNvPr>
          <p:cNvSpPr>
            <a:spLocks noChangeArrowheads="1"/>
          </p:cNvSpPr>
          <p:nvPr/>
        </p:nvSpPr>
        <p:spPr bwMode="auto">
          <a:xfrm>
            <a:off x="5134054" y="372119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J. Byrne</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spc="-40" dirty="0">
                <a:solidFill>
                  <a:schemeClr val="tx1">
                    <a:lumMod val="65000"/>
                    <a:lumOff val="35000"/>
                  </a:schemeClr>
                </a:solidFill>
                <a:effectLst/>
                <a:latin typeface="Century Gothic" panose="020B0502020202020204" pitchFamily="34" charset="0"/>
                <a:ea typeface="+mn-ea"/>
                <a:cs typeface="+mn-cs"/>
              </a:rPr>
              <a:t>Retourenmanagement</a:t>
            </a:r>
          </a:p>
        </p:txBody>
      </p:sp>
      <p:pic>
        <p:nvPicPr>
          <p:cNvPr id="45" name="Picture 44">
            <a:extLst>
              <a:ext uri="{FF2B5EF4-FFF2-40B4-BE49-F238E27FC236}">
                <a16:creationId xmlns:a16="http://schemas.microsoft.com/office/drawing/2014/main" id="{11B21337-D2DF-0F45-9EED-B740218B58B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67898" y="3721197"/>
            <a:ext cx="619238" cy="619238"/>
          </a:xfrm>
          <a:prstGeom prst="rect">
            <a:avLst/>
          </a:prstGeom>
        </p:spPr>
      </p:pic>
      <p:pic>
        <p:nvPicPr>
          <p:cNvPr id="46" name="Picture 45">
            <a:extLst>
              <a:ext uri="{FF2B5EF4-FFF2-40B4-BE49-F238E27FC236}">
                <a16:creationId xmlns:a16="http://schemas.microsoft.com/office/drawing/2014/main" id="{3EEA092E-2AA6-8347-9DDC-B1F09E4A5DE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4352" y="4629953"/>
            <a:ext cx="619238" cy="619238"/>
          </a:xfrm>
          <a:prstGeom prst="rect">
            <a:avLst/>
          </a:prstGeom>
        </p:spPr>
      </p:pic>
      <p:sp>
        <p:nvSpPr>
          <p:cNvPr id="47" name="AutoShape 167">
            <a:extLst>
              <a:ext uri="{FF2B5EF4-FFF2-40B4-BE49-F238E27FC236}">
                <a16:creationId xmlns:a16="http://schemas.microsoft.com/office/drawing/2014/main" id="{32F7F66F-21D4-414F-B5F9-BA0CE0BE0644}"/>
              </a:ext>
            </a:extLst>
          </p:cNvPr>
          <p:cNvSpPr>
            <a:spLocks noChangeArrowheads="1"/>
          </p:cNvSpPr>
          <p:nvPr/>
        </p:nvSpPr>
        <p:spPr bwMode="auto">
          <a:xfrm>
            <a:off x="380464" y="4629953"/>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H. Jones Jr.</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Vergütung</a:t>
            </a:r>
          </a:p>
        </p:txBody>
      </p:sp>
      <p:sp>
        <p:nvSpPr>
          <p:cNvPr id="48" name="AutoShape 167">
            <a:extLst>
              <a:ext uri="{FF2B5EF4-FFF2-40B4-BE49-F238E27FC236}">
                <a16:creationId xmlns:a16="http://schemas.microsoft.com/office/drawing/2014/main" id="{6ABCF732-9637-9343-BB13-05F563F39881}"/>
              </a:ext>
            </a:extLst>
          </p:cNvPr>
          <p:cNvSpPr>
            <a:spLocks noChangeArrowheads="1"/>
          </p:cNvSpPr>
          <p:nvPr/>
        </p:nvSpPr>
        <p:spPr bwMode="auto">
          <a:xfrm>
            <a:off x="5134054" y="462995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R. Halford</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spc="-40" dirty="0">
                <a:solidFill>
                  <a:schemeClr val="tx1">
                    <a:lumMod val="65000"/>
                    <a:lumOff val="35000"/>
                  </a:schemeClr>
                </a:solidFill>
                <a:effectLst/>
                <a:latin typeface="Century Gothic" panose="020B0502020202020204" pitchFamily="34" charset="0"/>
                <a:ea typeface="+mn-ea"/>
                <a:cs typeface="+mn-cs"/>
              </a:rPr>
              <a:t>Retourenmanagement</a:t>
            </a:r>
          </a:p>
        </p:txBody>
      </p:sp>
      <p:pic>
        <p:nvPicPr>
          <p:cNvPr id="49" name="Picture 48">
            <a:extLst>
              <a:ext uri="{FF2B5EF4-FFF2-40B4-BE49-F238E27FC236}">
                <a16:creationId xmlns:a16="http://schemas.microsoft.com/office/drawing/2014/main" id="{ED236CC3-1EE5-8C4D-9DCF-B50FFE1EB00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67898" y="4629953"/>
            <a:ext cx="619238" cy="619238"/>
          </a:xfrm>
          <a:prstGeom prst="rect">
            <a:avLst/>
          </a:prstGeom>
        </p:spPr>
      </p:pic>
      <p:pic>
        <p:nvPicPr>
          <p:cNvPr id="50" name="Picture 49">
            <a:extLst>
              <a:ext uri="{FF2B5EF4-FFF2-40B4-BE49-F238E27FC236}">
                <a16:creationId xmlns:a16="http://schemas.microsoft.com/office/drawing/2014/main" id="{6591E0A5-8CC9-414B-9B08-29B4F1557C4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53852" y="2795509"/>
            <a:ext cx="619238" cy="619238"/>
          </a:xfrm>
          <a:prstGeom prst="rect">
            <a:avLst/>
          </a:prstGeom>
        </p:spPr>
      </p:pic>
      <p:sp>
        <p:nvSpPr>
          <p:cNvPr id="51" name="AutoShape 167">
            <a:extLst>
              <a:ext uri="{FF2B5EF4-FFF2-40B4-BE49-F238E27FC236}">
                <a16:creationId xmlns:a16="http://schemas.microsoft.com/office/drawing/2014/main" id="{56F1D7FA-D8E6-7E44-824B-B3E18340FC24}"/>
              </a:ext>
            </a:extLst>
          </p:cNvPr>
          <p:cNvSpPr>
            <a:spLocks noChangeArrowheads="1"/>
          </p:cNvSpPr>
          <p:nvPr/>
        </p:nvSpPr>
        <p:spPr bwMode="auto">
          <a:xfrm>
            <a:off x="2729964" y="2795509"/>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D. Martin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Budgetanalyse</a:t>
            </a:r>
          </a:p>
        </p:txBody>
      </p:sp>
      <p:sp>
        <p:nvSpPr>
          <p:cNvPr id="52" name="AutoShape 167">
            <a:extLst>
              <a:ext uri="{FF2B5EF4-FFF2-40B4-BE49-F238E27FC236}">
                <a16:creationId xmlns:a16="http://schemas.microsoft.com/office/drawing/2014/main" id="{C8E72869-5DAD-CA47-9092-DB35F22AA336}"/>
              </a:ext>
            </a:extLst>
          </p:cNvPr>
          <p:cNvSpPr>
            <a:spLocks noChangeArrowheads="1"/>
          </p:cNvSpPr>
          <p:nvPr/>
        </p:nvSpPr>
        <p:spPr bwMode="auto">
          <a:xfrm>
            <a:off x="5134054" y="553870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R. Faulkner</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Analyse</a:t>
            </a:r>
          </a:p>
        </p:txBody>
      </p:sp>
      <p:pic>
        <p:nvPicPr>
          <p:cNvPr id="53" name="Picture 52">
            <a:extLst>
              <a:ext uri="{FF2B5EF4-FFF2-40B4-BE49-F238E27FC236}">
                <a16:creationId xmlns:a16="http://schemas.microsoft.com/office/drawing/2014/main" id="{F0780B07-56E2-FB4C-83AB-839A481EDF0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67898" y="5538709"/>
            <a:ext cx="619238" cy="619238"/>
          </a:xfrm>
          <a:prstGeom prst="rect">
            <a:avLst/>
          </a:prstGeom>
        </p:spPr>
      </p:pic>
      <p:pic>
        <p:nvPicPr>
          <p:cNvPr id="54" name="Picture 53">
            <a:extLst>
              <a:ext uri="{FF2B5EF4-FFF2-40B4-BE49-F238E27FC236}">
                <a16:creationId xmlns:a16="http://schemas.microsoft.com/office/drawing/2014/main" id="{4924B181-99E8-A047-AB24-AB755971427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053852" y="3704265"/>
            <a:ext cx="619238" cy="619238"/>
          </a:xfrm>
          <a:prstGeom prst="rect">
            <a:avLst/>
          </a:prstGeom>
        </p:spPr>
      </p:pic>
      <p:sp>
        <p:nvSpPr>
          <p:cNvPr id="55" name="AutoShape 167">
            <a:extLst>
              <a:ext uri="{FF2B5EF4-FFF2-40B4-BE49-F238E27FC236}">
                <a16:creationId xmlns:a16="http://schemas.microsoft.com/office/drawing/2014/main" id="{53EC517C-3BCE-3C4F-8C4C-FA32693F391F}"/>
              </a:ext>
            </a:extLst>
          </p:cNvPr>
          <p:cNvSpPr>
            <a:spLocks noChangeArrowheads="1"/>
          </p:cNvSpPr>
          <p:nvPr/>
        </p:nvSpPr>
        <p:spPr bwMode="auto">
          <a:xfrm>
            <a:off x="2729964" y="3704265"/>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de-DE" sz="1000" dirty="0">
                <a:effectLst/>
                <a:latin typeface="Century Gothic" panose="020B0502020202020204" pitchFamily="34" charset="0"/>
                <a:ea typeface="+mn-ea"/>
                <a:cs typeface="+mn-cs"/>
              </a:rPr>
              <a:t>F. A. Sinatra</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Budgetanalyse</a:t>
            </a:r>
          </a:p>
        </p:txBody>
      </p:sp>
      <p:sp>
        <p:nvSpPr>
          <p:cNvPr id="56" name="AutoShape 167">
            <a:extLst>
              <a:ext uri="{FF2B5EF4-FFF2-40B4-BE49-F238E27FC236}">
                <a16:creationId xmlns:a16="http://schemas.microsoft.com/office/drawing/2014/main" id="{E7180F8D-38D4-9848-8BA3-0B5C9396DB93}"/>
              </a:ext>
            </a:extLst>
          </p:cNvPr>
          <p:cNvSpPr>
            <a:spLocks noChangeArrowheads="1"/>
          </p:cNvSpPr>
          <p:nvPr/>
        </p:nvSpPr>
        <p:spPr bwMode="auto">
          <a:xfrm>
            <a:off x="7623254" y="282796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N. Schon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Analyse</a:t>
            </a:r>
          </a:p>
        </p:txBody>
      </p:sp>
      <p:pic>
        <p:nvPicPr>
          <p:cNvPr id="57" name="Picture 56">
            <a:extLst>
              <a:ext uri="{FF2B5EF4-FFF2-40B4-BE49-F238E27FC236}">
                <a16:creationId xmlns:a16="http://schemas.microsoft.com/office/drawing/2014/main" id="{7DB2825A-4D8E-3044-8BBF-F8B4A607CA6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957098" y="2827965"/>
            <a:ext cx="619238" cy="619238"/>
          </a:xfrm>
          <a:prstGeom prst="rect">
            <a:avLst/>
          </a:prstGeom>
        </p:spPr>
      </p:pic>
      <p:pic>
        <p:nvPicPr>
          <p:cNvPr id="58" name="Picture 57">
            <a:extLst>
              <a:ext uri="{FF2B5EF4-FFF2-40B4-BE49-F238E27FC236}">
                <a16:creationId xmlns:a16="http://schemas.microsoft.com/office/drawing/2014/main" id="{A7D52DE8-FC92-7944-8514-AB4BFAB8ED57}"/>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41152" y="4613021"/>
            <a:ext cx="619238" cy="619238"/>
          </a:xfrm>
          <a:prstGeom prst="rect">
            <a:avLst/>
          </a:prstGeom>
        </p:spPr>
      </p:pic>
      <p:sp>
        <p:nvSpPr>
          <p:cNvPr id="59" name="AutoShape 167">
            <a:extLst>
              <a:ext uri="{FF2B5EF4-FFF2-40B4-BE49-F238E27FC236}">
                <a16:creationId xmlns:a16="http://schemas.microsoft.com/office/drawing/2014/main" id="{69A17ADE-45F0-EA41-8552-9EAF0CB5CDED}"/>
              </a:ext>
            </a:extLst>
          </p:cNvPr>
          <p:cNvSpPr>
            <a:spLocks noChangeArrowheads="1"/>
          </p:cNvSpPr>
          <p:nvPr/>
        </p:nvSpPr>
        <p:spPr bwMode="auto">
          <a:xfrm>
            <a:off x="2717264" y="461302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S. Chavez</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900" dirty="0">
                <a:solidFill>
                  <a:schemeClr val="tx1">
                    <a:lumMod val="65000"/>
                    <a:lumOff val="35000"/>
                  </a:schemeClr>
                </a:solidFill>
                <a:effectLst/>
                <a:latin typeface="Century Gothic" panose="020B0502020202020204" pitchFamily="34" charset="0"/>
                <a:ea typeface="+mn-ea"/>
                <a:cs typeface="+mn-cs"/>
              </a:rPr>
              <a:t>Gehaltsabrechnung</a:t>
            </a:r>
          </a:p>
        </p:txBody>
      </p:sp>
      <p:sp>
        <p:nvSpPr>
          <p:cNvPr id="60" name="AutoShape 167">
            <a:extLst>
              <a:ext uri="{FF2B5EF4-FFF2-40B4-BE49-F238E27FC236}">
                <a16:creationId xmlns:a16="http://schemas.microsoft.com/office/drawing/2014/main" id="{288AFE51-2399-C447-BFCA-F5C20E0CA852}"/>
              </a:ext>
            </a:extLst>
          </p:cNvPr>
          <p:cNvSpPr>
            <a:spLocks noChangeArrowheads="1"/>
          </p:cNvSpPr>
          <p:nvPr/>
        </p:nvSpPr>
        <p:spPr bwMode="auto">
          <a:xfrm>
            <a:off x="7623254" y="373672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de-DE" sz="1000" dirty="0">
                <a:effectLst/>
                <a:latin typeface="Century Gothic" panose="020B0502020202020204" pitchFamily="34" charset="0"/>
                <a:ea typeface="+mn-ea"/>
                <a:cs typeface="+mn-cs"/>
              </a:rPr>
              <a:t>E. Haines</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Analyse</a:t>
            </a:r>
          </a:p>
        </p:txBody>
      </p:sp>
      <p:pic>
        <p:nvPicPr>
          <p:cNvPr id="61" name="Picture 60">
            <a:extLst>
              <a:ext uri="{FF2B5EF4-FFF2-40B4-BE49-F238E27FC236}">
                <a16:creationId xmlns:a16="http://schemas.microsoft.com/office/drawing/2014/main" id="{7F4B9419-C8C6-6045-B05B-51517B7C05D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8957098" y="3736721"/>
            <a:ext cx="619238" cy="619238"/>
          </a:xfrm>
          <a:prstGeom prst="rect">
            <a:avLst/>
          </a:prstGeom>
        </p:spPr>
      </p:pic>
      <p:sp>
        <p:nvSpPr>
          <p:cNvPr id="62" name="AutoShape 167">
            <a:extLst>
              <a:ext uri="{FF2B5EF4-FFF2-40B4-BE49-F238E27FC236}">
                <a16:creationId xmlns:a16="http://schemas.microsoft.com/office/drawing/2014/main" id="{E8D1E0E5-2BF7-B44D-8B9F-1DCE15C39A8C}"/>
              </a:ext>
            </a:extLst>
          </p:cNvPr>
          <p:cNvSpPr>
            <a:spLocks noChangeArrowheads="1"/>
          </p:cNvSpPr>
          <p:nvPr/>
        </p:nvSpPr>
        <p:spPr bwMode="auto">
          <a:xfrm>
            <a:off x="7623254" y="464547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de-DE" sz="1000" dirty="0">
                <a:effectLst/>
                <a:latin typeface="Century Gothic" panose="020B0502020202020204" pitchFamily="34" charset="0"/>
                <a:ea typeface="+mn-ea"/>
                <a:cs typeface="+mn-cs"/>
              </a:rPr>
              <a:t>G. Lee</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r>
              <a:rPr lang="de-DE" sz="900" dirty="0">
                <a:solidFill>
                  <a:schemeClr val="tx1">
                    <a:lumMod val="65000"/>
                    <a:lumOff val="35000"/>
                  </a:schemeClr>
                </a:solidFill>
                <a:effectLst/>
                <a:latin typeface="Century Gothic" panose="020B0502020202020204" pitchFamily="34" charset="0"/>
                <a:ea typeface="+mn-ea"/>
                <a:cs typeface="+mn-cs"/>
              </a:rPr>
              <a:t>Mitarbeiter*in</a:t>
            </a:r>
          </a:p>
        </p:txBody>
      </p:sp>
      <p:pic>
        <p:nvPicPr>
          <p:cNvPr id="63" name="Picture 62">
            <a:extLst>
              <a:ext uri="{FF2B5EF4-FFF2-40B4-BE49-F238E27FC236}">
                <a16:creationId xmlns:a16="http://schemas.microsoft.com/office/drawing/2014/main" id="{AB057127-55D8-6943-BC28-9DA67668FCE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957098" y="4645477"/>
            <a:ext cx="619238" cy="619238"/>
          </a:xfrm>
          <a:prstGeom prst="rect">
            <a:avLst/>
          </a:prstGeom>
        </p:spPr>
      </p:pic>
      <p:sp>
        <p:nvSpPr>
          <p:cNvPr id="64" name="AutoShape 167">
            <a:extLst>
              <a:ext uri="{FF2B5EF4-FFF2-40B4-BE49-F238E27FC236}">
                <a16:creationId xmlns:a16="http://schemas.microsoft.com/office/drawing/2014/main" id="{3EF75B81-4DDD-4641-803C-3BA225E86BA2}"/>
              </a:ext>
            </a:extLst>
          </p:cNvPr>
          <p:cNvSpPr>
            <a:spLocks noChangeArrowheads="1"/>
          </p:cNvSpPr>
          <p:nvPr/>
        </p:nvSpPr>
        <p:spPr bwMode="auto">
          <a:xfrm>
            <a:off x="10048954" y="282373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N. Peart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Technischer Support</a:t>
            </a:r>
          </a:p>
        </p:txBody>
      </p:sp>
      <p:pic>
        <p:nvPicPr>
          <p:cNvPr id="65" name="Picture 64">
            <a:extLst>
              <a:ext uri="{FF2B5EF4-FFF2-40B4-BE49-F238E27FC236}">
                <a16:creationId xmlns:a16="http://schemas.microsoft.com/office/drawing/2014/main" id="{D5869894-E6F6-4540-BBA9-BC02347CF45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1382798" y="2836433"/>
            <a:ext cx="619238" cy="619238"/>
          </a:xfrm>
          <a:prstGeom prst="rect">
            <a:avLst/>
          </a:prstGeom>
        </p:spPr>
      </p:pic>
      <p:sp>
        <p:nvSpPr>
          <p:cNvPr id="66" name="AutoShape 167">
            <a:extLst>
              <a:ext uri="{FF2B5EF4-FFF2-40B4-BE49-F238E27FC236}">
                <a16:creationId xmlns:a16="http://schemas.microsoft.com/office/drawing/2014/main" id="{7F9CA594-F5C8-504F-B32A-CA5E69714F0A}"/>
              </a:ext>
            </a:extLst>
          </p:cNvPr>
          <p:cNvSpPr>
            <a:spLocks noChangeArrowheads="1"/>
          </p:cNvSpPr>
          <p:nvPr/>
        </p:nvSpPr>
        <p:spPr bwMode="auto">
          <a:xfrm>
            <a:off x="10048954" y="373248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S. Lee</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Technische Analyse</a:t>
            </a:r>
          </a:p>
        </p:txBody>
      </p:sp>
      <p:pic>
        <p:nvPicPr>
          <p:cNvPr id="67" name="Picture 66">
            <a:extLst>
              <a:ext uri="{FF2B5EF4-FFF2-40B4-BE49-F238E27FC236}">
                <a16:creationId xmlns:a16="http://schemas.microsoft.com/office/drawing/2014/main" id="{C59F4A5C-CC04-5C41-BBB8-C8454CC7636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1382798" y="3745189"/>
            <a:ext cx="619238" cy="619238"/>
          </a:xfrm>
          <a:prstGeom prst="rect">
            <a:avLst/>
          </a:prstGeom>
        </p:spPr>
      </p:pic>
      <p:sp>
        <p:nvSpPr>
          <p:cNvPr id="68" name="AutoShape 167">
            <a:extLst>
              <a:ext uri="{FF2B5EF4-FFF2-40B4-BE49-F238E27FC236}">
                <a16:creationId xmlns:a16="http://schemas.microsoft.com/office/drawing/2014/main" id="{98D7AABD-4128-7D48-B676-F63A2B874C94}"/>
              </a:ext>
            </a:extLst>
          </p:cNvPr>
          <p:cNvSpPr>
            <a:spLocks noChangeArrowheads="1"/>
          </p:cNvSpPr>
          <p:nvPr/>
        </p:nvSpPr>
        <p:spPr bwMode="auto">
          <a:xfrm>
            <a:off x="10048954" y="46412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M. Smith</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Technische Analyse</a:t>
            </a:r>
          </a:p>
        </p:txBody>
      </p:sp>
      <p:pic>
        <p:nvPicPr>
          <p:cNvPr id="69" name="Picture 68">
            <a:extLst>
              <a:ext uri="{FF2B5EF4-FFF2-40B4-BE49-F238E27FC236}">
                <a16:creationId xmlns:a16="http://schemas.microsoft.com/office/drawing/2014/main" id="{EB07E7A9-A5A9-7D4F-BD56-0C98C3FEA54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1382798" y="4653941"/>
            <a:ext cx="619238" cy="619238"/>
          </a:xfrm>
          <a:prstGeom prst="rect">
            <a:avLst/>
          </a:prstGeom>
        </p:spPr>
      </p:pic>
      <p:cxnSp>
        <p:nvCxnSpPr>
          <p:cNvPr id="70" name="Straight Arrow Connector 69">
            <a:extLst>
              <a:ext uri="{FF2B5EF4-FFF2-40B4-BE49-F238E27FC236}">
                <a16:creationId xmlns:a16="http://schemas.microsoft.com/office/drawing/2014/main" id="{68D93CAB-7FD2-E24F-9586-5764ED57FD8A}"/>
              </a:ext>
            </a:extLst>
          </p:cNvPr>
          <p:cNvCxnSpPr/>
          <p:nvPr/>
        </p:nvCxnSpPr>
        <p:spPr>
          <a:xfrm>
            <a:off x="7416264" y="2647254"/>
            <a:ext cx="24384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9D88635-08D4-C341-848A-7F7F4047DDE5}"/>
              </a:ext>
            </a:extLst>
          </p:cNvPr>
          <p:cNvCxnSpPr>
            <a:cxnSpLocks/>
          </p:cNvCxnSpPr>
          <p:nvPr/>
        </p:nvCxnSpPr>
        <p:spPr>
          <a:xfrm>
            <a:off x="9854664" y="2647254"/>
            <a:ext cx="0" cy="231140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de-DE" dirty="0">
                <a:solidFill>
                  <a:schemeClr val="bg1"/>
                </a:solidFill>
                <a:latin typeface="Century Gothic" panose="020B0502020202020204" pitchFamily="34" charset="0"/>
              </a:rPr>
              <a:t>ACCOUNT-ZUORDNUNG</a:t>
            </a:r>
          </a:p>
        </p:txBody>
      </p:sp>
      <p:grpSp>
        <p:nvGrpSpPr>
          <p:cNvPr id="72" name="Group 71">
            <a:extLst>
              <a:ext uri="{FF2B5EF4-FFF2-40B4-BE49-F238E27FC236}">
                <a16:creationId xmlns:a16="http://schemas.microsoft.com/office/drawing/2014/main" id="{E342E3E8-9B6E-6841-B414-140A7F06D51C}"/>
              </a:ext>
            </a:extLst>
          </p:cNvPr>
          <p:cNvGrpSpPr/>
          <p:nvPr/>
        </p:nvGrpSpPr>
        <p:grpSpPr>
          <a:xfrm>
            <a:off x="2552700" y="544850"/>
            <a:ext cx="7086600" cy="5768299"/>
            <a:chOff x="0" y="0"/>
            <a:chExt cx="7086600" cy="5768299"/>
          </a:xfrm>
        </p:grpSpPr>
        <p:cxnSp>
          <p:nvCxnSpPr>
            <p:cNvPr id="73" name="Straight Arrow Connector 72">
              <a:extLst>
                <a:ext uri="{FF2B5EF4-FFF2-40B4-BE49-F238E27FC236}">
                  <a16:creationId xmlns:a16="http://schemas.microsoft.com/office/drawing/2014/main" id="{901B80F2-A8CE-6446-AEA8-E8DD05D6BD39}"/>
                </a:ext>
              </a:extLst>
            </p:cNvPr>
            <p:cNvCxnSpPr/>
            <p:nvPr/>
          </p:nvCxnSpPr>
          <p:spPr>
            <a:xfrm>
              <a:off x="241300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C8FF56-8891-AF43-9AC5-A229DA833909}"/>
                </a:ext>
              </a:extLst>
            </p:cNvPr>
            <p:cNvCxnSpPr/>
            <p:nvPr/>
          </p:nvCxnSpPr>
          <p:spPr>
            <a:xfrm>
              <a:off x="24130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6BF040-6A8F-024C-9803-DDD955381166}"/>
                </a:ext>
              </a:extLst>
            </p:cNvPr>
            <p:cNvCxnSpPr/>
            <p:nvPr/>
          </p:nvCxnSpPr>
          <p:spPr>
            <a:xfrm>
              <a:off x="241300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849F975-A3A5-8145-84EC-D22A6D0B7E9E}"/>
                </a:ext>
              </a:extLst>
            </p:cNvPr>
            <p:cNvCxnSpPr/>
            <p:nvPr/>
          </p:nvCxnSpPr>
          <p:spPr>
            <a:xfrm>
              <a:off x="2413000" y="54610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F35DAA9-271D-C94C-9469-C2F3CF3BDD32}"/>
                </a:ext>
              </a:extLst>
            </p:cNvPr>
            <p:cNvCxnSpPr/>
            <p:nvPr/>
          </p:nvCxnSpPr>
          <p:spPr>
            <a:xfrm>
              <a:off x="4940300" y="27432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E2C1B1C-A803-5042-9945-6BD793BCA455}"/>
                </a:ext>
              </a:extLst>
            </p:cNvPr>
            <p:cNvCxnSpPr/>
            <p:nvPr/>
          </p:nvCxnSpPr>
          <p:spPr>
            <a:xfrm>
              <a:off x="49403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6662B90-BF63-CA41-9639-E50BADD65259}"/>
                </a:ext>
              </a:extLst>
            </p:cNvPr>
            <p:cNvCxnSpPr/>
            <p:nvPr/>
          </p:nvCxnSpPr>
          <p:spPr>
            <a:xfrm>
              <a:off x="4940300" y="45593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A06FD5-2807-B94E-B66B-6E598DA1B923}"/>
                </a:ext>
              </a:extLst>
            </p:cNvPr>
            <p:cNvCxnSpPr/>
            <p:nvPr/>
          </p:nvCxnSpPr>
          <p:spPr>
            <a:xfrm>
              <a:off x="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426B4E7-FD36-CD42-80BC-16EEEAF054CF}"/>
                </a:ext>
              </a:extLst>
            </p:cNvPr>
            <p:cNvCxnSpPr/>
            <p:nvPr/>
          </p:nvCxnSpPr>
          <p:spPr>
            <a:xfrm>
              <a:off x="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21FFB5-D418-7A4A-B41C-E608210198EE}"/>
                </a:ext>
              </a:extLst>
            </p:cNvPr>
            <p:cNvCxnSpPr/>
            <p:nvPr/>
          </p:nvCxnSpPr>
          <p:spPr>
            <a:xfrm>
              <a:off x="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3" name="AutoShape 171">
              <a:extLst>
                <a:ext uri="{FF2B5EF4-FFF2-40B4-BE49-F238E27FC236}">
                  <a16:creationId xmlns:a16="http://schemas.microsoft.com/office/drawing/2014/main" id="{4910270E-A908-E34E-9606-413379BF1D05}"/>
                </a:ext>
              </a:extLst>
            </p:cNvPr>
            <p:cNvCxnSpPr>
              <a:cxnSpLocks noChangeShapeType="1"/>
            </p:cNvCxnSpPr>
            <p:nvPr/>
          </p:nvCxnSpPr>
          <p:spPr bwMode="auto">
            <a:xfrm rot="5400000">
              <a:off x="-1123947" y="2609848"/>
              <a:ext cx="3060699" cy="812804"/>
            </a:xfrm>
            <a:prstGeom prst="bentConnector3">
              <a:avLst>
                <a:gd name="adj1" fmla="val 2178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4" name="AutoShape 171">
              <a:extLst>
                <a:ext uri="{FF2B5EF4-FFF2-40B4-BE49-F238E27FC236}">
                  <a16:creationId xmlns:a16="http://schemas.microsoft.com/office/drawing/2014/main" id="{D120EFD9-69F4-CF48-84BD-52680E32B736}"/>
                </a:ext>
              </a:extLst>
            </p:cNvPr>
            <p:cNvCxnSpPr>
              <a:cxnSpLocks noChangeShapeType="1"/>
            </p:cNvCxnSpPr>
            <p:nvPr/>
          </p:nvCxnSpPr>
          <p:spPr bwMode="auto">
            <a:xfrm flipH="1">
              <a:off x="2032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85" name="AutoShape 167">
              <a:extLst>
                <a:ext uri="{FF2B5EF4-FFF2-40B4-BE49-F238E27FC236}">
                  <a16:creationId xmlns:a16="http://schemas.microsoft.com/office/drawing/2014/main" id="{D4792EAC-3AE8-334D-8967-5C0A28E4DD24}"/>
                </a:ext>
              </a:extLst>
            </p:cNvPr>
            <p:cNvSpPr>
              <a:spLocks noChangeArrowheads="1"/>
            </p:cNvSpPr>
            <p:nvPr/>
          </p:nvSpPr>
          <p:spPr bwMode="auto">
            <a:xfrm>
              <a:off x="167028" y="0"/>
              <a:ext cx="1257889" cy="628944"/>
            </a:xfrm>
            <a:prstGeom prst="flowChartAlternateProcess">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T. Anderson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Projektmanagement</a:t>
              </a:r>
            </a:p>
          </p:txBody>
        </p:sp>
        <p:pic>
          <p:nvPicPr>
            <p:cNvPr id="86" name="Picture 85">
              <a:extLst>
                <a:ext uri="{FF2B5EF4-FFF2-40B4-BE49-F238E27FC236}">
                  <a16:creationId xmlns:a16="http://schemas.microsoft.com/office/drawing/2014/main" id="{B08BBD94-7A77-094B-8D14-E4AE30806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6549" y="0"/>
              <a:ext cx="619238" cy="619238"/>
            </a:xfrm>
            <a:prstGeom prst="rect">
              <a:avLst/>
            </a:prstGeom>
          </p:spPr>
        </p:pic>
        <p:sp>
          <p:nvSpPr>
            <p:cNvPr id="87" name="AutoShape 167">
              <a:extLst>
                <a:ext uri="{FF2B5EF4-FFF2-40B4-BE49-F238E27FC236}">
                  <a16:creationId xmlns:a16="http://schemas.microsoft.com/office/drawing/2014/main" id="{6E13036D-2724-8A47-986E-15CD72FE18B7}"/>
                </a:ext>
              </a:extLst>
            </p:cNvPr>
            <p:cNvSpPr>
              <a:spLocks noChangeArrowheads="1"/>
            </p:cNvSpPr>
            <p:nvPr/>
          </p:nvSpPr>
          <p:spPr bwMode="auto">
            <a:xfrm>
              <a:off x="1942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V. Fries</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Mitarbeiter*in</a:t>
              </a:r>
            </a:p>
          </p:txBody>
        </p:sp>
        <p:pic>
          <p:nvPicPr>
            <p:cNvPr id="88" name="Picture 87">
              <a:extLst>
                <a:ext uri="{FF2B5EF4-FFF2-40B4-BE49-F238E27FC236}">
                  <a16:creationId xmlns:a16="http://schemas.microsoft.com/office/drawing/2014/main" id="{DA930E3F-F1C1-094D-B4BD-A956763666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18157" y="2413087"/>
              <a:ext cx="619238" cy="619238"/>
            </a:xfrm>
            <a:prstGeom prst="rect">
              <a:avLst/>
            </a:prstGeom>
          </p:spPr>
        </p:pic>
        <p:pic>
          <p:nvPicPr>
            <p:cNvPr id="89" name="Picture 88">
              <a:extLst>
                <a:ext uri="{FF2B5EF4-FFF2-40B4-BE49-F238E27FC236}">
                  <a16:creationId xmlns:a16="http://schemas.microsoft.com/office/drawing/2014/main" id="{CC7CD18F-0A26-2343-A041-2F9A667FED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0917" y="1149971"/>
              <a:ext cx="619238" cy="619238"/>
            </a:xfrm>
            <a:prstGeom prst="rect">
              <a:avLst/>
            </a:prstGeom>
          </p:spPr>
        </p:pic>
        <p:sp>
          <p:nvSpPr>
            <p:cNvPr id="90" name="AutoShape 167">
              <a:extLst>
                <a:ext uri="{FF2B5EF4-FFF2-40B4-BE49-F238E27FC236}">
                  <a16:creationId xmlns:a16="http://schemas.microsoft.com/office/drawing/2014/main" id="{44E882E1-5079-5948-B5B5-F193B95C3FC9}"/>
                </a:ext>
              </a:extLst>
            </p:cNvPr>
            <p:cNvSpPr>
              <a:spLocks noChangeArrowheads="1"/>
            </p:cNvSpPr>
            <p:nvPr/>
          </p:nvSpPr>
          <p:spPr bwMode="auto">
            <a:xfrm>
              <a:off x="167028" y="1141236"/>
              <a:ext cx="1257889" cy="628944"/>
            </a:xfrm>
            <a:prstGeom prst="flowChartAlternateProcess">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J. Abreu</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Projektmanagement</a:t>
              </a:r>
            </a:p>
          </p:txBody>
        </p:sp>
        <p:sp>
          <p:nvSpPr>
            <p:cNvPr id="91" name="AutoShape 167">
              <a:extLst>
                <a:ext uri="{FF2B5EF4-FFF2-40B4-BE49-F238E27FC236}">
                  <a16:creationId xmlns:a16="http://schemas.microsoft.com/office/drawing/2014/main" id="{23867E3F-B4D9-924A-96DF-1561F5700D15}"/>
                </a:ext>
              </a:extLst>
            </p:cNvPr>
            <p:cNvSpPr>
              <a:spLocks noChangeArrowheads="1"/>
            </p:cNvSpPr>
            <p:nvPr/>
          </p:nvSpPr>
          <p:spPr bwMode="auto">
            <a:xfrm>
              <a:off x="1815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J. Kirby</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Mitarbeiter*in</a:t>
              </a:r>
            </a:p>
          </p:txBody>
        </p:sp>
        <p:pic>
          <p:nvPicPr>
            <p:cNvPr id="92" name="Picture 91">
              <a:extLst>
                <a:ext uri="{FF2B5EF4-FFF2-40B4-BE49-F238E27FC236}">
                  <a16:creationId xmlns:a16="http://schemas.microsoft.com/office/drawing/2014/main" id="{F0BC6013-FB98-E544-9CFE-1DF6637E9B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05457" y="3321843"/>
              <a:ext cx="619238" cy="619238"/>
            </a:xfrm>
            <a:prstGeom prst="rect">
              <a:avLst/>
            </a:prstGeom>
          </p:spPr>
        </p:pic>
        <p:sp>
          <p:nvSpPr>
            <p:cNvPr id="93" name="AutoShape 167">
              <a:extLst>
                <a:ext uri="{FF2B5EF4-FFF2-40B4-BE49-F238E27FC236}">
                  <a16:creationId xmlns:a16="http://schemas.microsoft.com/office/drawing/2014/main" id="{C2A51901-7FBB-034D-A9FB-F3DDA0148E57}"/>
                </a:ext>
              </a:extLst>
            </p:cNvPr>
            <p:cNvSpPr>
              <a:spLocks noChangeArrowheads="1"/>
            </p:cNvSpPr>
            <p:nvPr/>
          </p:nvSpPr>
          <p:spPr bwMode="auto">
            <a:xfrm>
              <a:off x="1942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N. Adams</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Analyse</a:t>
              </a:r>
            </a:p>
          </p:txBody>
        </p:sp>
        <p:pic>
          <p:nvPicPr>
            <p:cNvPr id="94" name="Picture 93">
              <a:extLst>
                <a:ext uri="{FF2B5EF4-FFF2-40B4-BE49-F238E27FC236}">
                  <a16:creationId xmlns:a16="http://schemas.microsoft.com/office/drawing/2014/main" id="{01AAFA28-006B-6740-9333-A667A9BBE314}"/>
                </a:ext>
              </a:extLst>
            </p:cNvPr>
            <p:cNvPicPr>
              <a:picLocks noChangeAspect="1"/>
            </p:cNvPicPr>
            <p:nvPr/>
          </p:nvPicPr>
          <p:blipFill>
            <a:blip r:embed="rId7"/>
            <a:srcRect/>
            <a:stretch/>
          </p:blipFill>
          <p:spPr>
            <a:xfrm>
              <a:off x="1518157" y="4230599"/>
              <a:ext cx="619238" cy="619238"/>
            </a:xfrm>
            <a:prstGeom prst="rect">
              <a:avLst/>
            </a:prstGeom>
          </p:spPr>
        </p:pic>
        <p:cxnSp>
          <p:nvCxnSpPr>
            <p:cNvPr id="95" name="AutoShape 171">
              <a:extLst>
                <a:ext uri="{FF2B5EF4-FFF2-40B4-BE49-F238E27FC236}">
                  <a16:creationId xmlns:a16="http://schemas.microsoft.com/office/drawing/2014/main" id="{3C85BE17-2BA9-034A-8B87-E0BE47222CBC}"/>
                </a:ext>
              </a:extLst>
            </p:cNvPr>
            <p:cNvCxnSpPr>
              <a:cxnSpLocks noChangeShapeType="1"/>
            </p:cNvCxnSpPr>
            <p:nvPr/>
          </p:nvCxnSpPr>
          <p:spPr bwMode="auto">
            <a:xfrm rot="5400000">
              <a:off x="831853" y="3067048"/>
              <a:ext cx="3987799" cy="825504"/>
            </a:xfrm>
            <a:prstGeom prst="bentConnector3">
              <a:avLst>
                <a:gd name="adj1" fmla="val 1592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96" name="AutoShape 171">
              <a:extLst>
                <a:ext uri="{FF2B5EF4-FFF2-40B4-BE49-F238E27FC236}">
                  <a16:creationId xmlns:a16="http://schemas.microsoft.com/office/drawing/2014/main" id="{130FBD36-AF6A-FB4D-9AE1-134F3ABA9B16}"/>
                </a:ext>
              </a:extLst>
            </p:cNvPr>
            <p:cNvCxnSpPr>
              <a:cxnSpLocks noChangeShapeType="1"/>
            </p:cNvCxnSpPr>
            <p:nvPr/>
          </p:nvCxnSpPr>
          <p:spPr bwMode="auto">
            <a:xfrm flipH="1">
              <a:off x="26416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97" name="AutoShape 167">
              <a:extLst>
                <a:ext uri="{FF2B5EF4-FFF2-40B4-BE49-F238E27FC236}">
                  <a16:creationId xmlns:a16="http://schemas.microsoft.com/office/drawing/2014/main" id="{78F2C694-3120-EE4D-82C3-01527A5AA972}"/>
                </a:ext>
              </a:extLst>
            </p:cNvPr>
            <p:cNvSpPr>
              <a:spLocks noChangeArrowheads="1"/>
            </p:cNvSpPr>
            <p:nvPr/>
          </p:nvSpPr>
          <p:spPr bwMode="auto">
            <a:xfrm>
              <a:off x="2605428" y="0"/>
              <a:ext cx="1257889" cy="628944"/>
            </a:xfrm>
            <a:prstGeom prst="flowChartAlternateProcess">
              <a:avLst/>
            </a:prstGeom>
            <a:solidFill>
              <a:srgbClr val="EFDECC"/>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Q. Gupta</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Projektsteuerung</a:t>
              </a:r>
            </a:p>
          </p:txBody>
        </p:sp>
        <p:pic>
          <p:nvPicPr>
            <p:cNvPr id="98" name="Picture 97">
              <a:extLst>
                <a:ext uri="{FF2B5EF4-FFF2-40B4-BE49-F238E27FC236}">
                  <a16:creationId xmlns:a16="http://schemas.microsoft.com/office/drawing/2014/main" id="{6BDC3F4D-1EFC-B040-9E8E-F2A7D0CC224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4949" y="0"/>
              <a:ext cx="619238" cy="619238"/>
            </a:xfrm>
            <a:prstGeom prst="rect">
              <a:avLst/>
            </a:prstGeom>
          </p:spPr>
        </p:pic>
        <p:sp>
          <p:nvSpPr>
            <p:cNvPr id="99" name="AutoShape 167">
              <a:extLst>
                <a:ext uri="{FF2B5EF4-FFF2-40B4-BE49-F238E27FC236}">
                  <a16:creationId xmlns:a16="http://schemas.microsoft.com/office/drawing/2014/main" id="{F1D89A51-8CC7-7E48-AF34-CC033AC9ABEE}"/>
                </a:ext>
              </a:extLst>
            </p:cNvPr>
            <p:cNvSpPr>
              <a:spLocks noChangeArrowheads="1"/>
            </p:cNvSpPr>
            <p:nvPr/>
          </p:nvSpPr>
          <p:spPr bwMode="auto">
            <a:xfrm>
              <a:off x="26326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L. Putnam</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Leitung Controlling</a:t>
              </a:r>
            </a:p>
          </p:txBody>
        </p:sp>
        <p:pic>
          <p:nvPicPr>
            <p:cNvPr id="100" name="Picture 99">
              <a:extLst>
                <a:ext uri="{FF2B5EF4-FFF2-40B4-BE49-F238E27FC236}">
                  <a16:creationId xmlns:a16="http://schemas.microsoft.com/office/drawing/2014/main" id="{F23814E3-2130-2347-9776-515C1BC3F00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56557" y="2413087"/>
              <a:ext cx="602743" cy="619238"/>
            </a:xfrm>
            <a:prstGeom prst="rect">
              <a:avLst/>
            </a:prstGeom>
          </p:spPr>
        </p:pic>
        <p:pic>
          <p:nvPicPr>
            <p:cNvPr id="101" name="Picture 100">
              <a:extLst>
                <a:ext uri="{FF2B5EF4-FFF2-40B4-BE49-F238E27FC236}">
                  <a16:creationId xmlns:a16="http://schemas.microsoft.com/office/drawing/2014/main" id="{5EF237FC-4F88-014C-938B-831B32809BB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29317" y="1149971"/>
              <a:ext cx="619238" cy="619238"/>
            </a:xfrm>
            <a:prstGeom prst="rect">
              <a:avLst/>
            </a:prstGeom>
          </p:spPr>
        </p:pic>
        <p:sp>
          <p:nvSpPr>
            <p:cNvPr id="102" name="AutoShape 167">
              <a:extLst>
                <a:ext uri="{FF2B5EF4-FFF2-40B4-BE49-F238E27FC236}">
                  <a16:creationId xmlns:a16="http://schemas.microsoft.com/office/drawing/2014/main" id="{02AA00E0-B82B-A745-AC32-3FAA181D94C8}"/>
                </a:ext>
              </a:extLst>
            </p:cNvPr>
            <p:cNvSpPr>
              <a:spLocks noChangeArrowheads="1"/>
            </p:cNvSpPr>
            <p:nvPr/>
          </p:nvSpPr>
          <p:spPr bwMode="auto">
            <a:xfrm>
              <a:off x="2605428" y="1141236"/>
              <a:ext cx="1257889" cy="628944"/>
            </a:xfrm>
            <a:prstGeom prst="flowChartAlternateProcess">
              <a:avLst/>
            </a:prstGeom>
            <a:solidFill>
              <a:srgbClr val="FCEAD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V. Li</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Projektsteuerung</a:t>
              </a:r>
            </a:p>
          </p:txBody>
        </p:sp>
        <p:sp>
          <p:nvSpPr>
            <p:cNvPr id="103" name="AutoShape 167">
              <a:extLst>
                <a:ext uri="{FF2B5EF4-FFF2-40B4-BE49-F238E27FC236}">
                  <a16:creationId xmlns:a16="http://schemas.microsoft.com/office/drawing/2014/main" id="{08B77B28-21EE-EF40-A1A4-6A46A9786B87}"/>
                </a:ext>
              </a:extLst>
            </p:cNvPr>
            <p:cNvSpPr>
              <a:spLocks noChangeArrowheads="1"/>
            </p:cNvSpPr>
            <p:nvPr/>
          </p:nvSpPr>
          <p:spPr bwMode="auto">
            <a:xfrm>
              <a:off x="26199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V. Curley</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Mitarbeiter*in</a:t>
              </a:r>
            </a:p>
          </p:txBody>
        </p:sp>
        <p:pic>
          <p:nvPicPr>
            <p:cNvPr id="104" name="Picture 103">
              <a:extLst>
                <a:ext uri="{FF2B5EF4-FFF2-40B4-BE49-F238E27FC236}">
                  <a16:creationId xmlns:a16="http://schemas.microsoft.com/office/drawing/2014/main" id="{69AB1041-C0FD-2546-A678-7D18BCDE0AA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43857" y="3321843"/>
              <a:ext cx="615443" cy="619238"/>
            </a:xfrm>
            <a:prstGeom prst="rect">
              <a:avLst/>
            </a:prstGeom>
          </p:spPr>
        </p:pic>
        <p:sp>
          <p:nvSpPr>
            <p:cNvPr id="105" name="AutoShape 167">
              <a:extLst>
                <a:ext uri="{FF2B5EF4-FFF2-40B4-BE49-F238E27FC236}">
                  <a16:creationId xmlns:a16="http://schemas.microsoft.com/office/drawing/2014/main" id="{755FACCB-A2F3-364C-8E6D-57E573C38652}"/>
                </a:ext>
              </a:extLst>
            </p:cNvPr>
            <p:cNvSpPr>
              <a:spLocks noChangeArrowheads="1"/>
            </p:cNvSpPr>
            <p:nvPr/>
          </p:nvSpPr>
          <p:spPr bwMode="auto">
            <a:xfrm>
              <a:off x="26326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J. Brown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Geschäftsführung</a:t>
              </a:r>
            </a:p>
          </p:txBody>
        </p:sp>
        <p:pic>
          <p:nvPicPr>
            <p:cNvPr id="106" name="Picture 105">
              <a:extLst>
                <a:ext uri="{FF2B5EF4-FFF2-40B4-BE49-F238E27FC236}">
                  <a16:creationId xmlns:a16="http://schemas.microsoft.com/office/drawing/2014/main" id="{9BF0F4EC-44A5-854B-B5B5-E0D0C06739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956557" y="4230599"/>
              <a:ext cx="602743" cy="619238"/>
            </a:xfrm>
            <a:prstGeom prst="rect">
              <a:avLst/>
            </a:prstGeom>
          </p:spPr>
        </p:pic>
        <p:sp>
          <p:nvSpPr>
            <p:cNvPr id="107" name="AutoShape 167">
              <a:extLst>
                <a:ext uri="{FF2B5EF4-FFF2-40B4-BE49-F238E27FC236}">
                  <a16:creationId xmlns:a16="http://schemas.microsoft.com/office/drawing/2014/main" id="{81AA5107-643E-9746-8C56-20107947818A}"/>
                </a:ext>
              </a:extLst>
            </p:cNvPr>
            <p:cNvSpPr>
              <a:spLocks noChangeArrowheads="1"/>
            </p:cNvSpPr>
            <p:nvPr/>
          </p:nvSpPr>
          <p:spPr bwMode="auto">
            <a:xfrm>
              <a:off x="2632668" y="513935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P. Stanley</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Analyse</a:t>
              </a:r>
            </a:p>
          </p:txBody>
        </p:sp>
        <p:pic>
          <p:nvPicPr>
            <p:cNvPr id="108" name="Picture 107">
              <a:extLst>
                <a:ext uri="{FF2B5EF4-FFF2-40B4-BE49-F238E27FC236}">
                  <a16:creationId xmlns:a16="http://schemas.microsoft.com/office/drawing/2014/main" id="{0CB75FF1-0F42-2E4D-B079-33CF252D3D3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956557" y="5139355"/>
              <a:ext cx="602743" cy="619238"/>
            </a:xfrm>
            <a:prstGeom prst="rect">
              <a:avLst/>
            </a:prstGeom>
          </p:spPr>
        </p:pic>
        <p:sp>
          <p:nvSpPr>
            <p:cNvPr id="109" name="AutoShape 167">
              <a:extLst>
                <a:ext uri="{FF2B5EF4-FFF2-40B4-BE49-F238E27FC236}">
                  <a16:creationId xmlns:a16="http://schemas.microsoft.com/office/drawing/2014/main" id="{B0FEBDB1-A804-4047-9A5A-90FA7EDAB40B}"/>
                </a:ext>
              </a:extLst>
            </p:cNvPr>
            <p:cNvSpPr>
              <a:spLocks noChangeArrowheads="1"/>
            </p:cNvSpPr>
            <p:nvPr/>
          </p:nvSpPr>
          <p:spPr bwMode="auto">
            <a:xfrm>
              <a:off x="5159968" y="241591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G. Simmons</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Analyse</a:t>
              </a:r>
            </a:p>
          </p:txBody>
        </p:sp>
        <p:pic>
          <p:nvPicPr>
            <p:cNvPr id="110" name="Picture 109">
              <a:extLst>
                <a:ext uri="{FF2B5EF4-FFF2-40B4-BE49-F238E27FC236}">
                  <a16:creationId xmlns:a16="http://schemas.microsoft.com/office/drawing/2014/main" id="{6A71F848-FD86-5744-81D9-045B4AFFCDE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83857" y="2415911"/>
              <a:ext cx="602743" cy="619238"/>
            </a:xfrm>
            <a:prstGeom prst="rect">
              <a:avLst/>
            </a:prstGeom>
          </p:spPr>
        </p:pic>
        <p:sp>
          <p:nvSpPr>
            <p:cNvPr id="111" name="AutoShape 167">
              <a:extLst>
                <a:ext uri="{FF2B5EF4-FFF2-40B4-BE49-F238E27FC236}">
                  <a16:creationId xmlns:a16="http://schemas.microsoft.com/office/drawing/2014/main" id="{B0F97AC1-6DC2-B749-AEFC-656C71409C94}"/>
                </a:ext>
              </a:extLst>
            </p:cNvPr>
            <p:cNvSpPr>
              <a:spLocks noChangeArrowheads="1"/>
            </p:cNvSpPr>
            <p:nvPr/>
          </p:nvSpPr>
          <p:spPr bwMode="auto">
            <a:xfrm>
              <a:off x="5147268" y="332466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E. Green</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Mitarbeiter*in</a:t>
              </a:r>
            </a:p>
          </p:txBody>
        </p:sp>
        <p:pic>
          <p:nvPicPr>
            <p:cNvPr id="112" name="Picture 111">
              <a:extLst>
                <a:ext uri="{FF2B5EF4-FFF2-40B4-BE49-F238E27FC236}">
                  <a16:creationId xmlns:a16="http://schemas.microsoft.com/office/drawing/2014/main" id="{743673D7-A4AD-5B40-9F76-663CAC90652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1157" y="3324667"/>
              <a:ext cx="615443" cy="619238"/>
            </a:xfrm>
            <a:prstGeom prst="rect">
              <a:avLst/>
            </a:prstGeom>
          </p:spPr>
        </p:pic>
        <p:sp>
          <p:nvSpPr>
            <p:cNvPr id="113" name="AutoShape 167">
              <a:extLst>
                <a:ext uri="{FF2B5EF4-FFF2-40B4-BE49-F238E27FC236}">
                  <a16:creationId xmlns:a16="http://schemas.microsoft.com/office/drawing/2014/main" id="{7034D20E-628B-7A47-B910-DE73554F9D28}"/>
                </a:ext>
              </a:extLst>
            </p:cNvPr>
            <p:cNvSpPr>
              <a:spLocks noChangeArrowheads="1"/>
            </p:cNvSpPr>
            <p:nvPr/>
          </p:nvSpPr>
          <p:spPr bwMode="auto">
            <a:xfrm>
              <a:off x="5096468" y="423342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000" b="0" i="0" u="none" strike="noStrike" baseline="0" dirty="0">
                  <a:solidFill>
                    <a:srgbClr val="000000"/>
                  </a:solidFill>
                  <a:latin typeface="Century Gothic" panose="020B0502020202020204" pitchFamily="34" charset="0"/>
                  <a:ea typeface="Century Gothic" charset="0"/>
                  <a:cs typeface="Century Gothic" charset="0"/>
                </a:rPr>
                <a:t>J. Doe</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de-DE"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Mitarbeiter*in</a:t>
              </a:r>
            </a:p>
          </p:txBody>
        </p:sp>
        <p:pic>
          <p:nvPicPr>
            <p:cNvPr id="114" name="Picture 113">
              <a:extLst>
                <a:ext uri="{FF2B5EF4-FFF2-40B4-BE49-F238E27FC236}">
                  <a16:creationId xmlns:a16="http://schemas.microsoft.com/office/drawing/2014/main" id="{F524506F-5CA8-584C-89B9-DF54181EB80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420357" y="4233423"/>
              <a:ext cx="619238" cy="619238"/>
            </a:xfrm>
            <a:prstGeom prst="rect">
              <a:avLst/>
            </a:prstGeom>
          </p:spPr>
        </p:pic>
        <p:cxnSp>
          <p:nvCxnSpPr>
            <p:cNvPr id="115" name="AutoShape 171">
              <a:extLst>
                <a:ext uri="{FF2B5EF4-FFF2-40B4-BE49-F238E27FC236}">
                  <a16:creationId xmlns:a16="http://schemas.microsoft.com/office/drawing/2014/main" id="{0B328C0C-CCF3-C140-B0C4-A6C0F3A1D4E1}"/>
                </a:ext>
              </a:extLst>
            </p:cNvPr>
            <p:cNvCxnSpPr>
              <a:cxnSpLocks noChangeShapeType="1"/>
            </p:cNvCxnSpPr>
            <p:nvPr/>
          </p:nvCxnSpPr>
          <p:spPr bwMode="auto">
            <a:xfrm rot="16200000" flipH="1">
              <a:off x="2736849" y="2368552"/>
              <a:ext cx="2781302" cy="1600199"/>
            </a:xfrm>
            <a:prstGeom prst="bentConnector3">
              <a:avLst>
                <a:gd name="adj1" fmla="val 1758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493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192349184"/>
              </p:ext>
            </p:extLst>
          </p:nvPr>
        </p:nvGraphicFramePr>
        <p:xfrm>
          <a:off x="822960" y="1050351"/>
          <a:ext cx="10227213" cy="2761795"/>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61795">
                <a:tc>
                  <a:txBody>
                    <a:bodyPr/>
                    <a:lstStyle/>
                    <a:p>
                      <a:pPr marL="0" marR="0" algn="ctr" rtl="0">
                        <a:lnSpc>
                          <a:spcPct val="150000"/>
                        </a:lnSpc>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lnSpc>
                          <a:spcPct val="150000"/>
                        </a:lnSpc>
                        <a:spcBef>
                          <a:spcPts val="0"/>
                        </a:spcBef>
                        <a:spcAft>
                          <a:spcPts val="0"/>
                        </a:spcAft>
                      </a:pPr>
                      <a:r>
                        <a:rPr lang="de-DE" sz="1200" b="0" dirty="0">
                          <a:solidFill>
                            <a:schemeClr val="tx1"/>
                          </a:solidFill>
                          <a:effectLst/>
                          <a:latin typeface="Century Gothic" panose="020B0502020202020204" pitchFamily="34" charset="0"/>
                        </a:rPr>
                        <a:t> </a:t>
                      </a:r>
                    </a:p>
                    <a:p>
                      <a:pPr marL="0" marR="0" rtl="0">
                        <a:lnSpc>
                          <a:spcPct val="150000"/>
                        </a:lnSpc>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4572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ample-Small-Business-Organizational-Chart_PowerPoint" id="{FB63E9D1-5BBA-5C4A-A05B-23B0A4B79E80}" vid="{DACB2001-7297-1D43-BD7F-5BBD293963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IC-Account-Mapping-Template-Example_PowerPoint</Template>
  <TotalTime>14</TotalTime>
  <Words>311</Words>
  <Application>Microsoft Macintosh PowerPoint</Application>
  <PresentationFormat>Widescreen</PresentationFormat>
  <Paragraphs>113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Allison Okonczak</cp:lastModifiedBy>
  <cp:revision>9</cp:revision>
  <cp:lastPrinted>2020-08-31T22:23:58Z</cp:lastPrinted>
  <dcterms:created xsi:type="dcterms:W3CDTF">2023-03-28T00:02:25Z</dcterms:created>
  <dcterms:modified xsi:type="dcterms:W3CDTF">2024-10-24T19:26:09Z</dcterms:modified>
</cp:coreProperties>
</file>