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42" r:id="rId2"/>
    <p:sldId id="256" r:id="rId3"/>
    <p:sldId id="346" r:id="rId4"/>
    <p:sldId id="345" r:id="rId5"/>
    <p:sldId id="347"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578EA9"/>
    <a:srgbClr val="FCF796"/>
    <a:srgbClr val="E8DD06"/>
    <a:srgbClr val="C3BA05"/>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3EE019-E842-4A17-8EB5-CA65ECA2CADC}" v="2" dt="2024-08-12T22:48:37.3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98" autoAdjust="0"/>
    <p:restoredTop sz="94660"/>
  </p:normalViewPr>
  <p:slideViewPr>
    <p:cSldViewPr snapToGrid="0">
      <p:cViewPr varScale="1">
        <p:scale>
          <a:sx n="112" d="100"/>
          <a:sy n="112" d="100"/>
        </p:scale>
        <p:origin x="68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03EE019-E842-4A17-8EB5-CA65ECA2CADC}"/>
    <pc:docChg chg="modSld">
      <pc:chgData name="Bess Dunlevy" userId="dd4b9a8537dbe9d0" providerId="LiveId" clId="{A03EE019-E842-4A17-8EB5-CA65ECA2CADC}" dt="2024-08-12T22:50:18.427" v="28" actId="20577"/>
      <pc:docMkLst>
        <pc:docMk/>
      </pc:docMkLst>
      <pc:sldChg chg="addSp modSp mod">
        <pc:chgData name="Bess Dunlevy" userId="dd4b9a8537dbe9d0" providerId="LiveId" clId="{A03EE019-E842-4A17-8EB5-CA65ECA2CADC}" dt="2024-08-12T22:50:18.427" v="28" actId="20577"/>
        <pc:sldMkLst>
          <pc:docMk/>
          <pc:sldMk cId="1508588292" sldId="342"/>
        </pc:sldMkLst>
        <pc:spChg chg="mod">
          <ac:chgData name="Bess Dunlevy" userId="dd4b9a8537dbe9d0" providerId="LiveId" clId="{A03EE019-E842-4A17-8EB5-CA65ECA2CADC}" dt="2024-08-12T22:50:18.427" v="28" actId="20577"/>
          <ac:spMkLst>
            <pc:docMk/>
            <pc:sldMk cId="1508588292" sldId="342"/>
            <ac:spMk id="33" creationId="{143A449B-AAB7-994A-92CE-8F48E2CA7DF6}"/>
          </ac:spMkLst>
        </pc:spChg>
        <pc:picChg chg="add mod">
          <ac:chgData name="Bess Dunlevy" userId="dd4b9a8537dbe9d0" providerId="LiveId" clId="{A03EE019-E842-4A17-8EB5-CA65ECA2CADC}" dt="2024-08-12T22:48:37.374" v="16" actId="14826"/>
          <ac:picMkLst>
            <pc:docMk/>
            <pc:sldMk cId="1508588292" sldId="342"/>
            <ac:picMk id="3" creationId="{C3100E03-7774-C771-DE4A-5E2EEB144C42}"/>
          </ac:picMkLst>
        </pc:picChg>
        <pc:picChg chg="add mod">
          <ac:chgData name="Bess Dunlevy" userId="dd4b9a8537dbe9d0" providerId="LiveId" clId="{A03EE019-E842-4A17-8EB5-CA65ECA2CADC}" dt="2024-08-12T22:48:01.158" v="12" actId="1076"/>
          <ac:picMkLst>
            <pc:docMk/>
            <pc:sldMk cId="1508588292" sldId="342"/>
            <ac:picMk id="7" creationId="{EC69E574-A197-D2E2-A05B-8AF782E35AB5}"/>
          </ac:picMkLst>
        </pc:picChg>
        <pc:picChg chg="add mod">
          <ac:chgData name="Bess Dunlevy" userId="dd4b9a8537dbe9d0" providerId="LiveId" clId="{A03EE019-E842-4A17-8EB5-CA65ECA2CADC}" dt="2024-08-12T22:48:09.320" v="15" actId="1076"/>
          <ac:picMkLst>
            <pc:docMk/>
            <pc:sldMk cId="1508588292" sldId="342"/>
            <ac:picMk id="9" creationId="{393974EC-90A5-3B00-FECD-9CC05A7F1908}"/>
          </ac:picMkLst>
        </pc:picChg>
        <pc:picChg chg="add mod">
          <ac:chgData name="Bess Dunlevy" userId="dd4b9a8537dbe9d0" providerId="LiveId" clId="{A03EE019-E842-4A17-8EB5-CA65ECA2CADC}" dt="2024-08-12T22:48:03.720" v="13" actId="1076"/>
          <ac:picMkLst>
            <pc:docMk/>
            <pc:sldMk cId="1508588292" sldId="342"/>
            <ac:picMk id="11" creationId="{5B0F8209-1083-A4A3-27F4-C3DA46E6F7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8/13/24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hyperlink" Target="https://www.smartsheet.com/try-it?trp=9402&amp;utm_source=template-powerpoint&amp;utm_medium=content&amp;utm_campaign=Scaled+Agile+Framework+(SAFe)+User+Story+Slide-powerpoint-9402&amp;lpa=Scaled+Agile+Framework+(SAFe)+User+Story+Slide+powerpoint+9402"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02286"/>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Scaled Agile </a:t>
            </a:r>
            <a:r>
              <a:rPr lang="en-US" sz="2800" b="1">
                <a:solidFill>
                  <a:schemeClr val="tx1">
                    <a:lumMod val="65000"/>
                    <a:lumOff val="35000"/>
                  </a:schemeClr>
                </a:solidFill>
                <a:latin typeface="Century Gothic" panose="020B0502020202020204" pitchFamily="34" charset="0"/>
              </a:rPr>
              <a:t>Framework User </a:t>
            </a:r>
            <a:r>
              <a:rPr lang="en-US" sz="2800" b="1" dirty="0">
                <a:solidFill>
                  <a:schemeClr val="tx1">
                    <a:lumMod val="65000"/>
                    <a:lumOff val="35000"/>
                  </a:schemeClr>
                </a:solidFill>
                <a:latin typeface="Century Gothic" panose="020B0502020202020204" pitchFamily="34" charset="0"/>
              </a:rPr>
              <a:t>Story Template</a:t>
            </a:r>
          </a:p>
        </p:txBody>
      </p:sp>
      <p:pic>
        <p:nvPicPr>
          <p:cNvPr id="6" name="Picture 5" descr="A yellow and white text on a black background&#10;&#10;Description automatically generated">
            <a:extLst>
              <a:ext uri="{FF2B5EF4-FFF2-40B4-BE49-F238E27FC236}">
                <a16:creationId xmlns:a16="http://schemas.microsoft.com/office/drawing/2014/main" id="{3BFE80A9-530E-5AAD-C2BE-E632C0E1C1C8}"/>
              </a:ext>
            </a:extLst>
          </p:cNvPr>
          <p:cNvPicPr>
            <a:picLocks noChangeAspect="1"/>
          </p:cNvPicPr>
          <p:nvPr/>
        </p:nvPicPr>
        <p:blipFill rotWithShape="1">
          <a:blip r:embed="rId4">
            <a:extLst>
              <a:ext uri="{28A0092B-C50C-407E-A947-70E740481C1C}">
                <a14:useLocalDpi xmlns:a14="http://schemas.microsoft.com/office/drawing/2010/main" val="0"/>
              </a:ext>
            </a:extLst>
          </a:blip>
          <a:srcRect l="21781" t="31969" r="30417" b="28062"/>
          <a:stretch/>
        </p:blipFill>
        <p:spPr>
          <a:xfrm>
            <a:off x="9852471" y="5307398"/>
            <a:ext cx="2156039" cy="1014022"/>
          </a:xfrm>
          <a:prstGeom prst="rect">
            <a:avLst/>
          </a:prstGeom>
        </p:spPr>
      </p:pic>
      <p:pic>
        <p:nvPicPr>
          <p:cNvPr id="3" name="Picture 2">
            <a:extLst>
              <a:ext uri="{FF2B5EF4-FFF2-40B4-BE49-F238E27FC236}">
                <a16:creationId xmlns:a16="http://schemas.microsoft.com/office/drawing/2014/main" id="{C3100E03-7774-C771-DE4A-5E2EEB144C42}"/>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303251" y="1356393"/>
            <a:ext cx="4741104" cy="2640160"/>
          </a:xfrm>
          <a:prstGeom prst="rect">
            <a:avLst/>
          </a:prstGeom>
        </p:spPr>
      </p:pic>
      <p:pic>
        <p:nvPicPr>
          <p:cNvPr id="7" name="Picture 6" descr="A screenshot of a computer&#10;&#10;Description automatically generated">
            <a:extLst>
              <a:ext uri="{FF2B5EF4-FFF2-40B4-BE49-F238E27FC236}">
                <a16:creationId xmlns:a16="http://schemas.microsoft.com/office/drawing/2014/main" id="{EC69E574-A197-D2E2-A05B-8AF782E35AB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00447" y="4085877"/>
            <a:ext cx="4722820" cy="2636178"/>
          </a:xfrm>
          <a:prstGeom prst="rect">
            <a:avLst/>
          </a:prstGeom>
        </p:spPr>
      </p:pic>
      <p:pic>
        <p:nvPicPr>
          <p:cNvPr id="9" name="Picture 8" descr="A screenshot of a computer&#10;&#10;Description automatically generated">
            <a:extLst>
              <a:ext uri="{FF2B5EF4-FFF2-40B4-BE49-F238E27FC236}">
                <a16:creationId xmlns:a16="http://schemas.microsoft.com/office/drawing/2014/main" id="{393974EC-90A5-3B00-FECD-9CC05A7F190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09740" y="1325574"/>
            <a:ext cx="4742731" cy="2652106"/>
          </a:xfrm>
          <a:prstGeom prst="rect">
            <a:avLst/>
          </a:prstGeom>
        </p:spPr>
      </p:pic>
      <p:pic>
        <p:nvPicPr>
          <p:cNvPr id="11" name="Picture 10" descr="A yellow and black text box&#10;&#10;Description automatically generated">
            <a:extLst>
              <a:ext uri="{FF2B5EF4-FFF2-40B4-BE49-F238E27FC236}">
                <a16:creationId xmlns:a16="http://schemas.microsoft.com/office/drawing/2014/main" id="{5B0F8209-1083-A4A3-27F4-C3DA46E6F700}"/>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101776" y="4081895"/>
            <a:ext cx="4750695" cy="2640160"/>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5144F4F-E2E7-F24D-A6D3-8A3D77ED75A6}"/>
              </a:ext>
            </a:extLst>
          </p:cNvPr>
          <p:cNvSpPr/>
          <p:nvPr/>
        </p:nvSpPr>
        <p:spPr>
          <a:xfrm>
            <a:off x="10533888" y="0"/>
            <a:ext cx="1658112" cy="6858000"/>
          </a:xfrm>
          <a:prstGeom prst="rect">
            <a:avLst/>
          </a:prstGeom>
          <a:pattFill prst="pct50">
            <a:fgClr>
              <a:schemeClr val="accent1"/>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Table 2">
            <a:extLst>
              <a:ext uri="{FF2B5EF4-FFF2-40B4-BE49-F238E27FC236}">
                <a16:creationId xmlns:a16="http://schemas.microsoft.com/office/drawing/2014/main" id="{0CC4A8FC-2F7F-634F-78AE-F4BE54A9AAF6}"/>
              </a:ext>
            </a:extLst>
          </p:cNvPr>
          <p:cNvGraphicFramePr>
            <a:graphicFrameLocks noGrp="1"/>
          </p:cNvGraphicFramePr>
          <p:nvPr>
            <p:extLst>
              <p:ext uri="{D42A27DB-BD31-4B8C-83A1-F6EECF244321}">
                <p14:modId xmlns:p14="http://schemas.microsoft.com/office/powerpoint/2010/main" val="3282326798"/>
              </p:ext>
            </p:extLst>
          </p:nvPr>
        </p:nvGraphicFramePr>
        <p:xfrm>
          <a:off x="264160" y="304801"/>
          <a:ext cx="10007600" cy="6421119"/>
        </p:xfrm>
        <a:graphic>
          <a:graphicData uri="http://schemas.openxmlformats.org/drawingml/2006/table">
            <a:tbl>
              <a:tblPr/>
              <a:tblGrid>
                <a:gridCol w="5003800">
                  <a:extLst>
                    <a:ext uri="{9D8B030D-6E8A-4147-A177-3AD203B41FA5}">
                      <a16:colId xmlns:a16="http://schemas.microsoft.com/office/drawing/2014/main" val="1407666005"/>
                    </a:ext>
                  </a:extLst>
                </a:gridCol>
                <a:gridCol w="5003800">
                  <a:extLst>
                    <a:ext uri="{9D8B030D-6E8A-4147-A177-3AD203B41FA5}">
                      <a16:colId xmlns:a16="http://schemas.microsoft.com/office/drawing/2014/main" val="3708131520"/>
                    </a:ext>
                  </a:extLst>
                </a:gridCol>
              </a:tblGrid>
              <a:tr h="946814">
                <a:tc gridSpan="2">
                  <a:txBody>
                    <a:bodyPr/>
                    <a:lstStyle/>
                    <a:p>
                      <a:pPr algn="l" fontAlgn="ctr"/>
                      <a:r>
                        <a:rPr lang="en-US" sz="1400" b="1" i="0" u="none" strike="noStrike" dirty="0">
                          <a:solidFill>
                            <a:srgbClr val="595959"/>
                          </a:solidFill>
                          <a:effectLst/>
                          <a:highlight>
                            <a:srgbClr val="DDEBF7"/>
                          </a:highlight>
                          <a:latin typeface="Century Gothic" panose="020B0502020202020204" pitchFamily="34" charset="0"/>
                        </a:rPr>
                        <a:t>OVERVIEW</a:t>
                      </a:r>
                      <a:r>
                        <a:rPr lang="en-US" sz="1400" b="0" i="0" u="none" strike="noStrike" dirty="0">
                          <a:solidFill>
                            <a:srgbClr val="595959"/>
                          </a:solidFill>
                          <a:effectLst/>
                          <a:highlight>
                            <a:srgbClr val="DDEBF7"/>
                          </a:highlight>
                          <a:latin typeface="Century Gothic" panose="020B0502020202020204" pitchFamily="34" charset="0"/>
                        </a:rPr>
                        <a:t> - Provide a brief description of the user story. This should include the purpose and high-level objectives, summarizing what the story is about and its importance to the overall project or epic.</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extLst>
                  <a:ext uri="{0D108BD9-81ED-4DB2-BD59-A6C34878D82A}">
                    <a16:rowId xmlns:a16="http://schemas.microsoft.com/office/drawing/2014/main" val="3505789530"/>
                  </a:ext>
                </a:extLst>
              </a:tr>
              <a:tr h="1032887">
                <a:tc gridSpan="2">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Description</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688086934"/>
                  </a:ext>
                </a:extLst>
              </a:tr>
              <a:tr h="998458">
                <a:tc gridSpan="2">
                  <a:txBody>
                    <a:bodyPr/>
                    <a:lstStyle/>
                    <a:p>
                      <a:pPr algn="l" fontAlgn="ctr"/>
                      <a:r>
                        <a:rPr lang="en-US" sz="1400" b="1" i="0" u="none" strike="noStrike" dirty="0">
                          <a:solidFill>
                            <a:srgbClr val="595959"/>
                          </a:solidFill>
                          <a:effectLst/>
                          <a:highlight>
                            <a:srgbClr val="DDEBF7"/>
                          </a:highlight>
                          <a:latin typeface="Century Gothic" panose="020B0502020202020204" pitchFamily="34" charset="0"/>
                        </a:rPr>
                        <a:t>ROLES AND RESPONSIBILITIES </a:t>
                      </a:r>
                      <a:r>
                        <a:rPr lang="en-US" sz="1400" b="0" i="0" u="none" strike="noStrike" dirty="0">
                          <a:solidFill>
                            <a:srgbClr val="595959"/>
                          </a:solidFill>
                          <a:effectLst/>
                          <a:highlight>
                            <a:srgbClr val="DDEBF7"/>
                          </a:highlight>
                          <a:latin typeface="Century Gothic" panose="020B0502020202020204" pitchFamily="34" charset="0"/>
                        </a:rPr>
                        <a:t>- List the roles involved in this user story, such as the product owner, scrum master, and development team members. Clearly define the responsibilities of each role in relation to this user story.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extLst>
                  <a:ext uri="{0D108BD9-81ED-4DB2-BD59-A6C34878D82A}">
                    <a16:rowId xmlns:a16="http://schemas.microsoft.com/office/drawing/2014/main" val="2493361809"/>
                  </a:ext>
                </a:extLst>
              </a:tr>
              <a:tr h="688592">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Roles and Responsibilities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288041178"/>
                  </a:ext>
                </a:extLst>
              </a:tr>
              <a:tr h="688592">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14300514"/>
                  </a:ext>
                </a:extLst>
              </a:tr>
              <a:tr h="688592">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516408359"/>
                  </a:ext>
                </a:extLst>
              </a:tr>
              <a:tr h="688592">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448224092"/>
                  </a:ext>
                </a:extLst>
              </a:tr>
              <a:tr h="688592">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82381695"/>
                  </a:ext>
                </a:extLst>
              </a:tr>
            </a:tbl>
          </a:graphicData>
        </a:graphic>
      </p:graphicFrame>
      <p:pic>
        <p:nvPicPr>
          <p:cNvPr id="8" name="Picture 7" descr="A yellow and white text on a black background&#10;&#10;Description automatically generated">
            <a:extLst>
              <a:ext uri="{FF2B5EF4-FFF2-40B4-BE49-F238E27FC236}">
                <a16:creationId xmlns:a16="http://schemas.microsoft.com/office/drawing/2014/main" id="{21E25B93-719B-6FDC-4582-FD5B7C533911}"/>
              </a:ext>
            </a:extLst>
          </p:cNvPr>
          <p:cNvPicPr>
            <a:picLocks noChangeAspect="1"/>
          </p:cNvPicPr>
          <p:nvPr/>
        </p:nvPicPr>
        <p:blipFill rotWithShape="1">
          <a:blip r:embed="rId2">
            <a:extLst>
              <a:ext uri="{28A0092B-C50C-407E-A947-70E740481C1C}">
                <a14:useLocalDpi xmlns:a14="http://schemas.microsoft.com/office/drawing/2010/main" val="0"/>
              </a:ext>
            </a:extLst>
          </a:blip>
          <a:srcRect l="21781" t="31969" r="30417" b="28062"/>
          <a:stretch/>
        </p:blipFill>
        <p:spPr>
          <a:xfrm>
            <a:off x="10670554" y="6071653"/>
            <a:ext cx="1391119" cy="654267"/>
          </a:xfrm>
          <a:prstGeom prst="rect">
            <a:avLst/>
          </a:prstGeom>
        </p:spPr>
      </p:pic>
    </p:spTree>
    <p:extLst>
      <p:ext uri="{BB962C8B-B14F-4D97-AF65-F5344CB8AC3E}">
        <p14:creationId xmlns:p14="http://schemas.microsoft.com/office/powerpoint/2010/main" val="3626780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0FA4123-F3C1-A479-349F-461A21DC1E3C}"/>
              </a:ext>
            </a:extLst>
          </p:cNvPr>
          <p:cNvSpPr/>
          <p:nvPr/>
        </p:nvSpPr>
        <p:spPr>
          <a:xfrm>
            <a:off x="10533888" y="0"/>
            <a:ext cx="1658112" cy="6858000"/>
          </a:xfrm>
          <a:prstGeom prst="rect">
            <a:avLst/>
          </a:prstGeom>
          <a:pattFill prst="pct50">
            <a:fgClr>
              <a:schemeClr val="accent1"/>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yellow and white text on a black background&#10;&#10;Description automatically generated">
            <a:extLst>
              <a:ext uri="{FF2B5EF4-FFF2-40B4-BE49-F238E27FC236}">
                <a16:creationId xmlns:a16="http://schemas.microsoft.com/office/drawing/2014/main" id="{21E25B93-719B-6FDC-4582-FD5B7C533911}"/>
              </a:ext>
            </a:extLst>
          </p:cNvPr>
          <p:cNvPicPr>
            <a:picLocks noChangeAspect="1"/>
          </p:cNvPicPr>
          <p:nvPr/>
        </p:nvPicPr>
        <p:blipFill rotWithShape="1">
          <a:blip r:embed="rId2">
            <a:extLst>
              <a:ext uri="{28A0092B-C50C-407E-A947-70E740481C1C}">
                <a14:useLocalDpi xmlns:a14="http://schemas.microsoft.com/office/drawing/2010/main" val="0"/>
              </a:ext>
            </a:extLst>
          </a:blip>
          <a:srcRect l="21781" t="31969" r="30417" b="28062"/>
          <a:stretch/>
        </p:blipFill>
        <p:spPr>
          <a:xfrm>
            <a:off x="10670554" y="6071653"/>
            <a:ext cx="1391119" cy="654267"/>
          </a:xfrm>
          <a:prstGeom prst="rect">
            <a:avLst/>
          </a:prstGeom>
        </p:spPr>
      </p:pic>
      <p:graphicFrame>
        <p:nvGraphicFramePr>
          <p:cNvPr id="4" name="Table 3">
            <a:extLst>
              <a:ext uri="{FF2B5EF4-FFF2-40B4-BE49-F238E27FC236}">
                <a16:creationId xmlns:a16="http://schemas.microsoft.com/office/drawing/2014/main" id="{69A862F4-65AD-F2A5-56AE-62487840016A}"/>
              </a:ext>
            </a:extLst>
          </p:cNvPr>
          <p:cNvGraphicFramePr>
            <a:graphicFrameLocks noGrp="1"/>
          </p:cNvGraphicFramePr>
          <p:nvPr>
            <p:extLst>
              <p:ext uri="{D42A27DB-BD31-4B8C-83A1-F6EECF244321}">
                <p14:modId xmlns:p14="http://schemas.microsoft.com/office/powerpoint/2010/main" val="1959785205"/>
              </p:ext>
            </p:extLst>
          </p:nvPr>
        </p:nvGraphicFramePr>
        <p:xfrm>
          <a:off x="264159" y="304796"/>
          <a:ext cx="10007600" cy="6421121"/>
        </p:xfrm>
        <a:graphic>
          <a:graphicData uri="http://schemas.openxmlformats.org/drawingml/2006/table">
            <a:tbl>
              <a:tblPr/>
              <a:tblGrid>
                <a:gridCol w="5003800">
                  <a:extLst>
                    <a:ext uri="{9D8B030D-6E8A-4147-A177-3AD203B41FA5}">
                      <a16:colId xmlns:a16="http://schemas.microsoft.com/office/drawing/2014/main" val="3491735923"/>
                    </a:ext>
                  </a:extLst>
                </a:gridCol>
                <a:gridCol w="5003800">
                  <a:extLst>
                    <a:ext uri="{9D8B030D-6E8A-4147-A177-3AD203B41FA5}">
                      <a16:colId xmlns:a16="http://schemas.microsoft.com/office/drawing/2014/main" val="794095831"/>
                    </a:ext>
                  </a:extLst>
                </a:gridCol>
              </a:tblGrid>
              <a:tr h="827465">
                <a:tc gridSpan="2">
                  <a:txBody>
                    <a:bodyPr/>
                    <a:lstStyle/>
                    <a:p>
                      <a:pPr algn="l" fontAlgn="ctr"/>
                      <a:r>
                        <a:rPr lang="en-US" sz="1400" b="1" i="0" u="none" strike="noStrike" dirty="0">
                          <a:solidFill>
                            <a:srgbClr val="595959"/>
                          </a:solidFill>
                          <a:effectLst/>
                          <a:highlight>
                            <a:srgbClr val="E2EFDA"/>
                          </a:highlight>
                          <a:latin typeface="Century Gothic" panose="020B0502020202020204" pitchFamily="34" charset="0"/>
                        </a:rPr>
                        <a:t>USER STORY DETAILS </a:t>
                      </a:r>
                      <a:r>
                        <a:rPr lang="en-US" sz="1400" b="0" i="0" u="none" strike="noStrike" dirty="0">
                          <a:solidFill>
                            <a:srgbClr val="595959"/>
                          </a:solidFill>
                          <a:effectLst/>
                          <a:highlight>
                            <a:srgbClr val="E2EFDA"/>
                          </a:highlight>
                          <a:latin typeface="Century Gothic" panose="020B0502020202020204" pitchFamily="34" charset="0"/>
                        </a:rPr>
                        <a:t>- </a:t>
                      </a:r>
                      <a:r>
                        <a:rPr lang="en-US" sz="1400" b="0" i="0" u="none" strike="noStrike" dirty="0">
                          <a:solidFill>
                            <a:srgbClr val="595959"/>
                          </a:solidFill>
                          <a:effectLst/>
                          <a:latin typeface="Century Gothic" panose="020B0502020202020204" pitchFamily="34" charset="0"/>
                        </a:rPr>
                        <a:t>Present the user story in the standard format: "As a [role], I want [feature] so that [benefit]." Include any additional context or background information that is relevant to understanding the user story.</a:t>
                      </a:r>
                      <a:endParaRPr lang="en-US" sz="1400" b="0" i="0" u="none" strike="noStrike" dirty="0">
                        <a:solidFill>
                          <a:srgbClr val="595959"/>
                        </a:solidFill>
                        <a:effectLst/>
                        <a:highlight>
                          <a:srgbClr val="E2EFDA"/>
                        </a:highligh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hMerge="1">
                  <a:txBody>
                    <a:bodyPr/>
                    <a:lstStyle/>
                    <a:p>
                      <a:endParaRPr lang="en-US"/>
                    </a:p>
                  </a:txBody>
                  <a:tcPr/>
                </a:tc>
                <a:extLst>
                  <a:ext uri="{0D108BD9-81ED-4DB2-BD59-A6C34878D82A}">
                    <a16:rowId xmlns:a16="http://schemas.microsoft.com/office/drawing/2014/main" val="1189520848"/>
                  </a:ext>
                </a:extLst>
              </a:tr>
              <a:tr h="1241196">
                <a:tc gridSpan="2">
                  <a:txBody>
                    <a:bodyPr/>
                    <a:lstStyle/>
                    <a:p>
                      <a:pPr algn="l" fontAlgn="ctr"/>
                      <a:r>
                        <a:rPr lang="en-US" sz="1200" b="0" i="1" u="none" strike="noStrike" dirty="0">
                          <a:solidFill>
                            <a:srgbClr val="2F75B5"/>
                          </a:solidFill>
                          <a:effectLst/>
                          <a:highlight>
                            <a:srgbClr val="FFFFFF"/>
                          </a:highlight>
                          <a:latin typeface="Century Gothic" panose="020B0502020202020204" pitchFamily="34" charset="0"/>
                        </a:rPr>
                        <a:t>User Story</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3603962361"/>
                  </a:ext>
                </a:extLst>
              </a:tr>
              <a:tr h="1042605">
                <a:tc gridSpan="2">
                  <a:txBody>
                    <a:bodyPr/>
                    <a:lstStyle/>
                    <a:p>
                      <a:pPr algn="l" fontAlgn="ctr"/>
                      <a:r>
                        <a:rPr lang="en-US" sz="1400" b="1" i="0" u="none" strike="noStrike" dirty="0">
                          <a:solidFill>
                            <a:srgbClr val="595959"/>
                          </a:solidFill>
                          <a:effectLst/>
                          <a:highlight>
                            <a:srgbClr val="E2EFDA"/>
                          </a:highlight>
                          <a:latin typeface="Century Gothic" panose="020B0502020202020204" pitchFamily="34" charset="0"/>
                        </a:rPr>
                        <a:t>ACCEPTANCE CRITERIA </a:t>
                      </a:r>
                      <a:r>
                        <a:rPr lang="en-US" sz="1400" b="0" i="0" u="none" strike="noStrike" dirty="0">
                          <a:solidFill>
                            <a:srgbClr val="595959"/>
                          </a:solidFill>
                          <a:effectLst/>
                          <a:highlight>
                            <a:srgbClr val="E2EFDA"/>
                          </a:highlight>
                          <a:latin typeface="Century Gothic" panose="020B0502020202020204" pitchFamily="34" charset="0"/>
                        </a:rPr>
                        <a:t>- </a:t>
                      </a:r>
                      <a:r>
                        <a:rPr lang="en-US" sz="1400" b="0" i="0" u="none" strike="noStrike" dirty="0">
                          <a:solidFill>
                            <a:srgbClr val="595959"/>
                          </a:solidFill>
                          <a:effectLst/>
                          <a:latin typeface="Century Gothic" panose="020B0502020202020204" pitchFamily="34" charset="0"/>
                        </a:rPr>
                        <a:t>Define the specific conditions that you must meet to finish the user story. These should include clear, measurable, and testable requirements that ensure the functionality works as intended.</a:t>
                      </a:r>
                      <a:endParaRPr lang="en-US" sz="1400" b="0" i="0" u="none" strike="noStrike" dirty="0">
                        <a:solidFill>
                          <a:srgbClr val="595959"/>
                        </a:solidFill>
                        <a:effectLst/>
                        <a:highlight>
                          <a:srgbClr val="E2EFDA"/>
                        </a:highlight>
                        <a:latin typeface="Century Gothic" panose="020B0502020202020204" pitchFamily="34" charset="0"/>
                      </a:endParaRP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hMerge="1">
                  <a:txBody>
                    <a:bodyPr/>
                    <a:lstStyle/>
                    <a:p>
                      <a:endParaRPr lang="en-US"/>
                    </a:p>
                  </a:txBody>
                  <a:tcPr/>
                </a:tc>
                <a:extLst>
                  <a:ext uri="{0D108BD9-81ED-4DB2-BD59-A6C34878D82A}">
                    <a16:rowId xmlns:a16="http://schemas.microsoft.com/office/drawing/2014/main" val="1671174107"/>
                  </a:ext>
                </a:extLst>
              </a:tr>
              <a:tr h="661971">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Criteria 1</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355107702"/>
                  </a:ext>
                </a:extLst>
              </a:tr>
              <a:tr h="661971">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Criteria 2</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032471094"/>
                  </a:ext>
                </a:extLst>
              </a:tr>
              <a:tr h="661971">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70452236"/>
                  </a:ext>
                </a:extLst>
              </a:tr>
              <a:tr h="661971">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7558440"/>
                  </a:ext>
                </a:extLst>
              </a:tr>
              <a:tr h="661971">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5430110"/>
                  </a:ext>
                </a:extLst>
              </a:tr>
            </a:tbl>
          </a:graphicData>
        </a:graphic>
      </p:graphicFrame>
    </p:spTree>
    <p:extLst>
      <p:ext uri="{BB962C8B-B14F-4D97-AF65-F5344CB8AC3E}">
        <p14:creationId xmlns:p14="http://schemas.microsoft.com/office/powerpoint/2010/main" val="3816516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BC4D3E5-3FC8-A7C8-9A33-5C34D4E1A515}"/>
              </a:ext>
            </a:extLst>
          </p:cNvPr>
          <p:cNvSpPr/>
          <p:nvPr/>
        </p:nvSpPr>
        <p:spPr>
          <a:xfrm>
            <a:off x="10533888" y="0"/>
            <a:ext cx="1658112" cy="6858000"/>
          </a:xfrm>
          <a:prstGeom prst="rect">
            <a:avLst/>
          </a:prstGeom>
          <a:pattFill prst="pct50">
            <a:fgClr>
              <a:schemeClr val="accent1"/>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Table 5">
            <a:extLst>
              <a:ext uri="{FF2B5EF4-FFF2-40B4-BE49-F238E27FC236}">
                <a16:creationId xmlns:a16="http://schemas.microsoft.com/office/drawing/2014/main" id="{AE7381EA-80E5-24EE-BF1D-B687B2B0F80D}"/>
              </a:ext>
            </a:extLst>
          </p:cNvPr>
          <p:cNvGraphicFramePr>
            <a:graphicFrameLocks noGrp="1"/>
          </p:cNvGraphicFramePr>
          <p:nvPr>
            <p:extLst>
              <p:ext uri="{D42A27DB-BD31-4B8C-83A1-F6EECF244321}">
                <p14:modId xmlns:p14="http://schemas.microsoft.com/office/powerpoint/2010/main" val="523686564"/>
              </p:ext>
            </p:extLst>
          </p:nvPr>
        </p:nvGraphicFramePr>
        <p:xfrm>
          <a:off x="264159" y="304797"/>
          <a:ext cx="10007600" cy="6421115"/>
        </p:xfrm>
        <a:graphic>
          <a:graphicData uri="http://schemas.openxmlformats.org/drawingml/2006/table">
            <a:tbl>
              <a:tblPr/>
              <a:tblGrid>
                <a:gridCol w="5003800">
                  <a:extLst>
                    <a:ext uri="{9D8B030D-6E8A-4147-A177-3AD203B41FA5}">
                      <a16:colId xmlns:a16="http://schemas.microsoft.com/office/drawing/2014/main" val="947470988"/>
                    </a:ext>
                  </a:extLst>
                </a:gridCol>
                <a:gridCol w="5003800">
                  <a:extLst>
                    <a:ext uri="{9D8B030D-6E8A-4147-A177-3AD203B41FA5}">
                      <a16:colId xmlns:a16="http://schemas.microsoft.com/office/drawing/2014/main" val="3291273932"/>
                    </a:ext>
                  </a:extLst>
                </a:gridCol>
              </a:tblGrid>
              <a:tr h="508603">
                <a:tc gridSpan="2">
                  <a:txBody>
                    <a:bodyPr/>
                    <a:lstStyle/>
                    <a:p>
                      <a:pPr algn="l" fontAlgn="ctr"/>
                      <a:r>
                        <a:rPr lang="en-US" sz="1400" b="1" i="0" u="none" strike="noStrike" dirty="0">
                          <a:solidFill>
                            <a:srgbClr val="595959"/>
                          </a:solidFill>
                          <a:effectLst/>
                          <a:latin typeface="Century Gothic" panose="020B0502020202020204" pitchFamily="34" charset="0"/>
                        </a:rPr>
                        <a:t>TASKS</a:t>
                      </a:r>
                      <a:r>
                        <a:rPr lang="en-US" sz="1400" b="0" i="0" u="none" strike="noStrike" dirty="0">
                          <a:solidFill>
                            <a:srgbClr val="595959"/>
                          </a:solidFill>
                          <a:effectLst/>
                          <a:latin typeface="Century Gothic" panose="020B0502020202020204" pitchFamily="34" charset="0"/>
                        </a:rPr>
                        <a:t> - Break down the user story into smaller tasks that you need to complete. Each task should be actionable and assigned to team members. Include estimates for the requirements to complete each task.</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tc hMerge="1">
                  <a:txBody>
                    <a:bodyPr/>
                    <a:lstStyle/>
                    <a:p>
                      <a:endParaRPr lang="en-US"/>
                    </a:p>
                  </a:txBody>
                  <a:tcPr/>
                </a:tc>
                <a:extLst>
                  <a:ext uri="{0D108BD9-81ED-4DB2-BD59-A6C34878D82A}">
                    <a16:rowId xmlns:a16="http://schemas.microsoft.com/office/drawing/2014/main" val="2299473341"/>
                  </a:ext>
                </a:extLst>
              </a:tr>
              <a:tr h="508603">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Task 1</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384247918"/>
                  </a:ext>
                </a:extLst>
              </a:tr>
              <a:tr h="508603">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Task 2</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21534907"/>
                  </a:ext>
                </a:extLst>
              </a:tr>
              <a:tr h="508603">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853491057"/>
                  </a:ext>
                </a:extLst>
              </a:tr>
              <a:tr h="508603">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066450904"/>
                  </a:ext>
                </a:extLst>
              </a:tr>
              <a:tr h="508603">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21277900"/>
                  </a:ext>
                </a:extLst>
              </a:tr>
              <a:tr h="826482">
                <a:tc gridSpan="2">
                  <a:txBody>
                    <a:bodyPr/>
                    <a:lstStyle/>
                    <a:p>
                      <a:pPr algn="l" fontAlgn="ctr"/>
                      <a:r>
                        <a:rPr lang="en-US" sz="1400" b="1" i="0" u="none" strike="noStrike" dirty="0">
                          <a:solidFill>
                            <a:srgbClr val="595959"/>
                          </a:solidFill>
                          <a:effectLst/>
                          <a:latin typeface="Century Gothic" panose="020B0502020202020204" pitchFamily="34" charset="0"/>
                        </a:rPr>
                        <a:t>DEFINITION OF DONE </a:t>
                      </a:r>
                      <a:r>
                        <a:rPr lang="en-US" sz="1400" b="0" i="0" u="none" strike="noStrike" dirty="0">
                          <a:solidFill>
                            <a:srgbClr val="595959"/>
                          </a:solidFill>
                          <a:effectLst/>
                          <a:latin typeface="Century Gothic" panose="020B0502020202020204" pitchFamily="34" charset="0"/>
                        </a:rPr>
                        <a:t>- Specify the criteria that you must satisfy to complete the user story. This typically includes the successful completion of all tasks, meeting of all acceptance criteria, reviewing of code, testing, and updating of  documentation.</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lumMod val="95000"/>
                      </a:schemeClr>
                    </a:solidFill>
                  </a:tcPr>
                </a:tc>
                <a:tc hMerge="1">
                  <a:txBody>
                    <a:bodyPr/>
                    <a:lstStyle/>
                    <a:p>
                      <a:endParaRPr lang="en-US"/>
                    </a:p>
                  </a:txBody>
                  <a:tcPr/>
                </a:tc>
                <a:extLst>
                  <a:ext uri="{0D108BD9-81ED-4DB2-BD59-A6C34878D82A}">
                    <a16:rowId xmlns:a16="http://schemas.microsoft.com/office/drawing/2014/main" val="567443623"/>
                  </a:ext>
                </a:extLst>
              </a:tr>
              <a:tr h="508603">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944966478"/>
                  </a:ext>
                </a:extLst>
              </a:tr>
              <a:tr h="508603">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862456898"/>
                  </a:ext>
                </a:extLst>
              </a:tr>
              <a:tr h="508603">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829010316"/>
                  </a:ext>
                </a:extLst>
              </a:tr>
              <a:tr h="508603">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267918111"/>
                  </a:ext>
                </a:extLst>
              </a:tr>
              <a:tr h="508603">
                <a:tc>
                  <a:txBody>
                    <a:bodyPr/>
                    <a:lstStyle/>
                    <a:p>
                      <a:pPr algn="l" fontAlgn="ctr"/>
                      <a:r>
                        <a:rPr lang="en-US" sz="1200" b="0" i="0" u="none" strike="noStrike">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 </a:t>
                      </a:r>
                    </a:p>
                  </a:txBody>
                  <a:tcPr marL="103398" marR="8617" marT="8617"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533040540"/>
                  </a:ext>
                </a:extLst>
              </a:tr>
            </a:tbl>
          </a:graphicData>
        </a:graphic>
      </p:graphicFrame>
      <p:pic>
        <p:nvPicPr>
          <p:cNvPr id="8" name="Picture 7" descr="A yellow and white text on a black background&#10;&#10;Description automatically generated">
            <a:extLst>
              <a:ext uri="{FF2B5EF4-FFF2-40B4-BE49-F238E27FC236}">
                <a16:creationId xmlns:a16="http://schemas.microsoft.com/office/drawing/2014/main" id="{21E25B93-719B-6FDC-4582-FD5B7C533911}"/>
              </a:ext>
            </a:extLst>
          </p:cNvPr>
          <p:cNvPicPr>
            <a:picLocks noChangeAspect="1"/>
          </p:cNvPicPr>
          <p:nvPr/>
        </p:nvPicPr>
        <p:blipFill rotWithShape="1">
          <a:blip r:embed="rId2">
            <a:extLst>
              <a:ext uri="{28A0092B-C50C-407E-A947-70E740481C1C}">
                <a14:useLocalDpi xmlns:a14="http://schemas.microsoft.com/office/drawing/2010/main" val="0"/>
              </a:ext>
            </a:extLst>
          </a:blip>
          <a:srcRect l="21781" t="31969" r="30417" b="28062"/>
          <a:stretch/>
        </p:blipFill>
        <p:spPr>
          <a:xfrm>
            <a:off x="10670554" y="6071653"/>
            <a:ext cx="1391119" cy="654267"/>
          </a:xfrm>
          <a:prstGeom prst="rect">
            <a:avLst/>
          </a:prstGeom>
        </p:spPr>
      </p:pic>
    </p:spTree>
    <p:extLst>
      <p:ext uri="{BB962C8B-B14F-4D97-AF65-F5344CB8AC3E}">
        <p14:creationId xmlns:p14="http://schemas.microsoft.com/office/powerpoint/2010/main" val="3987729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A044EA6-0571-7E91-B86A-161292D78FFA}"/>
              </a:ext>
            </a:extLst>
          </p:cNvPr>
          <p:cNvSpPr/>
          <p:nvPr/>
        </p:nvSpPr>
        <p:spPr>
          <a:xfrm>
            <a:off x="10533888" y="0"/>
            <a:ext cx="1658112" cy="6858000"/>
          </a:xfrm>
          <a:prstGeom prst="rect">
            <a:avLst/>
          </a:prstGeom>
          <a:pattFill prst="pct50">
            <a:fgClr>
              <a:schemeClr val="accent1"/>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B12B4F44-7785-B675-9BD1-09EB1158C4E6}"/>
              </a:ext>
            </a:extLst>
          </p:cNvPr>
          <p:cNvGraphicFramePr>
            <a:graphicFrameLocks noGrp="1"/>
          </p:cNvGraphicFramePr>
          <p:nvPr>
            <p:extLst>
              <p:ext uri="{D42A27DB-BD31-4B8C-83A1-F6EECF244321}">
                <p14:modId xmlns:p14="http://schemas.microsoft.com/office/powerpoint/2010/main" val="2860246751"/>
              </p:ext>
            </p:extLst>
          </p:nvPr>
        </p:nvGraphicFramePr>
        <p:xfrm>
          <a:off x="264159" y="304798"/>
          <a:ext cx="10007600" cy="6421123"/>
        </p:xfrm>
        <a:graphic>
          <a:graphicData uri="http://schemas.openxmlformats.org/drawingml/2006/table">
            <a:tbl>
              <a:tblPr/>
              <a:tblGrid>
                <a:gridCol w="10007600">
                  <a:extLst>
                    <a:ext uri="{9D8B030D-6E8A-4147-A177-3AD203B41FA5}">
                      <a16:colId xmlns:a16="http://schemas.microsoft.com/office/drawing/2014/main" val="302041478"/>
                    </a:ext>
                  </a:extLst>
                </a:gridCol>
              </a:tblGrid>
              <a:tr h="1017990">
                <a:tc>
                  <a:txBody>
                    <a:bodyPr/>
                    <a:lstStyle/>
                    <a:p>
                      <a:pPr algn="l" fontAlgn="ctr"/>
                      <a:r>
                        <a:rPr lang="en-US" sz="1400" b="1" i="0" u="none" strike="noStrike" dirty="0">
                          <a:solidFill>
                            <a:srgbClr val="595959"/>
                          </a:solidFill>
                          <a:effectLst/>
                          <a:latin typeface="Century Gothic" panose="020B0502020202020204" pitchFamily="34" charset="0"/>
                        </a:rPr>
                        <a:t>DEPENDENCIES</a:t>
                      </a:r>
                      <a:r>
                        <a:rPr lang="en-US" sz="1400" b="0" i="0" u="none" strike="noStrike" dirty="0">
                          <a:solidFill>
                            <a:srgbClr val="595959"/>
                          </a:solidFill>
                          <a:effectLst/>
                          <a:latin typeface="Century Gothic" panose="020B0502020202020204" pitchFamily="34" charset="0"/>
                        </a:rPr>
                        <a:t> - Identify any dependencies that could impact the completion of the user story. This could include other user stories, external teams, systems, or resources. Clearly state how you will manage or address these dependencies.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F796"/>
                    </a:solidFill>
                  </a:tcPr>
                </a:tc>
                <a:extLst>
                  <a:ext uri="{0D108BD9-81ED-4DB2-BD59-A6C34878D82A}">
                    <a16:rowId xmlns:a16="http://schemas.microsoft.com/office/drawing/2014/main" val="2127716239"/>
                  </a:ext>
                </a:extLst>
              </a:tr>
              <a:tr h="2293644">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Description</a:t>
                      </a:r>
                      <a:r>
                        <a:rPr lang="en-US" sz="1400" b="0" i="0" u="none" strike="noStrike" dirty="0">
                          <a:solidFill>
                            <a:srgbClr val="595959"/>
                          </a:solidFill>
                          <a:effectLst/>
                          <a:highlight>
                            <a:srgbClr val="FFFFFF"/>
                          </a:highligh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41863342"/>
                  </a:ext>
                </a:extLst>
              </a:tr>
              <a:tr h="815845">
                <a:tc>
                  <a:txBody>
                    <a:bodyPr/>
                    <a:lstStyle/>
                    <a:p>
                      <a:pPr algn="l" fontAlgn="ctr"/>
                      <a:r>
                        <a:rPr lang="en-US" sz="1400" b="1" i="0" u="none" strike="noStrike" dirty="0">
                          <a:solidFill>
                            <a:srgbClr val="595959"/>
                          </a:solidFill>
                          <a:effectLst/>
                          <a:latin typeface="Century Gothic" panose="020B0502020202020204" pitchFamily="34" charset="0"/>
                        </a:rPr>
                        <a:t>NOTES</a:t>
                      </a:r>
                      <a:r>
                        <a:rPr lang="en-US" sz="1400" b="0" i="0" u="none" strike="noStrike" dirty="0">
                          <a:solidFill>
                            <a:srgbClr val="595959"/>
                          </a:solidFill>
                          <a:effectLst/>
                          <a:latin typeface="Century Gothic" panose="020B0502020202020204" pitchFamily="34" charset="0"/>
                        </a:rPr>
                        <a:t> -  Include any additional information that might be relevant to the user story but doesn't fit into the other sections. This could include meeting notes, discussions, links to documents, or other references.</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F796"/>
                    </a:solidFill>
                  </a:tcPr>
                </a:tc>
                <a:extLst>
                  <a:ext uri="{0D108BD9-81ED-4DB2-BD59-A6C34878D82A}">
                    <a16:rowId xmlns:a16="http://schemas.microsoft.com/office/drawing/2014/main" val="1460089310"/>
                  </a:ext>
                </a:extLst>
              </a:tr>
              <a:tr h="2293644">
                <a:tc>
                  <a:txBody>
                    <a:bodyPr/>
                    <a:lstStyle/>
                    <a:p>
                      <a:pPr algn="l" fontAlgn="ctr"/>
                      <a:r>
                        <a:rPr lang="en-US" sz="1200" b="0" i="0" u="none" strike="noStrike" dirty="0">
                          <a:solidFill>
                            <a:srgbClr val="595959"/>
                          </a:solidFill>
                          <a:effectLst/>
                          <a:highlight>
                            <a:srgbClr val="FFFFFF"/>
                          </a:highlight>
                          <a:latin typeface="Century Gothic" panose="020B0502020202020204" pitchFamily="34" charset="0"/>
                        </a:rPr>
                        <a:t>Notes and comments </a:t>
                      </a:r>
                    </a:p>
                  </a:txBody>
                  <a:tcPr marL="114300"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580596119"/>
                  </a:ext>
                </a:extLst>
              </a:tr>
            </a:tbl>
          </a:graphicData>
        </a:graphic>
      </p:graphicFrame>
      <p:pic>
        <p:nvPicPr>
          <p:cNvPr id="8" name="Picture 7" descr="A yellow and white text on a black background&#10;&#10;Description automatically generated">
            <a:extLst>
              <a:ext uri="{FF2B5EF4-FFF2-40B4-BE49-F238E27FC236}">
                <a16:creationId xmlns:a16="http://schemas.microsoft.com/office/drawing/2014/main" id="{21E25B93-719B-6FDC-4582-FD5B7C533911}"/>
              </a:ext>
            </a:extLst>
          </p:cNvPr>
          <p:cNvPicPr>
            <a:picLocks noChangeAspect="1"/>
          </p:cNvPicPr>
          <p:nvPr/>
        </p:nvPicPr>
        <p:blipFill rotWithShape="1">
          <a:blip r:embed="rId2">
            <a:extLst>
              <a:ext uri="{28A0092B-C50C-407E-A947-70E740481C1C}">
                <a14:useLocalDpi xmlns:a14="http://schemas.microsoft.com/office/drawing/2010/main" val="0"/>
              </a:ext>
            </a:extLst>
          </a:blip>
          <a:srcRect l="21781" t="31969" r="30417" b="28062"/>
          <a:stretch/>
        </p:blipFill>
        <p:spPr>
          <a:xfrm>
            <a:off x="10670554" y="6071653"/>
            <a:ext cx="1391119" cy="654267"/>
          </a:xfrm>
          <a:prstGeom prst="rect">
            <a:avLst/>
          </a:prstGeom>
        </p:spPr>
      </p:pic>
    </p:spTree>
    <p:extLst>
      <p:ext uri="{BB962C8B-B14F-4D97-AF65-F5344CB8AC3E}">
        <p14:creationId xmlns:p14="http://schemas.microsoft.com/office/powerpoint/2010/main" val="696649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TotalTime>
  <Words>472</Words>
  <Application>Microsoft Macintosh PowerPoint</Application>
  <PresentationFormat>Widescreen</PresentationFormat>
  <Paragraphs>57</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5</cp:revision>
  <dcterms:created xsi:type="dcterms:W3CDTF">2024-07-31T18:43:37Z</dcterms:created>
  <dcterms:modified xsi:type="dcterms:W3CDTF">2024-08-13T23:59:21Z</dcterms:modified>
</cp:coreProperties>
</file>