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C2F0"/>
    <a:srgbClr val="00E7F2"/>
    <a:srgbClr val="EAEEF3"/>
    <a:srgbClr val="E3EAF6"/>
    <a:srgbClr val="F0A622"/>
    <a:srgbClr val="00BD32"/>
    <a:srgbClr val="5B7191"/>
    <a:srgbClr val="CE1D02"/>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varScale="1">
        <p:scale>
          <a:sx n="79" d="100"/>
          <a:sy n="79" d="100"/>
        </p:scale>
        <p:origin x="36" y="166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474591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109180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131557"/>
            <a:ext cx="5954707" cy="1200329"/>
          </a:xfrm>
          <a:prstGeom prst="rect">
            <a:avLst/>
          </a:prstGeom>
          <a:noFill/>
        </p:spPr>
        <p:txBody>
          <a:bodyPr wrap="square" rtlCol="0">
            <a:spAutoFit/>
          </a:bodyPr>
          <a:lstStyle/>
          <a:p>
            <a:pPr rtl="0"/>
            <a:r>
              <a:rPr lang="de-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892826"/>
          </a:xfrm>
          <a:prstGeom prst="rect">
            <a:avLst/>
          </a:prstGeom>
          <a:noFill/>
        </p:spPr>
        <p:txBody>
          <a:bodyPr wrap="square" rtlCol="0">
            <a:spAutoFit/>
          </a:bodyPr>
          <a:lstStyle/>
          <a:p>
            <a:pPr rtl="0">
              <a:spcAft>
                <a:spcPts val="600"/>
              </a:spcAft>
            </a:pPr>
            <a:r>
              <a:rPr lang="de-DE" sz="1600" dirty="0">
                <a:latin typeface="Century Gothic" panose="020B0502020202020204" pitchFamily="34" charset="0"/>
              </a:rPr>
              <a:t>Geben Sie Aufgaben, Start- und Enddaten sowie Aufgabenverantwortliche in den Diagrammbereich ein. </a:t>
            </a:r>
          </a:p>
          <a:p>
            <a:endParaRPr lang="en-US" sz="1600" dirty="0">
              <a:latin typeface="Century Gothic" panose="020B0502020202020204" pitchFamily="34" charset="0"/>
            </a:endParaRPr>
          </a:p>
          <a:p>
            <a:pPr rtl="0">
              <a:spcAft>
                <a:spcPts val="600"/>
              </a:spcAft>
            </a:pPr>
            <a:r>
              <a:rPr lang="de-DE" sz="1600" dirty="0">
                <a:latin typeface="Century Gothic" panose="020B0502020202020204" pitchFamily="34" charset="0"/>
              </a:rPr>
              <a:t>Passen Sie die Balken der einzelnen Aufgaben so an, dass sie die Dauer im Verlauf des Projekts darstellen. Fügen Sie den prozentualen Fortschritt von Aufgaben und zusätzliche Aufgabeninformationen in die einzelnen Balken oder im Diagrammbereich ein.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255599" y="337026"/>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de-DE" sz="2400" b="1">
                <a:solidFill>
                  <a:schemeClr val="tx1">
                    <a:lumMod val="65000"/>
                    <a:lumOff val="35000"/>
                  </a:schemeClr>
                </a:solidFill>
                <a:latin typeface="Century Gothic" panose="020B0502020202020204" pitchFamily="34" charset="0"/>
              </a:rPr>
              <a:t>VORLAGE FÜR SOFTWAREENTWICKLUNGS-ZEITPLAN</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SOFTWAREENTWICKLUNGS-ZEITPLAN</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433279661"/>
              </p:ext>
            </p:extLst>
          </p:nvPr>
        </p:nvGraphicFramePr>
        <p:xfrm>
          <a:off x="327121" y="516122"/>
          <a:ext cx="11573778" cy="5730373"/>
        </p:xfrm>
        <a:graphic>
          <a:graphicData uri="http://schemas.openxmlformats.org/drawingml/2006/table">
            <a:tbl>
              <a:tblPr firstRow="1" bandRow="1">
                <a:tableStyleId>{5C22544A-7EE6-4342-B048-85BDC9FD1C3A}</a:tableStyleId>
              </a:tblPr>
              <a:tblGrid>
                <a:gridCol w="1875059">
                  <a:extLst>
                    <a:ext uri="{9D8B030D-6E8A-4147-A177-3AD203B41FA5}">
                      <a16:colId xmlns:a16="http://schemas.microsoft.com/office/drawing/2014/main" val="602210714"/>
                    </a:ext>
                  </a:extLst>
                </a:gridCol>
                <a:gridCol w="616176">
                  <a:extLst>
                    <a:ext uri="{9D8B030D-6E8A-4147-A177-3AD203B41FA5}">
                      <a16:colId xmlns:a16="http://schemas.microsoft.com/office/drawing/2014/main" val="4079889448"/>
                    </a:ext>
                  </a:extLst>
                </a:gridCol>
                <a:gridCol w="576197">
                  <a:extLst>
                    <a:ext uri="{9D8B030D-6E8A-4147-A177-3AD203B41FA5}">
                      <a16:colId xmlns:a16="http://schemas.microsoft.com/office/drawing/2014/main" val="1024581539"/>
                    </a:ext>
                  </a:extLst>
                </a:gridCol>
                <a:gridCol w="1290181">
                  <a:extLst>
                    <a:ext uri="{9D8B030D-6E8A-4147-A177-3AD203B41FA5}">
                      <a16:colId xmlns:a16="http://schemas.microsoft.com/office/drawing/2014/main" val="1817390762"/>
                    </a:ext>
                  </a:extLst>
                </a:gridCol>
                <a:gridCol w="5383291">
                  <a:extLst>
                    <a:ext uri="{9D8B030D-6E8A-4147-A177-3AD203B41FA5}">
                      <a16:colId xmlns:a16="http://schemas.microsoft.com/office/drawing/2014/main" val="745651107"/>
                    </a:ext>
                  </a:extLst>
                </a:gridCol>
                <a:gridCol w="1832874">
                  <a:extLst>
                    <a:ext uri="{9D8B030D-6E8A-4147-A177-3AD203B41FA5}">
                      <a16:colId xmlns:a16="http://schemas.microsoft.com/office/drawing/2014/main" val="3839570682"/>
                    </a:ext>
                  </a:extLst>
                </a:gridCol>
              </a:tblGrid>
              <a:tr h="228515">
                <a:tc>
                  <a:txBody>
                    <a:bodyPr/>
                    <a:lstStyle/>
                    <a:p>
                      <a:pPr rtl="0"/>
                      <a:r>
                        <a:rPr lang="de-DE" sz="900">
                          <a:solidFill>
                            <a:schemeClr val="tx1"/>
                          </a:solidFill>
                          <a:latin typeface="Century Gothic" panose="020B0502020202020204" pitchFamily="34" charset="0"/>
                        </a:rPr>
                        <a:t>PROJEKTE UND AUFGABEN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de-DE" sz="900" dirty="0">
                          <a:solidFill>
                            <a:schemeClr val="tx1"/>
                          </a:solidFill>
                          <a:latin typeface="Century Gothic" panose="020B0502020202020204" pitchFamily="34" charset="0"/>
                        </a:rPr>
                        <a:t>BEGINN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de-DE" sz="900">
                          <a:solidFill>
                            <a:schemeClr val="tx1"/>
                          </a:solidFill>
                          <a:latin typeface="Century Gothic" panose="020B0502020202020204" pitchFamily="34" charset="0"/>
                        </a:rPr>
                        <a:t>ENDE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r>
                        <a:rPr lang="de-DE" sz="900" dirty="0">
                          <a:solidFill>
                            <a:schemeClr val="tx1"/>
                          </a:solidFill>
                          <a:latin typeface="Century Gothic" panose="020B0502020202020204" pitchFamily="34" charset="0"/>
                        </a:rPr>
                        <a:t>VERANTWORTLICHER</a:t>
                      </a:r>
                    </a:p>
                  </a:txBody>
                  <a:tcPr marR="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de-DE" sz="1200" b="0">
                          <a:solidFill>
                            <a:schemeClr val="tx1"/>
                          </a:solidFill>
                          <a:latin typeface="Century Gothic" panose="020B0502020202020204" pitchFamily="34" charset="0"/>
                        </a:rPr>
                        <a:t>SEPTEMBER</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rtl="0">
                        <a:lnSpc>
                          <a:spcPct val="100000"/>
                        </a:lnSpc>
                      </a:pPr>
                      <a:r>
                        <a:rPr lang="de-DE" sz="1200" b="0">
                          <a:solidFill>
                            <a:schemeClr val="tx1"/>
                          </a:solidFill>
                          <a:latin typeface="Century Gothic" panose="020B0502020202020204" pitchFamily="34" charset="0"/>
                        </a:rPr>
                        <a:t>OKTOBER</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rtl="0">
                        <a:lnSpc>
                          <a:spcPct val="100000"/>
                        </a:lnSpc>
                      </a:pPr>
                      <a:r>
                        <a:rPr lang="de-DE" sz="1000">
                          <a:solidFill>
                            <a:schemeClr val="tx1"/>
                          </a:solidFill>
                          <a:latin typeface="Century Gothic" panose="020B0502020202020204" pitchFamily="34" charset="0"/>
                        </a:rPr>
                        <a:t>VORBEREITUNG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rtl="0">
                        <a:lnSpc>
                          <a:spcPct val="100000"/>
                        </a:lnSpc>
                      </a:pPr>
                      <a:r>
                        <a:rPr lang="de-DE" sz="1000">
                          <a:solidFill>
                            <a:schemeClr val="tx1"/>
                          </a:solidFill>
                          <a:latin typeface="Century Gothic" panose="020B0502020202020204" pitchFamily="34" charset="0"/>
                        </a:rPr>
                        <a:t>Kick-off-Meeting festlegen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02.09.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02.09.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rtl="0">
                        <a:lnSpc>
                          <a:spcPct val="100000"/>
                        </a:lnSpc>
                      </a:pPr>
                      <a:r>
                        <a:rPr lang="de-DE" sz="1000">
                          <a:solidFill>
                            <a:schemeClr val="tx1"/>
                          </a:solidFill>
                          <a:latin typeface="Century Gothic" panose="020B0502020202020204" pitchFamily="34" charset="0"/>
                        </a:rPr>
                        <a:t>Auf Ziele einigen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03.09.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07.09.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rtl="0">
                        <a:lnSpc>
                          <a:spcPct val="100000"/>
                        </a:lnSpc>
                      </a:pPr>
                      <a:r>
                        <a:rPr lang="de-DE" sz="1000">
                          <a:solidFill>
                            <a:schemeClr val="tx1"/>
                          </a:solidFill>
                          <a:latin typeface="Century Gothic" panose="020B0502020202020204" pitchFamily="34" charset="0"/>
                        </a:rPr>
                        <a:t>INITIIERUNG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rtl="0">
                        <a:lnSpc>
                          <a:spcPct val="100000"/>
                        </a:lnSpc>
                      </a:pPr>
                      <a:r>
                        <a:rPr lang="de-DE" sz="1000">
                          <a:solidFill>
                            <a:schemeClr val="tx1"/>
                          </a:solidFill>
                          <a:latin typeface="Century Gothic" panose="020B0502020202020204" pitchFamily="34" charset="0"/>
                        </a:rPr>
                        <a:t>Detaillierte Anforderungen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07.09.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rtl="0">
                        <a:lnSpc>
                          <a:spcPct val="100000"/>
                        </a:lnSpc>
                      </a:pPr>
                      <a:r>
                        <a:rPr lang="de-DE" sz="1000">
                          <a:solidFill>
                            <a:schemeClr val="tx1"/>
                          </a:solidFill>
                          <a:latin typeface="Century Gothic" panose="020B0502020202020204" pitchFamily="34" charset="0"/>
                        </a:rPr>
                        <a:t>Hardware-Anforderungen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rtl="0">
                        <a:lnSpc>
                          <a:spcPct val="100000"/>
                        </a:lnSpc>
                      </a:pPr>
                      <a:r>
                        <a:rPr lang="de-DE" sz="1000" dirty="0">
                          <a:solidFill>
                            <a:schemeClr val="tx1"/>
                          </a:solidFill>
                          <a:latin typeface="Century Gothic" panose="020B0502020202020204" pitchFamily="34" charset="0"/>
                        </a:rPr>
                        <a:t>Endgültiger Ressourcenplan</a:t>
                      </a:r>
                    </a:p>
                  </a:txBody>
                  <a:tcPr marR="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rtl="0">
                        <a:lnSpc>
                          <a:spcPct val="100000"/>
                        </a:lnSpc>
                      </a:pPr>
                      <a:r>
                        <a:rPr lang="de-DE" sz="1000">
                          <a:solidFill>
                            <a:schemeClr val="tx1"/>
                          </a:solidFill>
                          <a:latin typeface="Century Gothic" panose="020B0502020202020204" pitchFamily="34" charset="0"/>
                        </a:rPr>
                        <a:t>Personal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rtl="0">
                        <a:lnSpc>
                          <a:spcPct val="100000"/>
                        </a:lnSpc>
                      </a:pPr>
                      <a:r>
                        <a:rPr lang="de-DE" sz="1000">
                          <a:solidFill>
                            <a:schemeClr val="tx1"/>
                          </a:solidFill>
                          <a:latin typeface="Century Gothic" panose="020B0502020202020204" pitchFamily="34" charset="0"/>
                        </a:rPr>
                        <a:t>ENTWICKLUNG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rtl="0">
                        <a:lnSpc>
                          <a:spcPct val="100000"/>
                        </a:lnSpc>
                      </a:pPr>
                      <a:r>
                        <a:rPr lang="de-DE" sz="1000">
                          <a:solidFill>
                            <a:schemeClr val="tx1"/>
                          </a:solidFill>
                          <a:latin typeface="Century Gothic" panose="020B0502020202020204" pitchFamily="34" charset="0"/>
                        </a:rPr>
                        <a:t>Technische Anforderungen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21.09.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rtl="0">
                        <a:lnSpc>
                          <a:spcPct val="100000"/>
                        </a:lnSpc>
                      </a:pPr>
                      <a:r>
                        <a:rPr lang="de-DE" sz="1000">
                          <a:solidFill>
                            <a:schemeClr val="tx1"/>
                          </a:solidFill>
                          <a:latin typeface="Century Gothic" panose="020B0502020202020204" pitchFamily="34" charset="0"/>
                        </a:rPr>
                        <a:t>DB-Entwicklung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21.09.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23.09.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API-Entwicklung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23.09.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25.09.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UI-Client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25.09.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29.09.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Tests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29.09.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02.10.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Abschluss der Entwicklung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02.10.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05.10.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BETRIEB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Hardware-Konfiguration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05.10.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07.10.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Systemtests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07.10.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09.10.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EINFÜHRUNG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09.10.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09.10.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8288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170624" y="2822343"/>
            <a:ext cx="54864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20 %</a:t>
            </a:r>
          </a:p>
        </p:txBody>
      </p:sp>
      <p:sp>
        <p:nvSpPr>
          <p:cNvPr id="12" name="Rectangle 11">
            <a:extLst>
              <a:ext uri="{FF2B5EF4-FFF2-40B4-BE49-F238E27FC236}">
                <a16:creationId xmlns:a16="http://schemas.microsoft.com/office/drawing/2014/main" id="{4DA04FFA-D9F8-5249-A153-D5EAF58B72FE}"/>
              </a:ext>
            </a:extLst>
          </p:cNvPr>
          <p:cNvSpPr/>
          <p:nvPr/>
        </p:nvSpPr>
        <p:spPr>
          <a:xfrm>
            <a:off x="6415594" y="2532608"/>
            <a:ext cx="927694"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70 %</a:t>
            </a:r>
          </a:p>
        </p:txBody>
      </p:sp>
      <p:sp>
        <p:nvSpPr>
          <p:cNvPr id="41" name="Rectangle 40">
            <a:extLst>
              <a:ext uri="{FF2B5EF4-FFF2-40B4-BE49-F238E27FC236}">
                <a16:creationId xmlns:a16="http://schemas.microsoft.com/office/drawing/2014/main" id="{7FE24B6B-A6AC-0A4E-A8D3-E4E3AAED67B1}"/>
              </a:ext>
            </a:extLst>
          </p:cNvPr>
          <p:cNvSpPr/>
          <p:nvPr/>
        </p:nvSpPr>
        <p:spPr>
          <a:xfrm>
            <a:off x="4986839" y="1373668"/>
            <a:ext cx="9144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100 %</a:t>
            </a:r>
          </a:p>
        </p:txBody>
      </p:sp>
      <p:sp>
        <p:nvSpPr>
          <p:cNvPr id="43" name="Rectangle 42">
            <a:extLst>
              <a:ext uri="{FF2B5EF4-FFF2-40B4-BE49-F238E27FC236}">
                <a16:creationId xmlns:a16="http://schemas.microsoft.com/office/drawing/2014/main" id="{BDF46762-DE84-6D48-99D5-CB3DE0793AB2}"/>
              </a:ext>
            </a:extLst>
          </p:cNvPr>
          <p:cNvSpPr/>
          <p:nvPr/>
        </p:nvSpPr>
        <p:spPr>
          <a:xfrm>
            <a:off x="8614855" y="3981283"/>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5699984" y="1953138"/>
            <a:ext cx="54864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100 %</a:t>
            </a:r>
          </a:p>
        </p:txBody>
      </p:sp>
      <p:sp>
        <p:nvSpPr>
          <p:cNvPr id="45" name="Rectangle 44">
            <a:extLst>
              <a:ext uri="{FF2B5EF4-FFF2-40B4-BE49-F238E27FC236}">
                <a16:creationId xmlns:a16="http://schemas.microsoft.com/office/drawing/2014/main" id="{C6B6796C-A823-9B45-9C7B-E649DE201818}"/>
              </a:ext>
            </a:extLst>
          </p:cNvPr>
          <p:cNvSpPr/>
          <p:nvPr/>
        </p:nvSpPr>
        <p:spPr>
          <a:xfrm>
            <a:off x="6089344" y="2242873"/>
            <a:ext cx="54864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70 %</a:t>
            </a:r>
          </a:p>
        </p:txBody>
      </p:sp>
      <p:sp>
        <p:nvSpPr>
          <p:cNvPr id="47" name="Diamond 46">
            <a:extLst>
              <a:ext uri="{FF2B5EF4-FFF2-40B4-BE49-F238E27FC236}">
                <a16:creationId xmlns:a16="http://schemas.microsoft.com/office/drawing/2014/main" id="{099497A0-BE95-9946-9188-270533876201}"/>
              </a:ext>
            </a:extLst>
          </p:cNvPr>
          <p:cNvSpPr>
            <a:spLocks/>
          </p:cNvSpPr>
          <p:nvPr/>
        </p:nvSpPr>
        <p:spPr>
          <a:xfrm>
            <a:off x="4822906" y="1097905"/>
            <a:ext cx="137160" cy="13716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43CF4442-3A25-A143-A9BF-AFB5201BA991}"/>
              </a:ext>
            </a:extLst>
          </p:cNvPr>
          <p:cNvSpPr/>
          <p:nvPr/>
        </p:nvSpPr>
        <p:spPr>
          <a:xfrm>
            <a:off x="8254866" y="3691548"/>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7527851" y="3401813"/>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11138970" y="5719700"/>
            <a:ext cx="54864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8974368" y="4271018"/>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10775572" y="5429958"/>
            <a:ext cx="54864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10242845" y="4850488"/>
            <a:ext cx="73152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9695046" y="4560753"/>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11504730" y="5995510"/>
            <a:ext cx="18288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39682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p:nvPr/>
        </p:nvCxnSpPr>
        <p:spPr>
          <a:xfrm>
            <a:off x="4805787" y="885626"/>
            <a:ext cx="1098851"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p:nvPr/>
        </p:nvCxnSpPr>
        <p:spPr>
          <a:xfrm>
            <a:off x="5699197" y="1761564"/>
            <a:ext cx="201168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p:nvPr/>
        </p:nvCxnSpPr>
        <p:spPr>
          <a:xfrm>
            <a:off x="7524371" y="3211679"/>
            <a:ext cx="34290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p:nvPr/>
        </p:nvCxnSpPr>
        <p:spPr>
          <a:xfrm>
            <a:off x="10774386" y="5249410"/>
            <a:ext cx="9144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6545296"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de-DE" sz="800">
                  <a:solidFill>
                    <a:schemeClr val="tx1"/>
                  </a:solidFill>
                  <a:latin typeface="Century Gothic" panose="020B0502020202020204" pitchFamily="34" charset="0"/>
                </a:rPr>
                <a:t>HEUTE</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6276682" y="393884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900">
                <a:solidFill>
                  <a:schemeClr val="tx1"/>
                </a:solidFill>
                <a:latin typeface="Century Gothic" panose="020B0502020202020204" pitchFamily="34" charset="0"/>
              </a:rPr>
              <a:t>PROJEKTSTATUSBERICHT 20.09 </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SOFTWAREENTWICKLUNGS-ZEITPLAN</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134922634"/>
              </p:ext>
            </p:extLst>
          </p:nvPr>
        </p:nvGraphicFramePr>
        <p:xfrm>
          <a:off x="327121" y="516122"/>
          <a:ext cx="11573780" cy="5730373"/>
        </p:xfrm>
        <a:graphic>
          <a:graphicData uri="http://schemas.openxmlformats.org/drawingml/2006/table">
            <a:tbl>
              <a:tblPr firstRow="1" bandRow="1">
                <a:tableStyleId>{5C22544A-7EE6-4342-B048-85BDC9FD1C3A}</a:tableStyleId>
              </a:tblPr>
              <a:tblGrid>
                <a:gridCol w="1876148">
                  <a:extLst>
                    <a:ext uri="{9D8B030D-6E8A-4147-A177-3AD203B41FA5}">
                      <a16:colId xmlns:a16="http://schemas.microsoft.com/office/drawing/2014/main" val="602210714"/>
                    </a:ext>
                  </a:extLst>
                </a:gridCol>
                <a:gridCol w="615087">
                  <a:extLst>
                    <a:ext uri="{9D8B030D-6E8A-4147-A177-3AD203B41FA5}">
                      <a16:colId xmlns:a16="http://schemas.microsoft.com/office/drawing/2014/main" val="4079889448"/>
                    </a:ext>
                  </a:extLst>
                </a:gridCol>
                <a:gridCol w="576197">
                  <a:extLst>
                    <a:ext uri="{9D8B030D-6E8A-4147-A177-3AD203B41FA5}">
                      <a16:colId xmlns:a16="http://schemas.microsoft.com/office/drawing/2014/main" val="1024581539"/>
                    </a:ext>
                  </a:extLst>
                </a:gridCol>
                <a:gridCol w="1290181">
                  <a:extLst>
                    <a:ext uri="{9D8B030D-6E8A-4147-A177-3AD203B41FA5}">
                      <a16:colId xmlns:a16="http://schemas.microsoft.com/office/drawing/2014/main" val="1817390762"/>
                    </a:ext>
                  </a:extLst>
                </a:gridCol>
                <a:gridCol w="2405389">
                  <a:extLst>
                    <a:ext uri="{9D8B030D-6E8A-4147-A177-3AD203B41FA5}">
                      <a16:colId xmlns:a16="http://schemas.microsoft.com/office/drawing/2014/main" val="745651107"/>
                    </a:ext>
                  </a:extLst>
                </a:gridCol>
                <a:gridCol w="2405389">
                  <a:extLst>
                    <a:ext uri="{9D8B030D-6E8A-4147-A177-3AD203B41FA5}">
                      <a16:colId xmlns:a16="http://schemas.microsoft.com/office/drawing/2014/main" val="3839570682"/>
                    </a:ext>
                  </a:extLst>
                </a:gridCol>
                <a:gridCol w="2405389">
                  <a:extLst>
                    <a:ext uri="{9D8B030D-6E8A-4147-A177-3AD203B41FA5}">
                      <a16:colId xmlns:a16="http://schemas.microsoft.com/office/drawing/2014/main" val="335129915"/>
                    </a:ext>
                  </a:extLst>
                </a:gridCol>
              </a:tblGrid>
              <a:tr h="228515">
                <a:tc>
                  <a:txBody>
                    <a:bodyPr/>
                    <a:lstStyle/>
                    <a:p>
                      <a:pPr rtl="0"/>
                      <a:r>
                        <a:rPr lang="de-DE" sz="900">
                          <a:solidFill>
                            <a:schemeClr val="tx1"/>
                          </a:solidFill>
                          <a:latin typeface="Century Gothic" panose="020B0502020202020204" pitchFamily="34" charset="0"/>
                        </a:rPr>
                        <a:t>PROJEKTE UND AUFGABEN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de-DE" sz="900">
                          <a:solidFill>
                            <a:schemeClr val="tx1"/>
                          </a:solidFill>
                          <a:latin typeface="Century Gothic" panose="020B0502020202020204" pitchFamily="34" charset="0"/>
                        </a:rPr>
                        <a:t>BEGINN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de-DE" sz="900">
                          <a:solidFill>
                            <a:schemeClr val="tx1"/>
                          </a:solidFill>
                          <a:latin typeface="Century Gothic" panose="020B0502020202020204" pitchFamily="34" charset="0"/>
                        </a:rPr>
                        <a:t>ENDE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r>
                        <a:rPr lang="de-DE" sz="900" dirty="0">
                          <a:solidFill>
                            <a:schemeClr val="tx1"/>
                          </a:solidFill>
                          <a:latin typeface="Century Gothic" panose="020B0502020202020204" pitchFamily="34" charset="0"/>
                        </a:rPr>
                        <a:t>VERANTWORTLICHER</a:t>
                      </a:r>
                    </a:p>
                  </a:txBody>
                  <a:tcPr marR="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de-DE" sz="1200" b="0">
                          <a:solidFill>
                            <a:schemeClr val="tx1"/>
                          </a:solidFill>
                          <a:latin typeface="Century Gothic" panose="020B0502020202020204" pitchFamily="34" charset="0"/>
                        </a:rPr>
                        <a:t>1. MONAT</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rtl="0">
                        <a:lnSpc>
                          <a:spcPct val="100000"/>
                        </a:lnSpc>
                      </a:pPr>
                      <a:r>
                        <a:rPr lang="de-DE" sz="1200" b="0">
                          <a:solidFill>
                            <a:schemeClr val="tx1"/>
                          </a:solidFill>
                          <a:latin typeface="Century Gothic" panose="020B0502020202020204" pitchFamily="34" charset="0"/>
                        </a:rPr>
                        <a:t>2. MONAT </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rtl="0">
                        <a:lnSpc>
                          <a:spcPct val="100000"/>
                        </a:lnSpc>
                      </a:pPr>
                      <a:r>
                        <a:rPr lang="de-DE" sz="1200" b="0">
                          <a:solidFill>
                            <a:schemeClr val="tx1"/>
                          </a:solidFill>
                          <a:latin typeface="Century Gothic" panose="020B0502020202020204" pitchFamily="34" charset="0"/>
                        </a:rPr>
                        <a:t>3. MONAT</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rtl="0">
                        <a:lnSpc>
                          <a:spcPct val="100000"/>
                        </a:lnSpc>
                      </a:pPr>
                      <a:r>
                        <a:rPr lang="de-DE" sz="1000">
                          <a:solidFill>
                            <a:schemeClr val="tx1"/>
                          </a:solidFill>
                          <a:latin typeface="Century Gothic" panose="020B0502020202020204" pitchFamily="34" charset="0"/>
                        </a:rPr>
                        <a:t>VORBEREITUNG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rtl="0">
                        <a:lnSpc>
                          <a:spcPct val="100000"/>
                        </a:lnSpc>
                      </a:pPr>
                      <a:r>
                        <a:rPr lang="de-DE" sz="1000">
                          <a:solidFill>
                            <a:schemeClr val="tx1"/>
                          </a:solidFill>
                          <a:latin typeface="Century Gothic" panose="020B0502020202020204" pitchFamily="34" charset="0"/>
                        </a:rPr>
                        <a:t>Kick-off-Meeting festlegen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rtl="0">
                        <a:lnSpc>
                          <a:spcPct val="100000"/>
                        </a:lnSpc>
                      </a:pPr>
                      <a:r>
                        <a:rPr lang="de-DE" sz="1000">
                          <a:solidFill>
                            <a:schemeClr val="tx1"/>
                          </a:solidFill>
                          <a:latin typeface="Century Gothic" panose="020B0502020202020204" pitchFamily="34" charset="0"/>
                        </a:rPr>
                        <a:t>Auf Ziele einigen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rtl="0">
                        <a:lnSpc>
                          <a:spcPct val="100000"/>
                        </a:lnSpc>
                      </a:pPr>
                      <a:r>
                        <a:rPr lang="de-DE" sz="1000">
                          <a:solidFill>
                            <a:schemeClr val="tx1"/>
                          </a:solidFill>
                          <a:latin typeface="Century Gothic" panose="020B0502020202020204" pitchFamily="34" charset="0"/>
                        </a:rPr>
                        <a:t>INITIIERUNG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rtl="0">
                        <a:lnSpc>
                          <a:spcPct val="100000"/>
                        </a:lnSpc>
                      </a:pPr>
                      <a:r>
                        <a:rPr lang="de-DE" sz="1000">
                          <a:solidFill>
                            <a:schemeClr val="tx1"/>
                          </a:solidFill>
                          <a:latin typeface="Century Gothic" panose="020B0502020202020204" pitchFamily="34" charset="0"/>
                        </a:rPr>
                        <a:t>Detaillierte Anforderungen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rtl="0">
                        <a:lnSpc>
                          <a:spcPct val="100000"/>
                        </a:lnSpc>
                      </a:pPr>
                      <a:r>
                        <a:rPr lang="de-DE" sz="1000">
                          <a:solidFill>
                            <a:schemeClr val="tx1"/>
                          </a:solidFill>
                          <a:latin typeface="Century Gothic" panose="020B0502020202020204" pitchFamily="34" charset="0"/>
                        </a:rPr>
                        <a:t>Hardware-Anforderungen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rtl="0">
                        <a:lnSpc>
                          <a:spcPct val="100000"/>
                        </a:lnSpc>
                      </a:pPr>
                      <a:r>
                        <a:rPr lang="de-DE" sz="1000" dirty="0">
                          <a:solidFill>
                            <a:schemeClr val="tx1"/>
                          </a:solidFill>
                          <a:latin typeface="Century Gothic" panose="020B0502020202020204" pitchFamily="34" charset="0"/>
                        </a:rPr>
                        <a:t>Endgültiger Ressourcenplan</a:t>
                      </a:r>
                    </a:p>
                  </a:txBody>
                  <a:tcPr marR="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rtl="0">
                        <a:lnSpc>
                          <a:spcPct val="100000"/>
                        </a:lnSpc>
                      </a:pPr>
                      <a:r>
                        <a:rPr lang="de-DE" sz="1000">
                          <a:solidFill>
                            <a:schemeClr val="tx1"/>
                          </a:solidFill>
                          <a:latin typeface="Century Gothic" panose="020B0502020202020204" pitchFamily="34" charset="0"/>
                        </a:rPr>
                        <a:t>Personal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rtl="0">
                        <a:lnSpc>
                          <a:spcPct val="100000"/>
                        </a:lnSpc>
                      </a:pPr>
                      <a:r>
                        <a:rPr lang="de-DE" sz="1000">
                          <a:solidFill>
                            <a:schemeClr val="tx1"/>
                          </a:solidFill>
                          <a:latin typeface="Century Gothic" panose="020B0502020202020204" pitchFamily="34" charset="0"/>
                        </a:rPr>
                        <a:t>ENTWICKLUNG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rtl="0">
                        <a:lnSpc>
                          <a:spcPct val="100000"/>
                        </a:lnSpc>
                      </a:pPr>
                      <a:r>
                        <a:rPr lang="de-DE" sz="1000">
                          <a:solidFill>
                            <a:schemeClr val="tx1"/>
                          </a:solidFill>
                          <a:latin typeface="Century Gothic" panose="020B0502020202020204" pitchFamily="34" charset="0"/>
                        </a:rPr>
                        <a:t>Technische Anforderungen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rtl="0">
                        <a:lnSpc>
                          <a:spcPct val="100000"/>
                        </a:lnSpc>
                      </a:pPr>
                      <a:r>
                        <a:rPr lang="de-DE" sz="1000">
                          <a:solidFill>
                            <a:schemeClr val="tx1"/>
                          </a:solidFill>
                          <a:latin typeface="Century Gothic" panose="020B0502020202020204" pitchFamily="34" charset="0"/>
                        </a:rPr>
                        <a:t>DB-Entwicklung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API-Entwicklung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UI-Client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Tests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Abschluss der Entwicklung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BETRIEB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Hardware-Konfiguration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Systemtests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a:solidFill>
                            <a:schemeClr val="tx1"/>
                          </a:solidFill>
                          <a:latin typeface="Century Gothic" panose="020B0502020202020204" pitchFamily="34" charset="0"/>
                        </a:rPr>
                        <a:t>EINFÜHRUNG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3716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800046" y="2822343"/>
            <a:ext cx="137160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800046" y="2532608"/>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800046" y="1373668"/>
            <a:ext cx="13716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800046" y="3981283"/>
            <a:ext cx="137160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800046" y="1953138"/>
            <a:ext cx="137160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800046" y="2242873"/>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800046" y="3691548"/>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800046" y="3401813"/>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4800046" y="5719700"/>
            <a:ext cx="137160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4800046" y="4271018"/>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4800046" y="5429958"/>
            <a:ext cx="137160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4800046" y="4850488"/>
            <a:ext cx="137160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4800046" y="4560753"/>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4800046" y="5995510"/>
            <a:ext cx="137160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398571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a:cxnSpLocks/>
          </p:cNvCxnSpPr>
          <p:nvPr/>
        </p:nvCxnSpPr>
        <p:spPr>
          <a:xfrm>
            <a:off x="4800045" y="885626"/>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a:cxnSpLocks/>
          </p:cNvCxnSpPr>
          <p:nvPr/>
        </p:nvCxnSpPr>
        <p:spPr>
          <a:xfrm>
            <a:off x="4800046" y="1761564"/>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a:cxnSpLocks/>
          </p:cNvCxnSpPr>
          <p:nvPr/>
        </p:nvCxnSpPr>
        <p:spPr>
          <a:xfrm>
            <a:off x="4800046" y="3211679"/>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a:cxnSpLocks/>
          </p:cNvCxnSpPr>
          <p:nvPr/>
        </p:nvCxnSpPr>
        <p:spPr>
          <a:xfrm>
            <a:off x="4800046" y="5249410"/>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9907311"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de-DE" sz="800">
                  <a:solidFill>
                    <a:schemeClr val="tx1"/>
                  </a:solidFill>
                  <a:latin typeface="Century Gothic" panose="020B0502020202020204" pitchFamily="34" charset="0"/>
                </a:rPr>
                <a:t>HEUTE</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6276682" y="3938843"/>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900" dirty="0">
                <a:solidFill>
                  <a:schemeClr val="tx1"/>
                </a:solidFill>
                <a:latin typeface="Century Gothic" panose="020B0502020202020204" pitchFamily="34" charset="0"/>
              </a:rPr>
              <a:t>ANMERKUNGEN ZUR AUFGABE/MEILENSTEIN 00.00.</a:t>
            </a:r>
          </a:p>
        </p:txBody>
      </p:sp>
      <p:sp>
        <p:nvSpPr>
          <p:cNvPr id="63" name="Diamond 62">
            <a:extLst>
              <a:ext uri="{FF2B5EF4-FFF2-40B4-BE49-F238E27FC236}">
                <a16:creationId xmlns:a16="http://schemas.microsoft.com/office/drawing/2014/main" id="{5A0CF200-CE34-7644-80A8-9E07FD12A596}"/>
              </a:ext>
            </a:extLst>
          </p:cNvPr>
          <p:cNvSpPr>
            <a:spLocks/>
          </p:cNvSpPr>
          <p:nvPr/>
        </p:nvSpPr>
        <p:spPr>
          <a:xfrm>
            <a:off x="8258178" y="48418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BD5E7CD4-C0CC-054E-9F6B-9F49ABBF44B6}"/>
              </a:ext>
            </a:extLst>
          </p:cNvPr>
          <p:cNvSpPr/>
          <p:nvPr/>
        </p:nvSpPr>
        <p:spPr>
          <a:xfrm>
            <a:off x="6275489" y="4794974"/>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900">
                <a:solidFill>
                  <a:schemeClr val="tx1"/>
                </a:solidFill>
                <a:latin typeface="Century Gothic" panose="020B0502020202020204" pitchFamily="34" charset="0"/>
              </a:rPr>
              <a:t>ANMERKUNGEN ZUR AUFGABE/MEILENSTEIN 00.00.</a:t>
            </a:r>
          </a:p>
        </p:txBody>
      </p:sp>
      <p:sp>
        <p:nvSpPr>
          <p:cNvPr id="65" name="Diamond 64">
            <a:extLst>
              <a:ext uri="{FF2B5EF4-FFF2-40B4-BE49-F238E27FC236}">
                <a16:creationId xmlns:a16="http://schemas.microsoft.com/office/drawing/2014/main" id="{07FE6D60-CDB8-A648-A05F-AF4C135F5046}"/>
              </a:ext>
            </a:extLst>
          </p:cNvPr>
          <p:cNvSpPr>
            <a:spLocks/>
          </p:cNvSpPr>
          <p:nvPr/>
        </p:nvSpPr>
        <p:spPr>
          <a:xfrm>
            <a:off x="8305539" y="109822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E19A5ED0-FBFB-404C-BC06-F20F1917649E}"/>
              </a:ext>
            </a:extLst>
          </p:cNvPr>
          <p:cNvSpPr/>
          <p:nvPr/>
        </p:nvSpPr>
        <p:spPr>
          <a:xfrm>
            <a:off x="6322850" y="1051350"/>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900">
                <a:solidFill>
                  <a:schemeClr val="tx1"/>
                </a:solidFill>
                <a:latin typeface="Century Gothic" panose="020B0502020202020204" pitchFamily="34" charset="0"/>
              </a:rPr>
              <a:t>ANMERKUNGEN ZUR AUFGABE/MEILENSTEIN 00.00.</a:t>
            </a:r>
          </a:p>
        </p:txBody>
      </p:sp>
      <p:sp>
        <p:nvSpPr>
          <p:cNvPr id="68" name="Diamond 67">
            <a:extLst>
              <a:ext uri="{FF2B5EF4-FFF2-40B4-BE49-F238E27FC236}">
                <a16:creationId xmlns:a16="http://schemas.microsoft.com/office/drawing/2014/main" id="{45CB28AE-2021-F747-A724-2CA066B40D4C}"/>
              </a:ext>
            </a:extLst>
          </p:cNvPr>
          <p:cNvSpPr>
            <a:spLocks/>
          </p:cNvSpPr>
          <p:nvPr/>
        </p:nvSpPr>
        <p:spPr>
          <a:xfrm>
            <a:off x="8304346" y="1954351"/>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D7506F7D-F273-774E-B3D7-9C97944C487A}"/>
              </a:ext>
            </a:extLst>
          </p:cNvPr>
          <p:cNvSpPr/>
          <p:nvPr/>
        </p:nvSpPr>
        <p:spPr>
          <a:xfrm>
            <a:off x="6321657" y="1907481"/>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900">
                <a:solidFill>
                  <a:schemeClr val="tx1"/>
                </a:solidFill>
                <a:latin typeface="Century Gothic" panose="020B0502020202020204" pitchFamily="34" charset="0"/>
              </a:rPr>
              <a:t>ANMERKUNGEN ZUR AUFGABE/MEILENSTEIN 00.00.</a:t>
            </a:r>
          </a:p>
        </p:txBody>
      </p:sp>
    </p:spTree>
    <p:extLst>
      <p:ext uri="{BB962C8B-B14F-4D97-AF65-F5344CB8AC3E}">
        <p14:creationId xmlns:p14="http://schemas.microsoft.com/office/powerpoint/2010/main" val="3862242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779343695"/>
              </p:ext>
            </p:extLst>
          </p:nvPr>
        </p:nvGraphicFramePr>
        <p:xfrm>
          <a:off x="787790" y="1050352"/>
          <a:ext cx="10227213" cy="2534677"/>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534677">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DA8DFDD5-2A6F-4BFE-A6BA-717C795E194E}" vid="{AEA3C6E8-C54C-46AA-B1AD-CB01398813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IC-Software-Development-Timeline-Template_PowerPoint - SR edits</Template>
  <TotalTime>2</TotalTime>
  <Words>341</Words>
  <Application>Microsoft Office PowerPoint</Application>
  <PresentationFormat>Widescreen</PresentationFormat>
  <Paragraphs>106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1759343923@qq.com</cp:lastModifiedBy>
  <cp:revision>4</cp:revision>
  <cp:lastPrinted>2020-08-31T22:23:58Z</cp:lastPrinted>
  <dcterms:created xsi:type="dcterms:W3CDTF">2020-10-13T17:43:59Z</dcterms:created>
  <dcterms:modified xsi:type="dcterms:W3CDTF">2024-03-04T10:30:41Z</dcterms:modified>
</cp:coreProperties>
</file>