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2F0"/>
    <a:srgbClr val="00E7F2"/>
    <a:srgbClr val="EAEEF3"/>
    <a:srgbClr val="E3EAF6"/>
    <a:srgbClr val="F0A622"/>
    <a:srgbClr val="00BD32"/>
    <a:srgbClr val="5B7191"/>
    <a:srgbClr val="CE1D02"/>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86447"/>
  </p:normalViewPr>
  <p:slideViewPr>
    <p:cSldViewPr snapToGrid="0" snapToObjects="1">
      <p:cViewPr varScale="1">
        <p:scale>
          <a:sx n="79" d="100"/>
          <a:sy n="79" d="100"/>
        </p:scale>
        <p:origin x="36" y="166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47459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09180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31557"/>
            <a:ext cx="5954707" cy="1200329"/>
          </a:xfrm>
          <a:prstGeom prst="rect">
            <a:avLst/>
          </a:prstGeom>
          <a:noFill/>
        </p:spPr>
        <p:txBody>
          <a:bodyPr wrap="square" rtlCol="0">
            <a:spAutoFit/>
          </a:bodyPr>
          <a:lstStyle/>
          <a:p>
            <a:pPr rtl="0"/>
            <a:r>
              <a:rPr lang="de-DE" sz="3600" dirty="0">
                <a:latin typeface="Century Gothic" panose="020B0502020202020204" pitchFamily="34" charset="0"/>
              </a:rPr>
              <a:t>Hinweise zur Verwendung dieser Vorlage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892826"/>
          </a:xfrm>
          <a:prstGeom prst="rect">
            <a:avLst/>
          </a:prstGeom>
          <a:noFill/>
        </p:spPr>
        <p:txBody>
          <a:bodyPr wrap="square" rtlCol="0">
            <a:spAutoFit/>
          </a:bodyPr>
          <a:lstStyle/>
          <a:p>
            <a:pPr rtl="0">
              <a:spcAft>
                <a:spcPts val="600"/>
              </a:spcAft>
            </a:pPr>
            <a:r>
              <a:rPr lang="de-DE" sz="1600" dirty="0">
                <a:latin typeface="Century Gothic" panose="020B0502020202020204" pitchFamily="34" charset="0"/>
              </a:rPr>
              <a:t>Geben Sie Aufgaben, Start- und Enddaten sowie Aufgabenverantwortliche in den Diagrammbereich ein. </a:t>
            </a:r>
          </a:p>
          <a:p>
            <a:endParaRPr lang="en-US" sz="1600" dirty="0">
              <a:latin typeface="Century Gothic" panose="020B0502020202020204" pitchFamily="34" charset="0"/>
            </a:endParaRPr>
          </a:p>
          <a:p>
            <a:pPr rtl="0">
              <a:spcAft>
                <a:spcPts val="600"/>
              </a:spcAft>
            </a:pPr>
            <a:r>
              <a:rPr lang="de-DE" sz="1600" dirty="0">
                <a:latin typeface="Century Gothic" panose="020B0502020202020204" pitchFamily="34" charset="0"/>
              </a:rPr>
              <a:t>Passen Sie die Balken der einzelnen Aufgaben so an, dass sie die Dauer im Verlauf des Projekts darstellen. Fügen Sie den prozentualen Fortschritt von Aufgaben und zusätzliche Aufgabeninformationen in die einzelnen Balken oder im Diagrammbereich ein.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55599" y="337026"/>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rPr>
              <a:t>VORLAGE FÜR SOFTWAREENTWICKLUNGS-ZEITPLAN</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SOFTWAREENTWICKLUNGS-ZEITPLAN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433279661"/>
              </p:ext>
            </p:extLst>
          </p:nvPr>
        </p:nvGraphicFramePr>
        <p:xfrm>
          <a:off x="327121" y="516122"/>
          <a:ext cx="11573778" cy="5730373"/>
        </p:xfrm>
        <a:graphic>
          <a:graphicData uri="http://schemas.openxmlformats.org/drawingml/2006/table">
            <a:tbl>
              <a:tblPr firstRow="1" bandRow="1">
                <a:tableStyleId>{5C22544A-7EE6-4342-B048-85BDC9FD1C3A}</a:tableStyleId>
              </a:tblPr>
              <a:tblGrid>
                <a:gridCol w="1875059">
                  <a:extLst>
                    <a:ext uri="{9D8B030D-6E8A-4147-A177-3AD203B41FA5}">
                      <a16:colId xmlns:a16="http://schemas.microsoft.com/office/drawing/2014/main" val="602210714"/>
                    </a:ext>
                  </a:extLst>
                </a:gridCol>
                <a:gridCol w="616176">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5383291">
                  <a:extLst>
                    <a:ext uri="{9D8B030D-6E8A-4147-A177-3AD203B41FA5}">
                      <a16:colId xmlns:a16="http://schemas.microsoft.com/office/drawing/2014/main" val="745651107"/>
                    </a:ext>
                  </a:extLst>
                </a:gridCol>
                <a:gridCol w="1832874">
                  <a:extLst>
                    <a:ext uri="{9D8B030D-6E8A-4147-A177-3AD203B41FA5}">
                      <a16:colId xmlns:a16="http://schemas.microsoft.com/office/drawing/2014/main" val="3839570682"/>
                    </a:ext>
                  </a:extLst>
                </a:gridCol>
              </a:tblGrid>
              <a:tr h="228515">
                <a:tc>
                  <a:txBody>
                    <a:bodyPr/>
                    <a:lstStyle/>
                    <a:p>
                      <a:pPr rtl="0"/>
                      <a:r>
                        <a:rPr lang="de-DE" sz="900">
                          <a:solidFill>
                            <a:schemeClr val="tx1"/>
                          </a:solidFill>
                          <a:latin typeface="Century Gothic" panose="020B0502020202020204" pitchFamily="34" charset="0"/>
                        </a:rPr>
                        <a:t>PROJEKTE UND AUFGABEN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dirty="0">
                          <a:solidFill>
                            <a:schemeClr val="tx1"/>
                          </a:solidFill>
                          <a:latin typeface="Century Gothic" panose="020B0502020202020204" pitchFamily="34" charset="0"/>
                        </a:rPr>
                        <a:t>BEGINN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ENDE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r>
                        <a:rPr lang="de-DE" sz="900" dirty="0">
                          <a:solidFill>
                            <a:schemeClr val="tx1"/>
                          </a:solidFill>
                          <a:latin typeface="Century Gothic" panose="020B0502020202020204" pitchFamily="34" charset="0"/>
                        </a:rPr>
                        <a:t>VERANTWORTLICHER</a:t>
                      </a:r>
                    </a:p>
                  </a:txBody>
                  <a:tcPr marR="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de-DE" sz="1200" b="0">
                          <a:solidFill>
                            <a:schemeClr val="tx1"/>
                          </a:solidFill>
                          <a:latin typeface="Century Gothic" panose="020B0502020202020204" pitchFamily="34" charset="0"/>
                        </a:rPr>
                        <a:t>SEPTEMBER</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de-DE" sz="1200" b="0">
                          <a:solidFill>
                            <a:schemeClr val="tx1"/>
                          </a:solidFill>
                          <a:latin typeface="Century Gothic" panose="020B0502020202020204" pitchFamily="34" charset="0"/>
                        </a:rPr>
                        <a:t>OKTOBER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de-DE" sz="1000">
                          <a:solidFill>
                            <a:schemeClr val="tx1"/>
                          </a:solidFill>
                          <a:latin typeface="Century Gothic" panose="020B0502020202020204" pitchFamily="34" charset="0"/>
                        </a:rPr>
                        <a:t>VORBEREITUNG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rtl="0">
                        <a:lnSpc>
                          <a:spcPct val="100000"/>
                        </a:lnSpc>
                      </a:pPr>
                      <a:r>
                        <a:rPr lang="de-DE" sz="1000">
                          <a:solidFill>
                            <a:schemeClr val="tx1"/>
                          </a:solidFill>
                          <a:latin typeface="Century Gothic" panose="020B0502020202020204" pitchFamily="34" charset="0"/>
                        </a:rPr>
                        <a:t>Kick-off-Meeting festlegen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lang="de-DE" sz="1000">
                          <a:solidFill>
                            <a:schemeClr val="tx1"/>
                          </a:solidFill>
                          <a:latin typeface="Century Gothic" panose="020B0502020202020204" pitchFamily="34" charset="0"/>
                        </a:rPr>
                        <a:t>Auf Ziele einigen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lang="de-DE" sz="1000">
                          <a:solidFill>
                            <a:schemeClr val="tx1"/>
                          </a:solidFill>
                          <a:latin typeface="Century Gothic" panose="020B0502020202020204" pitchFamily="34" charset="0"/>
                        </a:rPr>
                        <a:t>INITIIERUNG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rtl="0">
                        <a:lnSpc>
                          <a:spcPct val="100000"/>
                        </a:lnSpc>
                      </a:pPr>
                      <a:r>
                        <a:rPr lang="de-DE" sz="1000">
                          <a:solidFill>
                            <a:schemeClr val="tx1"/>
                          </a:solidFill>
                          <a:latin typeface="Century Gothic" panose="020B0502020202020204" pitchFamily="34" charset="0"/>
                        </a:rPr>
                        <a:t>Detaillierte 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lang="de-DE" sz="1000">
                          <a:solidFill>
                            <a:schemeClr val="tx1"/>
                          </a:solidFill>
                          <a:latin typeface="Century Gothic" panose="020B0502020202020204" pitchFamily="34" charset="0"/>
                        </a:rPr>
                        <a:t>Hardware-Anforderungen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lang="de-DE" sz="1000" dirty="0">
                          <a:solidFill>
                            <a:schemeClr val="tx1"/>
                          </a:solidFill>
                          <a:latin typeface="Century Gothic" panose="020B0502020202020204" pitchFamily="34" charset="0"/>
                        </a:rPr>
                        <a:t>Endgültiger Ressourcenplan</a:t>
                      </a:r>
                    </a:p>
                  </a:txBody>
                  <a:tcPr marR="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lang="de-DE" sz="1000">
                          <a:solidFill>
                            <a:schemeClr val="tx1"/>
                          </a:solidFill>
                          <a:latin typeface="Century Gothic" panose="020B0502020202020204" pitchFamily="34" charset="0"/>
                        </a:rPr>
                        <a:t>Personal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lang="de-DE" sz="1000">
                          <a:solidFill>
                            <a:schemeClr val="tx1"/>
                          </a:solidFill>
                          <a:latin typeface="Century Gothic" panose="020B0502020202020204" pitchFamily="34" charset="0"/>
                        </a:rPr>
                        <a:t>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rtl="0">
                        <a:lnSpc>
                          <a:spcPct val="100000"/>
                        </a:lnSpc>
                      </a:pPr>
                      <a:r>
                        <a:rPr lang="de-DE" sz="1000">
                          <a:solidFill>
                            <a:schemeClr val="tx1"/>
                          </a:solidFill>
                          <a:latin typeface="Century Gothic" panose="020B0502020202020204" pitchFamily="34" charset="0"/>
                        </a:rPr>
                        <a:t>Technische 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17.09.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lang="de-DE" sz="1000">
                          <a:solidFill>
                            <a:schemeClr val="tx1"/>
                          </a:solidFill>
                          <a:latin typeface="Century Gothic" panose="020B0502020202020204" pitchFamily="34" charset="0"/>
                        </a:rPr>
                        <a:t>DB-Entwicklung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21.09.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de-DE" sz="1000">
                          <a:solidFill>
                            <a:schemeClr val="tx1"/>
                          </a:solidFill>
                          <a:latin typeface="Century Gothic" panose="020B0502020202020204" pitchFamily="34" charset="0"/>
                        </a:rPr>
                        <a:t>23.09.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API-Entwicklung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23.09.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25.09.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UI-Client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25.09.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29.09.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29.09.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Abschluss der 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02.10.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BETRIEB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Hardware-Konfiguration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07.10.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Systemtests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07.10.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EINFÜHRUNG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09.10.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8288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822343"/>
            <a:ext cx="54864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20 %</a:t>
            </a: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532608"/>
            <a:ext cx="927694"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70 %</a:t>
            </a:r>
          </a:p>
        </p:txBody>
      </p:sp>
      <p:sp>
        <p:nvSpPr>
          <p:cNvPr id="41" name="Rectangle 40">
            <a:extLst>
              <a:ext uri="{FF2B5EF4-FFF2-40B4-BE49-F238E27FC236}">
                <a16:creationId xmlns:a16="http://schemas.microsoft.com/office/drawing/2014/main" id="{7FE24B6B-A6AC-0A4E-A8D3-E4E3AAED67B1}"/>
              </a:ext>
            </a:extLst>
          </p:cNvPr>
          <p:cNvSpPr/>
          <p:nvPr/>
        </p:nvSpPr>
        <p:spPr>
          <a:xfrm>
            <a:off x="4986839" y="1373668"/>
            <a:ext cx="9144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100 %</a:t>
            </a: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812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5699984" y="1953138"/>
            <a:ext cx="54864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100 %</a:t>
            </a:r>
          </a:p>
        </p:txBody>
      </p:sp>
      <p:sp>
        <p:nvSpPr>
          <p:cNvPr id="45" name="Rectangle 44">
            <a:extLst>
              <a:ext uri="{FF2B5EF4-FFF2-40B4-BE49-F238E27FC236}">
                <a16:creationId xmlns:a16="http://schemas.microsoft.com/office/drawing/2014/main" id="{C6B6796C-A823-9B45-9C7B-E649DE201818}"/>
              </a:ext>
            </a:extLst>
          </p:cNvPr>
          <p:cNvSpPr/>
          <p:nvPr/>
        </p:nvSpPr>
        <p:spPr>
          <a:xfrm>
            <a:off x="6089344" y="2242873"/>
            <a:ext cx="54864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e-DE" sz="900">
                <a:solidFill>
                  <a:schemeClr val="tx1"/>
                </a:solidFill>
                <a:latin typeface="Century Gothic" panose="020B0502020202020204" pitchFamily="34" charset="0"/>
              </a:rPr>
              <a:t>70 %</a:t>
            </a: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4822906" y="1097905"/>
            <a:ext cx="137160" cy="13716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915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527851" y="3401813"/>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11138970" y="5719700"/>
            <a:ext cx="54864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71018"/>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429958"/>
            <a:ext cx="54864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850488"/>
            <a:ext cx="73152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5607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11504730" y="5995510"/>
            <a:ext cx="18288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682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p:nvPr/>
        </p:nvCxnSpPr>
        <p:spPr>
          <a:xfrm>
            <a:off x="4805787" y="885626"/>
            <a:ext cx="1098851"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p:nvPr/>
        </p:nvCxnSpPr>
        <p:spPr>
          <a:xfrm>
            <a:off x="5699197" y="1761564"/>
            <a:ext cx="201168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p:nvPr/>
        </p:nvCxnSpPr>
        <p:spPr>
          <a:xfrm>
            <a:off x="7524371" y="3211679"/>
            <a:ext cx="34290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p:nvPr/>
        </p:nvCxnSpPr>
        <p:spPr>
          <a:xfrm>
            <a:off x="10774386" y="5249410"/>
            <a:ext cx="9144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6545296"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800">
                  <a:solidFill>
                    <a:schemeClr val="tx1"/>
                  </a:solidFill>
                  <a:latin typeface="Century Gothic" panose="020B0502020202020204" pitchFamily="34" charset="0"/>
                </a:rPr>
                <a:t>HEUTE</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900">
                <a:solidFill>
                  <a:schemeClr val="tx1"/>
                </a:solidFill>
                <a:latin typeface="Century Gothic" panose="020B0502020202020204" pitchFamily="34" charset="0"/>
              </a:rPr>
              <a:t>PROJEKTSTATUSBERICHT 20.09 </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SOFTWAREENTWICKLUNGS-ZEITPLAN</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134922634"/>
              </p:ext>
            </p:extLst>
          </p:nvPr>
        </p:nvGraphicFramePr>
        <p:xfrm>
          <a:off x="327121" y="516122"/>
          <a:ext cx="11573780" cy="5730373"/>
        </p:xfrm>
        <a:graphic>
          <a:graphicData uri="http://schemas.openxmlformats.org/drawingml/2006/table">
            <a:tbl>
              <a:tblPr firstRow="1" bandRow="1">
                <a:tableStyleId>{5C22544A-7EE6-4342-B048-85BDC9FD1C3A}</a:tableStyleId>
              </a:tblPr>
              <a:tblGrid>
                <a:gridCol w="1876148">
                  <a:extLst>
                    <a:ext uri="{9D8B030D-6E8A-4147-A177-3AD203B41FA5}">
                      <a16:colId xmlns:a16="http://schemas.microsoft.com/office/drawing/2014/main" val="602210714"/>
                    </a:ext>
                  </a:extLst>
                </a:gridCol>
                <a:gridCol w="61508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2405389">
                  <a:extLst>
                    <a:ext uri="{9D8B030D-6E8A-4147-A177-3AD203B41FA5}">
                      <a16:colId xmlns:a16="http://schemas.microsoft.com/office/drawing/2014/main" val="745651107"/>
                    </a:ext>
                  </a:extLst>
                </a:gridCol>
                <a:gridCol w="2405389">
                  <a:extLst>
                    <a:ext uri="{9D8B030D-6E8A-4147-A177-3AD203B41FA5}">
                      <a16:colId xmlns:a16="http://schemas.microsoft.com/office/drawing/2014/main" val="3839570682"/>
                    </a:ext>
                  </a:extLst>
                </a:gridCol>
                <a:gridCol w="2405389">
                  <a:extLst>
                    <a:ext uri="{9D8B030D-6E8A-4147-A177-3AD203B41FA5}">
                      <a16:colId xmlns:a16="http://schemas.microsoft.com/office/drawing/2014/main" val="335129915"/>
                    </a:ext>
                  </a:extLst>
                </a:gridCol>
              </a:tblGrid>
              <a:tr h="228515">
                <a:tc>
                  <a:txBody>
                    <a:bodyPr/>
                    <a:lstStyle/>
                    <a:p>
                      <a:pPr rtl="0"/>
                      <a:r>
                        <a:rPr lang="de-DE" sz="900">
                          <a:solidFill>
                            <a:schemeClr val="tx1"/>
                          </a:solidFill>
                          <a:latin typeface="Century Gothic" panose="020B0502020202020204" pitchFamily="34" charset="0"/>
                        </a:rPr>
                        <a:t>PROJEKTE UND AUFGABEN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BEGINN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r>
                        <a:rPr lang="de-DE" sz="900">
                          <a:solidFill>
                            <a:schemeClr val="tx1"/>
                          </a:solidFill>
                          <a:latin typeface="Century Gothic" panose="020B0502020202020204" pitchFamily="34" charset="0"/>
                        </a:rPr>
                        <a:t>ENDE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r>
                        <a:rPr lang="de-DE" sz="900" dirty="0">
                          <a:solidFill>
                            <a:schemeClr val="tx1"/>
                          </a:solidFill>
                          <a:latin typeface="Century Gothic" panose="020B0502020202020204" pitchFamily="34" charset="0"/>
                        </a:rPr>
                        <a:t>VERANTWORTLICHER</a:t>
                      </a:r>
                    </a:p>
                  </a:txBody>
                  <a:tcPr marR="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de-DE" sz="1200" b="0">
                          <a:solidFill>
                            <a:schemeClr val="tx1"/>
                          </a:solidFill>
                          <a:latin typeface="Century Gothic" panose="020B0502020202020204" pitchFamily="34" charset="0"/>
                        </a:rPr>
                        <a:t>1. MONAT</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de-DE" sz="1200" b="0">
                          <a:solidFill>
                            <a:schemeClr val="tx1"/>
                          </a:solidFill>
                          <a:latin typeface="Century Gothic" panose="020B0502020202020204" pitchFamily="34" charset="0"/>
                        </a:rPr>
                        <a:t>2. MONAT </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rtl="0">
                        <a:lnSpc>
                          <a:spcPct val="100000"/>
                        </a:lnSpc>
                      </a:pPr>
                      <a:r>
                        <a:rPr lang="de-DE" sz="1200" b="0">
                          <a:solidFill>
                            <a:schemeClr val="tx1"/>
                          </a:solidFill>
                          <a:latin typeface="Century Gothic" panose="020B0502020202020204" pitchFamily="34" charset="0"/>
                        </a:rPr>
                        <a:t>3. MONAT</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rtl="0">
                        <a:lnSpc>
                          <a:spcPct val="100000"/>
                        </a:lnSpc>
                      </a:pPr>
                      <a:r>
                        <a:rPr lang="de-DE" sz="1000">
                          <a:solidFill>
                            <a:schemeClr val="tx1"/>
                          </a:solidFill>
                          <a:latin typeface="Century Gothic" panose="020B0502020202020204" pitchFamily="34" charset="0"/>
                        </a:rPr>
                        <a:t>VORBEREITUNG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rtl="0">
                        <a:lnSpc>
                          <a:spcPct val="100000"/>
                        </a:lnSpc>
                      </a:pPr>
                      <a:r>
                        <a:rPr lang="de-DE" sz="1000">
                          <a:solidFill>
                            <a:schemeClr val="tx1"/>
                          </a:solidFill>
                          <a:latin typeface="Century Gothic" panose="020B0502020202020204" pitchFamily="34" charset="0"/>
                        </a:rPr>
                        <a:t>Kick-off-Meeting festlegen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rtl="0">
                        <a:lnSpc>
                          <a:spcPct val="100000"/>
                        </a:lnSpc>
                      </a:pPr>
                      <a:r>
                        <a:rPr lang="de-DE" sz="1000">
                          <a:solidFill>
                            <a:schemeClr val="tx1"/>
                          </a:solidFill>
                          <a:latin typeface="Century Gothic" panose="020B0502020202020204" pitchFamily="34" charset="0"/>
                        </a:rPr>
                        <a:t>Auf Ziele einigen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rtl="0">
                        <a:lnSpc>
                          <a:spcPct val="100000"/>
                        </a:lnSpc>
                      </a:pPr>
                      <a:r>
                        <a:rPr lang="de-DE" sz="1000">
                          <a:solidFill>
                            <a:schemeClr val="tx1"/>
                          </a:solidFill>
                          <a:latin typeface="Century Gothic" panose="020B0502020202020204" pitchFamily="34" charset="0"/>
                        </a:rPr>
                        <a:t>INITIIERUNG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rtl="0">
                        <a:lnSpc>
                          <a:spcPct val="100000"/>
                        </a:lnSpc>
                      </a:pPr>
                      <a:r>
                        <a:rPr lang="de-DE" sz="1000">
                          <a:solidFill>
                            <a:schemeClr val="tx1"/>
                          </a:solidFill>
                          <a:latin typeface="Century Gothic" panose="020B0502020202020204" pitchFamily="34" charset="0"/>
                        </a:rPr>
                        <a:t>Detaillierte 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rtl="0">
                        <a:lnSpc>
                          <a:spcPct val="100000"/>
                        </a:lnSpc>
                      </a:pPr>
                      <a:r>
                        <a:rPr lang="de-DE" sz="1000">
                          <a:solidFill>
                            <a:schemeClr val="tx1"/>
                          </a:solidFill>
                          <a:latin typeface="Century Gothic" panose="020B0502020202020204" pitchFamily="34" charset="0"/>
                        </a:rPr>
                        <a:t>Hardware-Anforderungen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rtl="0">
                        <a:lnSpc>
                          <a:spcPct val="100000"/>
                        </a:lnSpc>
                      </a:pPr>
                      <a:r>
                        <a:rPr lang="de-DE" sz="1000" dirty="0">
                          <a:solidFill>
                            <a:schemeClr val="tx1"/>
                          </a:solidFill>
                          <a:latin typeface="Century Gothic" panose="020B0502020202020204" pitchFamily="34" charset="0"/>
                        </a:rPr>
                        <a:t>Endgültiger Ressourcenplan</a:t>
                      </a:r>
                    </a:p>
                  </a:txBody>
                  <a:tcPr marR="7200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rtl="0">
                        <a:lnSpc>
                          <a:spcPct val="100000"/>
                        </a:lnSpc>
                      </a:pPr>
                      <a:r>
                        <a:rPr lang="de-DE" sz="1000">
                          <a:solidFill>
                            <a:schemeClr val="tx1"/>
                          </a:solidFill>
                          <a:latin typeface="Century Gothic" panose="020B0502020202020204" pitchFamily="34" charset="0"/>
                        </a:rPr>
                        <a:t>Personal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rtl="0">
                        <a:lnSpc>
                          <a:spcPct val="100000"/>
                        </a:lnSpc>
                      </a:pPr>
                      <a:r>
                        <a:rPr lang="de-DE" sz="1000">
                          <a:solidFill>
                            <a:schemeClr val="tx1"/>
                          </a:solidFill>
                          <a:latin typeface="Century Gothic" panose="020B0502020202020204" pitchFamily="34" charset="0"/>
                        </a:rPr>
                        <a:t>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rtl="0">
                        <a:lnSpc>
                          <a:spcPct val="100000"/>
                        </a:lnSpc>
                      </a:pPr>
                      <a:r>
                        <a:rPr lang="de-DE" sz="1000">
                          <a:solidFill>
                            <a:schemeClr val="tx1"/>
                          </a:solidFill>
                          <a:latin typeface="Century Gothic" panose="020B0502020202020204" pitchFamily="34" charset="0"/>
                        </a:rPr>
                        <a:t>Technische Anforderungen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rtl="0">
                        <a:lnSpc>
                          <a:spcPct val="100000"/>
                        </a:lnSpc>
                      </a:pPr>
                      <a:r>
                        <a:rPr lang="de-DE" sz="1000">
                          <a:solidFill>
                            <a:schemeClr val="tx1"/>
                          </a:solidFill>
                          <a:latin typeface="Century Gothic" panose="020B0502020202020204" pitchFamily="34" charset="0"/>
                        </a:rPr>
                        <a:t>DB-Entwicklung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API-Entwicklung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UI-Client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Abschluss der Entwicklung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BETRIEB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Hardware-Konfiguration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Systemtests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a:solidFill>
                            <a:schemeClr val="tx1"/>
                          </a:solidFill>
                          <a:latin typeface="Century Gothic" panose="020B0502020202020204" pitchFamily="34" charset="0"/>
                        </a:rPr>
                        <a:t>EINFÜHRUNG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3716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800046" y="2822343"/>
            <a:ext cx="137160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800046" y="2532608"/>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00046" y="1373668"/>
            <a:ext cx="13716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800046" y="3981283"/>
            <a:ext cx="137160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800046" y="1953138"/>
            <a:ext cx="137160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800046" y="2242873"/>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800046" y="3691548"/>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800046" y="3401813"/>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4800046" y="5719700"/>
            <a:ext cx="137160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4800046" y="4271018"/>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4800046" y="5429958"/>
            <a:ext cx="137160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4800046" y="4850488"/>
            <a:ext cx="137160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4800046" y="4560753"/>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800046" y="5995510"/>
            <a:ext cx="137160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8571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4800045" y="885626"/>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a:cxnSpLocks/>
          </p:cNvCxnSpPr>
          <p:nvPr/>
        </p:nvCxnSpPr>
        <p:spPr>
          <a:xfrm>
            <a:off x="4800046" y="1761564"/>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4800046" y="3211679"/>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a:cxnSpLocks/>
          </p:cNvCxnSpPr>
          <p:nvPr/>
        </p:nvCxnSpPr>
        <p:spPr>
          <a:xfrm>
            <a:off x="4800046" y="5249410"/>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9907311"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sz="800">
                  <a:solidFill>
                    <a:schemeClr val="tx1"/>
                  </a:solidFill>
                  <a:latin typeface="Century Gothic" panose="020B0502020202020204" pitchFamily="34" charset="0"/>
                </a:rPr>
                <a:t>HEUTE</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900" dirty="0">
                <a:solidFill>
                  <a:schemeClr val="tx1"/>
                </a:solidFill>
                <a:latin typeface="Century Gothic" panose="020B0502020202020204" pitchFamily="34" charset="0"/>
              </a:rPr>
              <a:t>ANMERKUNGEN ZUR AUFGABE/MEILENSTEIN 00.00.</a:t>
            </a:r>
          </a:p>
        </p:txBody>
      </p:sp>
      <p:sp>
        <p:nvSpPr>
          <p:cNvPr id="63" name="Diamond 62">
            <a:extLst>
              <a:ext uri="{FF2B5EF4-FFF2-40B4-BE49-F238E27FC236}">
                <a16:creationId xmlns:a16="http://schemas.microsoft.com/office/drawing/2014/main" id="{5A0CF200-CE34-7644-80A8-9E07FD12A596}"/>
              </a:ext>
            </a:extLst>
          </p:cNvPr>
          <p:cNvSpPr>
            <a:spLocks/>
          </p:cNvSpPr>
          <p:nvPr/>
        </p:nvSpPr>
        <p:spPr>
          <a:xfrm>
            <a:off x="8258178" y="48418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BD5E7CD4-C0CC-054E-9F6B-9F49ABBF44B6}"/>
              </a:ext>
            </a:extLst>
          </p:cNvPr>
          <p:cNvSpPr/>
          <p:nvPr/>
        </p:nvSpPr>
        <p:spPr>
          <a:xfrm>
            <a:off x="6275489" y="4794974"/>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900">
                <a:solidFill>
                  <a:schemeClr val="tx1"/>
                </a:solidFill>
                <a:latin typeface="Century Gothic" panose="020B0502020202020204" pitchFamily="34" charset="0"/>
              </a:rPr>
              <a:t>ANMERKUNGEN ZUR AUFGABE/MEILENSTEIN 00.00.</a:t>
            </a:r>
          </a:p>
        </p:txBody>
      </p:sp>
      <p:sp>
        <p:nvSpPr>
          <p:cNvPr id="65" name="Diamond 64">
            <a:extLst>
              <a:ext uri="{FF2B5EF4-FFF2-40B4-BE49-F238E27FC236}">
                <a16:creationId xmlns:a16="http://schemas.microsoft.com/office/drawing/2014/main" id="{07FE6D60-CDB8-A648-A05F-AF4C135F5046}"/>
              </a:ext>
            </a:extLst>
          </p:cNvPr>
          <p:cNvSpPr>
            <a:spLocks/>
          </p:cNvSpPr>
          <p:nvPr/>
        </p:nvSpPr>
        <p:spPr>
          <a:xfrm>
            <a:off x="8305539" y="109822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19A5ED0-FBFB-404C-BC06-F20F1917649E}"/>
              </a:ext>
            </a:extLst>
          </p:cNvPr>
          <p:cNvSpPr/>
          <p:nvPr/>
        </p:nvSpPr>
        <p:spPr>
          <a:xfrm>
            <a:off x="6322850" y="1051350"/>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900">
                <a:solidFill>
                  <a:schemeClr val="tx1"/>
                </a:solidFill>
                <a:latin typeface="Century Gothic" panose="020B0502020202020204" pitchFamily="34" charset="0"/>
              </a:rPr>
              <a:t>ANMERKUNGEN ZUR AUFGABE/MEILENSTEIN 00.00.</a:t>
            </a:r>
          </a:p>
        </p:txBody>
      </p:sp>
      <p:sp>
        <p:nvSpPr>
          <p:cNvPr id="68" name="Diamond 67">
            <a:extLst>
              <a:ext uri="{FF2B5EF4-FFF2-40B4-BE49-F238E27FC236}">
                <a16:creationId xmlns:a16="http://schemas.microsoft.com/office/drawing/2014/main" id="{45CB28AE-2021-F747-A724-2CA066B40D4C}"/>
              </a:ext>
            </a:extLst>
          </p:cNvPr>
          <p:cNvSpPr>
            <a:spLocks/>
          </p:cNvSpPr>
          <p:nvPr/>
        </p:nvSpPr>
        <p:spPr>
          <a:xfrm>
            <a:off x="8304346" y="1954351"/>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D7506F7D-F273-774E-B3D7-9C97944C487A}"/>
              </a:ext>
            </a:extLst>
          </p:cNvPr>
          <p:cNvSpPr/>
          <p:nvPr/>
        </p:nvSpPr>
        <p:spPr>
          <a:xfrm>
            <a:off x="6321657" y="1907481"/>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de-DE" sz="900">
                <a:solidFill>
                  <a:schemeClr val="tx1"/>
                </a:solidFill>
                <a:latin typeface="Century Gothic" panose="020B0502020202020204" pitchFamily="34" charset="0"/>
              </a:rPr>
              <a:t>ANMERKUNGEN ZUR AUFGABE/MEILENSTEIN 00.00.</a:t>
            </a:r>
          </a:p>
        </p:txBody>
      </p:sp>
    </p:spTree>
    <p:extLst>
      <p:ext uri="{BB962C8B-B14F-4D97-AF65-F5344CB8AC3E}">
        <p14:creationId xmlns:p14="http://schemas.microsoft.com/office/powerpoint/2010/main" val="386224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779343695"/>
              </p:ext>
            </p:extLst>
          </p:nvPr>
        </p:nvGraphicFramePr>
        <p:xfrm>
          <a:off x="787790" y="1050352"/>
          <a:ext cx="10227213" cy="2534677"/>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534677">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A8DFDD5-2A6F-4BFE-A6BA-717C795E194E}" vid="{AEA3C6E8-C54C-46AA-B1AD-CB01398813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IC-Software-Development-Timeline-Template_PowerPoint - SR edits</Template>
  <TotalTime>2</TotalTime>
  <Words>341</Words>
  <Application>Microsoft Office PowerPoint</Application>
  <PresentationFormat>Widescreen</PresentationFormat>
  <Paragraphs>106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1759343923@qq.com</cp:lastModifiedBy>
  <cp:revision>4</cp:revision>
  <cp:lastPrinted>2020-08-31T22:23:58Z</cp:lastPrinted>
  <dcterms:created xsi:type="dcterms:W3CDTF">2020-10-13T17:43:59Z</dcterms:created>
  <dcterms:modified xsi:type="dcterms:W3CDTF">2024-03-04T10:30:41Z</dcterms:modified>
</cp:coreProperties>
</file>