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68" autoAdjust="0"/>
    <p:restoredTop sz="86447"/>
  </p:normalViewPr>
  <p:slideViewPr>
    <p:cSldViewPr snapToGrid="0" snapToObjects="1">
      <p:cViewPr varScale="1">
        <p:scale>
          <a:sx n="79" d="100"/>
          <a:sy n="79" d="100"/>
        </p:scale>
        <p:origin x="36" y="1660"/>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e.smartsheet.com/try-it?trp=1091801"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199643"/>
            <a:ext cx="6322260" cy="1200329"/>
          </a:xfrm>
          <a:prstGeom prst="rect">
            <a:avLst/>
          </a:prstGeom>
          <a:noFill/>
        </p:spPr>
        <p:txBody>
          <a:bodyPr wrap="square" rtlCol="0">
            <a:spAutoFit/>
          </a:bodyPr>
          <a:lstStyle/>
          <a:p>
            <a:pPr rtl="0"/>
            <a:r>
              <a:rPr lang="de-DE" sz="3600" dirty="0">
                <a:latin typeface="Century Gothic" panose="020B0502020202020204" pitchFamily="34" charset="0"/>
              </a:rPr>
              <a:t>Hinweise zur Verwendung dieser Vorlage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598355" cy="2462213"/>
          </a:xfrm>
          <a:prstGeom prst="rect">
            <a:avLst/>
          </a:prstGeom>
          <a:noFill/>
        </p:spPr>
        <p:txBody>
          <a:bodyPr wrap="square" rtlCol="0">
            <a:spAutoFit/>
          </a:bodyPr>
          <a:lstStyle/>
          <a:p>
            <a:pPr rtl="0">
              <a:spcAft>
                <a:spcPts val="600"/>
              </a:spcAft>
            </a:pPr>
            <a:r>
              <a:rPr lang="de-DE" sz="1600" dirty="0">
                <a:latin typeface="Century Gothic" panose="020B0502020202020204" pitchFamily="34" charset="0"/>
              </a:rPr>
              <a:t>Geben Sie Projektaufgaben im Diagrammbereich ein. </a:t>
            </a:r>
          </a:p>
          <a:p>
            <a:pPr rtl="0"/>
            <a:r>
              <a:rPr lang="de-DE" sz="1600" dirty="0">
                <a:latin typeface="Century Gothic" panose="020B0502020202020204" pitchFamily="34" charset="0"/>
              </a:rPr>
              <a:t> </a:t>
            </a:r>
          </a:p>
          <a:p>
            <a:pPr rtl="0">
              <a:spcAft>
                <a:spcPts val="600"/>
              </a:spcAft>
            </a:pPr>
            <a:r>
              <a:rPr lang="de-DE" sz="1600" dirty="0">
                <a:latin typeface="Century Gothic" panose="020B0502020202020204" pitchFamily="34" charset="0"/>
              </a:rPr>
              <a:t>Geben Sie Beschriftungsverantwortliche in den Schlüssel unter dem Diagramm ein. </a:t>
            </a:r>
          </a:p>
          <a:p>
            <a:endParaRPr lang="en-US" sz="1600" dirty="0">
              <a:latin typeface="Century Gothic" panose="020B0502020202020204" pitchFamily="34" charset="0"/>
            </a:endParaRPr>
          </a:p>
          <a:p>
            <a:pPr rtl="0">
              <a:spcAft>
                <a:spcPts val="600"/>
              </a:spcAft>
            </a:pPr>
            <a:r>
              <a:rPr lang="de-DE" sz="1600" dirty="0">
                <a:latin typeface="Century Gothic" panose="020B0502020202020204" pitchFamily="34" charset="0"/>
              </a:rPr>
              <a:t>Passen Sie die Balken an die Dauer pro Aufgabe an. Fügen Sie Start- und Enddaten, Fristen, Meilensteindaten oder zusätzliche Aufgabeninformationen in die einzelnen Balken oder im Diagrammbereich ein.</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262662" y="307317"/>
            <a:ext cx="2552023"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pPr rtl="0"/>
            <a:r>
              <a:rPr lang="de-DE" sz="2400" b="1">
                <a:solidFill>
                  <a:schemeClr val="tx1">
                    <a:lumMod val="65000"/>
                    <a:lumOff val="35000"/>
                  </a:schemeClr>
                </a:solidFill>
                <a:latin typeface="Century Gothic" panose="020B0502020202020204" pitchFamily="34" charset="0"/>
              </a:rPr>
              <a:t>VORLAGE FÜR EINFACHES GANTT-DIAGRAMM</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VORLAGE FÜR EINFACHES GANTT-DIAGRAMM</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430806500"/>
              </p:ext>
            </p:extLst>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rtl="0">
                        <a:lnSpc>
                          <a:spcPct val="100000"/>
                        </a:lnSpc>
                      </a:pPr>
                      <a:r>
                        <a:rPr lang="de-DE" sz="900">
                          <a:solidFill>
                            <a:schemeClr val="tx1"/>
                          </a:solidFill>
                          <a:latin typeface="Century Gothic" panose="020B0502020202020204" pitchFamily="34" charset="0"/>
                        </a:rPr>
                        <a:t>AUFGABEN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de-DE" sz="1200" b="0">
                          <a:solidFill>
                            <a:schemeClr val="tx1"/>
                          </a:solidFill>
                          <a:latin typeface="Century Gothic" panose="020B0502020202020204" pitchFamily="34" charset="0"/>
                        </a:rPr>
                        <a:t>1. MONAT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200" b="0">
                          <a:solidFill>
                            <a:schemeClr val="tx1"/>
                          </a:solidFill>
                          <a:latin typeface="Century Gothic" panose="020B0502020202020204" pitchFamily="34" charset="0"/>
                        </a:rPr>
                        <a:t>2. MONAT </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200" b="0">
                          <a:solidFill>
                            <a:schemeClr val="tx1"/>
                          </a:solidFill>
                          <a:latin typeface="Century Gothic" panose="020B0502020202020204" pitchFamily="34" charset="0"/>
                        </a:rPr>
                        <a:t>3. MONAT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200" b="0">
                          <a:solidFill>
                            <a:schemeClr val="tx1"/>
                          </a:solidFill>
                          <a:latin typeface="Century Gothic" panose="020B0502020202020204" pitchFamily="34" charset="0"/>
                        </a:rPr>
                        <a:t>4. MONAT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200" b="0">
                          <a:solidFill>
                            <a:schemeClr val="tx1"/>
                          </a:solidFill>
                          <a:latin typeface="Century Gothic" panose="020B0502020202020204" pitchFamily="34" charset="0"/>
                        </a:rPr>
                        <a:t>5. MONAT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200" b="0">
                          <a:solidFill>
                            <a:schemeClr val="tx1"/>
                          </a:solidFill>
                          <a:latin typeface="Century Gothic" panose="020B0502020202020204" pitchFamily="34" charset="0"/>
                        </a:rPr>
                        <a:t>6. MONAT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rtl="0">
                        <a:lnSpc>
                          <a:spcPct val="100000"/>
                        </a:lnSpc>
                      </a:pPr>
                      <a:r>
                        <a:rPr lang="de-DE" sz="1000" b="0">
                          <a:solidFill>
                            <a:schemeClr val="tx1"/>
                          </a:solidFill>
                          <a:latin typeface="Century Gothic" panose="020B0502020202020204" pitchFamily="34" charset="0"/>
                        </a:rPr>
                        <a:t>Aufgabe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b="0">
                          <a:solidFill>
                            <a:schemeClr val="tx1"/>
                          </a:solidFill>
                          <a:latin typeface="Century Gothic" panose="020B0502020202020204" pitchFamily="34" charset="0"/>
                        </a:rPr>
                        <a:t>Aufgabe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Aufgabe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Aufgabe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Aufgabe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Aufgabe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Aufgabe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Aufgabe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Aufgabe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Aufgabe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Fällig am 00.00.</a:t>
            </a:r>
          </a:p>
        </p:txBody>
      </p:sp>
      <p:sp>
        <p:nvSpPr>
          <p:cNvPr id="6" name="Rectangle 5">
            <a:extLst>
              <a:ext uri="{FF2B5EF4-FFF2-40B4-BE49-F238E27FC236}">
                <a16:creationId xmlns:a16="http://schemas.microsoft.com/office/drawing/2014/main" id="{45120421-B160-AC44-999E-CFB0721F467F}"/>
              </a:ext>
            </a:extLst>
          </p:cNvPr>
          <p:cNvSpPr/>
          <p:nvPr/>
        </p:nvSpPr>
        <p:spPr>
          <a:xfrm>
            <a:off x="4507579" y="1277572"/>
            <a:ext cx="710069"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a:r>
              <a:rPr lang="de-DE" sz="1000" dirty="0">
                <a:solidFill>
                  <a:schemeClr val="tx1"/>
                </a:solidFill>
                <a:latin typeface="Century Gothic" panose="020B0502020202020204" pitchFamily="34" charset="0"/>
              </a:rPr>
              <a:t>Fällig am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22936" y="1745545"/>
            <a:ext cx="95501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a:r>
              <a:rPr lang="de-DE" sz="1000" dirty="0">
                <a:solidFill>
                  <a:schemeClr val="tx1"/>
                </a:solidFill>
                <a:latin typeface="Century Gothic" panose="020B0502020202020204" pitchFamily="34" charset="0"/>
              </a:rPr>
              <a:t>Meilenstein 1</a:t>
            </a:r>
          </a:p>
        </p:txBody>
      </p:sp>
      <p:sp>
        <p:nvSpPr>
          <p:cNvPr id="42" name="Rectangle 41">
            <a:extLst>
              <a:ext uri="{FF2B5EF4-FFF2-40B4-BE49-F238E27FC236}">
                <a16:creationId xmlns:a16="http://schemas.microsoft.com/office/drawing/2014/main" id="{238344CB-F85E-EE49-8F53-13D357BD1514}"/>
              </a:ext>
            </a:extLst>
          </p:cNvPr>
          <p:cNvSpPr/>
          <p:nvPr/>
        </p:nvSpPr>
        <p:spPr>
          <a:xfrm>
            <a:off x="5305717" y="2213518"/>
            <a:ext cx="955015"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a:r>
              <a:rPr lang="de-DE" sz="1000" dirty="0">
                <a:solidFill>
                  <a:schemeClr val="tx1"/>
                </a:solidFill>
                <a:latin typeface="Century Gothic" panose="020B0502020202020204" pitchFamily="34" charset="0"/>
              </a:rPr>
              <a:t>Überprüfung erforderlich</a:t>
            </a:r>
          </a:p>
        </p:txBody>
      </p:sp>
      <p:sp>
        <p:nvSpPr>
          <p:cNvPr id="43" name="Rectangle 42">
            <a:extLst>
              <a:ext uri="{FF2B5EF4-FFF2-40B4-BE49-F238E27FC236}">
                <a16:creationId xmlns:a16="http://schemas.microsoft.com/office/drawing/2014/main" id="{BDF46762-DE84-6D48-99D5-CB3DE0793AB2}"/>
              </a:ext>
            </a:extLst>
          </p:cNvPr>
          <p:cNvSpPr/>
          <p:nvPr/>
        </p:nvSpPr>
        <p:spPr>
          <a:xfrm>
            <a:off x="5853775" y="2681491"/>
            <a:ext cx="3885877"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Fällig am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53775" y="3149464"/>
            <a:ext cx="1582812"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Fällig am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46285" y="3617437"/>
            <a:ext cx="1395257"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Fällig am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795966" y="4085410"/>
            <a:ext cx="194368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Fällig am 00.00.</a:t>
            </a:r>
          </a:p>
        </p:txBody>
      </p:sp>
      <p:sp>
        <p:nvSpPr>
          <p:cNvPr id="54" name="Rectangle 53">
            <a:extLst>
              <a:ext uri="{FF2B5EF4-FFF2-40B4-BE49-F238E27FC236}">
                <a16:creationId xmlns:a16="http://schemas.microsoft.com/office/drawing/2014/main" id="{C8FAABF7-CF44-A847-B0BC-190595132FDE}"/>
              </a:ext>
            </a:extLst>
          </p:cNvPr>
          <p:cNvSpPr/>
          <p:nvPr/>
        </p:nvSpPr>
        <p:spPr>
          <a:xfrm>
            <a:off x="9273613" y="4553383"/>
            <a:ext cx="466038"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9303177" y="5021353"/>
            <a:ext cx="2468880"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Fällig am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pPr rtl="0"/>
            <a:r>
              <a:rPr lang="de-DE" sz="1000">
                <a:latin typeface="Century Gothic" panose="020B0502020202020204" pitchFamily="34" charset="0"/>
              </a:rPr>
              <a:t>Aufgabenverantwortlicher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pPr rtl="0"/>
            <a:r>
              <a:rPr lang="de-DE" sz="1000">
                <a:latin typeface="Century Gothic" panose="020B0502020202020204" pitchFamily="34" charset="0"/>
              </a:rPr>
              <a:t>Aufgabenverantwortlicher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pPr rtl="0"/>
            <a:r>
              <a:rPr lang="de-DE" sz="1000">
                <a:latin typeface="Century Gothic" panose="020B0502020202020204" pitchFamily="34" charset="0"/>
              </a:rPr>
              <a:t>Aufgabenverantwortlicher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pPr rtl="0"/>
            <a:r>
              <a:rPr lang="de-DE" sz="1000">
                <a:latin typeface="Century Gothic" panose="020B0502020202020204" pitchFamily="34" charset="0"/>
              </a:rPr>
              <a:t>Aufgabenverantwortlicher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pPr rtl="0"/>
            <a:r>
              <a:rPr lang="de-DE" sz="1000">
                <a:latin typeface="Century Gothic" panose="020B0502020202020204" pitchFamily="34" charset="0"/>
              </a:rPr>
              <a:t>Aufgabenverantwortlicher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pPr rtl="0"/>
            <a:r>
              <a:rPr lang="de-DE" sz="1000">
                <a:latin typeface="Century Gothic" panose="020B0502020202020204" pitchFamily="34" charset="0"/>
              </a:rPr>
              <a:t>Aufgabenverantwortlicher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pPr rtl="0"/>
            <a:r>
              <a:rPr lang="de-DE" sz="1000">
                <a:latin typeface="Century Gothic" panose="020B0502020202020204" pitchFamily="34" charset="0"/>
              </a:rPr>
              <a:t>Aufgabenverantwortlicher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pPr rtl="0"/>
            <a:r>
              <a:rPr lang="de-DE" sz="1000">
                <a:latin typeface="Century Gothic" panose="020B0502020202020204" pitchFamily="34" charset="0"/>
              </a:rPr>
              <a:t>Aufgabenverantwortlicher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de-DE" sz="800">
                  <a:solidFill>
                    <a:schemeClr val="tx1"/>
                  </a:solidFill>
                  <a:latin typeface="Century Gothic" panose="020B0502020202020204" pitchFamily="34" charset="0"/>
                </a:rPr>
                <a:t>HEUTE</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5986412"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FD5755D5-4DA7-844D-A71D-BC507D72C599}"/>
              </a:ext>
            </a:extLst>
          </p:cNvPr>
          <p:cNvSpPr/>
          <p:nvPr/>
        </p:nvSpPr>
        <p:spPr>
          <a:xfrm>
            <a:off x="3846809" y="2681003"/>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1000">
                <a:solidFill>
                  <a:schemeClr val="tx1"/>
                </a:solidFill>
                <a:latin typeface="Century Gothic" panose="020B0502020202020204" pitchFamily="34" charset="0"/>
              </a:rPr>
              <a:t>Meilenstein 1 – 00.00.</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499140078"/>
              </p:ext>
            </p:extLst>
          </p:nvPr>
        </p:nvGraphicFramePr>
        <p:xfrm>
          <a:off x="787790" y="1050352"/>
          <a:ext cx="10227213" cy="2534677"/>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534677">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1</TotalTime>
  <Words>251</Words>
  <Application>Microsoft Office PowerPoint</Application>
  <PresentationFormat>Widescreen</PresentationFormat>
  <Paragraphs>49</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1759343923@qq.com</cp:lastModifiedBy>
  <cp:revision>4</cp:revision>
  <cp:lastPrinted>2020-08-31T22:23:58Z</cp:lastPrinted>
  <dcterms:created xsi:type="dcterms:W3CDTF">2020-10-13T17:45:05Z</dcterms:created>
  <dcterms:modified xsi:type="dcterms:W3CDTF">2024-03-04T10:30:29Z</dcterms:modified>
</cp:coreProperties>
</file>