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7F2"/>
    <a:srgbClr val="B5E274"/>
    <a:srgbClr val="79D015"/>
    <a:srgbClr val="009B47"/>
    <a:srgbClr val="F0A622"/>
    <a:srgbClr val="FF7C80"/>
    <a:srgbClr val="99EDF2"/>
    <a:srgbClr val="76D97A"/>
    <a:srgbClr val="00BD32"/>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34927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1557"/>
            <a:ext cx="6572976"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6708638" cy="1646605"/>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Ziele und Vorgaben im Diagrammbereich ein. </a:t>
            </a:r>
          </a:p>
          <a:p>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Passen Sie die Balken der einzelnen Aufgaben so an, dass sie die Dauer darstellen. Fügen Sie Meilensteindaten und zusätzliche Informationen in die einzelnen Balken oder im Diagrammbereich ein. Fassen Sie die Ergebnisse in der untersten Zeile zusammen.</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83872"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VORLAGE FÜR VIERTELJÄHRLICHES GANTT-DIAGRAMM</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VIERTELJÄHRLICHES GANTT-DIAGRAMM</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3781917108"/>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de-DE" sz="1200" b="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de-DE" sz="900" b="1">
                          <a:solidFill>
                            <a:schemeClr val="tx1"/>
                          </a:solidFill>
                          <a:latin typeface="Century Gothic" panose="020B0502020202020204" pitchFamily="34" charset="0"/>
                        </a:rPr>
                        <a:t>VORGABEN UND ZIELE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de-DE"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MRZ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OKT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de-DE" sz="1000">
                          <a:solidFill>
                            <a:schemeClr val="tx1"/>
                          </a:solidFill>
                          <a:latin typeface="Century Gothic" panose="020B0502020202020204" pitchFamily="34" charset="0"/>
                        </a:rPr>
                        <a:t>Vorgabe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de-DE" sz="1000">
                          <a:solidFill>
                            <a:schemeClr val="tx1"/>
                          </a:solidFill>
                          <a:latin typeface="Century Gothic" panose="020B0502020202020204" pitchFamily="34" charset="0"/>
                        </a:rPr>
                        <a:t>Vorgabe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de-DE" sz="1000">
                          <a:solidFill>
                            <a:schemeClr val="tx1"/>
                          </a:solidFill>
                          <a:latin typeface="Century Gothic" panose="020B0502020202020204" pitchFamily="34" charset="0"/>
                        </a:rPr>
                        <a:t>Vorgabe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de-DE" sz="1000">
                          <a:solidFill>
                            <a:schemeClr val="tx1"/>
                          </a:solidFill>
                          <a:latin typeface="Century Gothic" panose="020B0502020202020204" pitchFamily="34" charset="0"/>
                        </a:rPr>
                        <a:t>Vorgabe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de-DE" sz="1000">
                          <a:solidFill>
                            <a:schemeClr val="tx1"/>
                          </a:solidFill>
                          <a:latin typeface="Century Gothic" panose="020B0502020202020204" pitchFamily="34" charset="0"/>
                        </a:rPr>
                        <a:t>Vorgabe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de-DE" sz="1000">
                          <a:solidFill>
                            <a:schemeClr val="tx1"/>
                          </a:solidFill>
                          <a:latin typeface="Century Gothic" panose="020B0502020202020204" pitchFamily="34" charset="0"/>
                        </a:rPr>
                        <a:t>Ziel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de-DE" sz="1000">
                          <a:solidFill>
                            <a:schemeClr val="tx1"/>
                          </a:solidFill>
                          <a:latin typeface="Century Gothic" panose="020B0502020202020204" pitchFamily="34" charset="0"/>
                        </a:rPr>
                        <a:t>Ziel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de-DE" sz="1000">
                          <a:solidFill>
                            <a:schemeClr val="tx1"/>
                          </a:solidFill>
                          <a:latin typeface="Century Gothic" panose="020B0502020202020204" pitchFamily="34" charset="0"/>
                        </a:rPr>
                        <a:t>Ziel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de-DE" sz="1000">
                          <a:solidFill>
                            <a:schemeClr val="tx1"/>
                          </a:solidFill>
                          <a:latin typeface="Century Gothic" panose="020B0502020202020204" pitchFamily="34" charset="0"/>
                        </a:rPr>
                        <a:t>Ziel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de-DE" sz="1000">
                          <a:solidFill>
                            <a:schemeClr val="tx1"/>
                          </a:solidFill>
                          <a:latin typeface="Century Gothic" panose="020B0502020202020204" pitchFamily="34" charset="0"/>
                        </a:rPr>
                        <a:t>Ziel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de-DE" sz="1400" b="1">
                          <a:solidFill>
                            <a:schemeClr val="tx1"/>
                          </a:solidFill>
                          <a:latin typeface="Century Gothic" panose="020B0502020202020204" pitchFamily="34" charset="0"/>
                        </a:rPr>
                        <a:t>ERGEBNISSE</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976123"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907723" y="3788954"/>
            <a:ext cx="13716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666175" y="3336274"/>
            <a:ext cx="10058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993813" y="1525554"/>
            <a:ext cx="464156"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225891" y="1978234"/>
            <a:ext cx="260604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7808767" y="2430914"/>
            <a:ext cx="383296"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8203842" y="2883594"/>
            <a:ext cx="999152"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10177369" y="5146994"/>
            <a:ext cx="1471234"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9938416" y="4694314"/>
            <a:ext cx="738602" cy="27432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9202994" y="4241634"/>
            <a:ext cx="96012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a:p>
            <a:pPr algn="ctr" rtl="0"/>
            <a:r>
              <a:rPr lang="de-DE" sz="1400">
                <a:solidFill>
                  <a:schemeClr val="tx1"/>
                </a:solidFill>
                <a:latin typeface="Century Gothic" panose="020B0502020202020204" pitchFamily="34" charset="0"/>
              </a:rPr>
              <a:t>1.987.654</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a:p>
            <a:pPr algn="ctr" rtl="0"/>
            <a:r>
              <a:rPr lang="de-DE" sz="1400">
                <a:solidFill>
                  <a:schemeClr val="tx1"/>
                </a:solidFill>
                <a:latin typeface="Century Gothic" panose="020B0502020202020204" pitchFamily="34" charset="0"/>
              </a:rPr>
              <a:t>1.234.567</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a:p>
            <a:pPr algn="ctr" rtl="0"/>
            <a:r>
              <a:rPr lang="de-DE" sz="1400">
                <a:solidFill>
                  <a:schemeClr val="tx1"/>
                </a:solidFill>
                <a:latin typeface="Century Gothic" panose="020B0502020202020204" pitchFamily="34" charset="0"/>
              </a:rPr>
              <a:t>2.345.678</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a:p>
            <a:pPr algn="ctr" rtl="0"/>
            <a:r>
              <a:rPr lang="de-DE" sz="1400">
                <a:solidFill>
                  <a:schemeClr val="tx1"/>
                </a:solidFill>
                <a:latin typeface="Century Gothic" panose="020B0502020202020204" pitchFamily="34" charset="0"/>
              </a:rPr>
              <a:t>3.456.789</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4063274"/>
            <a:ext cx="2637592" cy="1054788"/>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3473434"/>
            <a:ext cx="2771260" cy="1655205"/>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1053010"/>
            <a:ext cx="1877694" cy="2425986"/>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7007574"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VIERTELJÄHRLICHES GANTT-DIAGRAMM</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402647"/>
              </p:ext>
            </p:extLst>
          </p:nvPr>
        </p:nvGraphicFramePr>
        <p:xfrm>
          <a:off x="327120" y="524509"/>
          <a:ext cx="11480500" cy="5738505"/>
        </p:xfrm>
        <a:graphic>
          <a:graphicData uri="http://schemas.openxmlformats.org/drawingml/2006/table">
            <a:tbl>
              <a:tblPr firstRow="1" bandRow="1">
                <a:tableStyleId>{5C22544A-7EE6-4342-B048-85BDC9FD1C3A}</a:tableStyleId>
              </a:tblPr>
              <a:tblGrid>
                <a:gridCol w="3877132">
                  <a:extLst>
                    <a:ext uri="{9D8B030D-6E8A-4147-A177-3AD203B41FA5}">
                      <a16:colId xmlns:a16="http://schemas.microsoft.com/office/drawing/2014/main" val="602210714"/>
                    </a:ext>
                  </a:extLst>
                </a:gridCol>
                <a:gridCol w="633614">
                  <a:extLst>
                    <a:ext uri="{9D8B030D-6E8A-4147-A177-3AD203B41FA5}">
                      <a16:colId xmlns:a16="http://schemas.microsoft.com/office/drawing/2014/main" val="745651107"/>
                    </a:ext>
                  </a:extLst>
                </a:gridCol>
                <a:gridCol w="633614">
                  <a:extLst>
                    <a:ext uri="{9D8B030D-6E8A-4147-A177-3AD203B41FA5}">
                      <a16:colId xmlns:a16="http://schemas.microsoft.com/office/drawing/2014/main" val="3839570682"/>
                    </a:ext>
                  </a:extLst>
                </a:gridCol>
                <a:gridCol w="633614">
                  <a:extLst>
                    <a:ext uri="{9D8B030D-6E8A-4147-A177-3AD203B41FA5}">
                      <a16:colId xmlns:a16="http://schemas.microsoft.com/office/drawing/2014/main" val="3893106002"/>
                    </a:ext>
                  </a:extLst>
                </a:gridCol>
                <a:gridCol w="633614">
                  <a:extLst>
                    <a:ext uri="{9D8B030D-6E8A-4147-A177-3AD203B41FA5}">
                      <a16:colId xmlns:a16="http://schemas.microsoft.com/office/drawing/2014/main" val="1453603295"/>
                    </a:ext>
                  </a:extLst>
                </a:gridCol>
                <a:gridCol w="633614">
                  <a:extLst>
                    <a:ext uri="{9D8B030D-6E8A-4147-A177-3AD203B41FA5}">
                      <a16:colId xmlns:a16="http://schemas.microsoft.com/office/drawing/2014/main" val="3405603126"/>
                    </a:ext>
                  </a:extLst>
                </a:gridCol>
                <a:gridCol w="633614">
                  <a:extLst>
                    <a:ext uri="{9D8B030D-6E8A-4147-A177-3AD203B41FA5}">
                      <a16:colId xmlns:a16="http://schemas.microsoft.com/office/drawing/2014/main" val="4188645958"/>
                    </a:ext>
                  </a:extLst>
                </a:gridCol>
                <a:gridCol w="633614">
                  <a:extLst>
                    <a:ext uri="{9D8B030D-6E8A-4147-A177-3AD203B41FA5}">
                      <a16:colId xmlns:a16="http://schemas.microsoft.com/office/drawing/2014/main" val="370284219"/>
                    </a:ext>
                  </a:extLst>
                </a:gridCol>
                <a:gridCol w="633614">
                  <a:extLst>
                    <a:ext uri="{9D8B030D-6E8A-4147-A177-3AD203B41FA5}">
                      <a16:colId xmlns:a16="http://schemas.microsoft.com/office/drawing/2014/main" val="2570255189"/>
                    </a:ext>
                  </a:extLst>
                </a:gridCol>
                <a:gridCol w="633614">
                  <a:extLst>
                    <a:ext uri="{9D8B030D-6E8A-4147-A177-3AD203B41FA5}">
                      <a16:colId xmlns:a16="http://schemas.microsoft.com/office/drawing/2014/main" val="4253557748"/>
                    </a:ext>
                  </a:extLst>
                </a:gridCol>
                <a:gridCol w="633614">
                  <a:extLst>
                    <a:ext uri="{9D8B030D-6E8A-4147-A177-3AD203B41FA5}">
                      <a16:colId xmlns:a16="http://schemas.microsoft.com/office/drawing/2014/main" val="732807866"/>
                    </a:ext>
                  </a:extLst>
                </a:gridCol>
                <a:gridCol w="633614">
                  <a:extLst>
                    <a:ext uri="{9D8B030D-6E8A-4147-A177-3AD203B41FA5}">
                      <a16:colId xmlns:a16="http://schemas.microsoft.com/office/drawing/2014/main" val="1262655051"/>
                    </a:ext>
                  </a:extLst>
                </a:gridCol>
                <a:gridCol w="633614">
                  <a:extLst>
                    <a:ext uri="{9D8B030D-6E8A-4147-A177-3AD203B41FA5}">
                      <a16:colId xmlns:a16="http://schemas.microsoft.com/office/drawing/2014/main" val="2519593283"/>
                    </a:ext>
                  </a:extLst>
                </a:gridCol>
              </a:tblGrid>
              <a:tr h="228783">
                <a:tc>
                  <a:txBody>
                    <a:bodyPr/>
                    <a:lstStyle/>
                    <a:p>
                      <a:endParaRPr lang="en-US" sz="9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lnSpc>
                          <a:spcPct val="100000"/>
                        </a:lnSpc>
                      </a:pPr>
                      <a:r>
                        <a:rPr lang="de-DE" sz="1200" b="0">
                          <a:solidFill>
                            <a:schemeClr val="tx1"/>
                          </a:solidFill>
                          <a:latin typeface="Century Gothic" panose="020B0502020202020204" pitchFamily="34" charset="0"/>
                        </a:rPr>
                        <a:t>Q1</a:t>
                      </a:r>
                    </a:p>
                  </a:txBody>
                  <a:tcPr marL="0" marR="0" marT="0" marB="0" anchor="ctr">
                    <a:lnL w="635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Q2</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Q3</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gridSpan="3">
                  <a:txBody>
                    <a:bodyPr/>
                    <a:lstStyle/>
                    <a:p>
                      <a:pPr algn="ctr" rtl="0">
                        <a:lnSpc>
                          <a:spcPct val="100000"/>
                        </a:lnSpc>
                      </a:pPr>
                      <a:r>
                        <a:rPr lang="de-DE" sz="1200" b="0">
                          <a:solidFill>
                            <a:schemeClr val="tx1"/>
                          </a:solidFill>
                          <a:latin typeface="Century Gothic" panose="020B0502020202020204" pitchFamily="34" charset="0"/>
                        </a:rPr>
                        <a:t>Q4</a:t>
                      </a:r>
                    </a:p>
                  </a:txBody>
                  <a:tcPr marL="0"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hMerge="1">
                  <a:txBody>
                    <a:bodyPr/>
                    <a:lstStyle/>
                    <a:p>
                      <a:pPr algn="ctr">
                        <a:lnSpc>
                          <a:spcPct val="100000"/>
                        </a:lnSpc>
                      </a:pPr>
                      <a:endParaRPr lang="en-US" sz="900" b="1"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1426183525"/>
                  </a:ext>
                </a:extLst>
              </a:tr>
              <a:tr h="228783">
                <a:tc>
                  <a:txBody>
                    <a:bodyPr/>
                    <a:lstStyle/>
                    <a:p>
                      <a:pPr rtl="0"/>
                      <a:r>
                        <a:rPr lang="de-DE" sz="900" b="1">
                          <a:solidFill>
                            <a:schemeClr val="tx1"/>
                          </a:solidFill>
                          <a:latin typeface="Century Gothic" panose="020B0502020202020204" pitchFamily="34" charset="0"/>
                        </a:rPr>
                        <a:t>VORGABEN UND ZIELE</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lnSpc>
                          <a:spcPct val="100000"/>
                        </a:lnSpc>
                      </a:pPr>
                      <a:r>
                        <a:rPr lang="de-DE" sz="900" b="1">
                          <a:solidFill>
                            <a:schemeClr val="tx1"/>
                          </a:solidFill>
                          <a:latin typeface="Century Gothic" panose="020B0502020202020204" pitchFamily="34" charset="0"/>
                        </a:rPr>
                        <a:t>JAN</a:t>
                      </a: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FEB</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MRZ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APR</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MAI</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JUN</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JUL</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AUG</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SEP</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OKT</a:t>
                      </a: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NOV</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de-DE" sz="900" b="1">
                          <a:solidFill>
                            <a:schemeClr val="tx1"/>
                          </a:solidFill>
                          <a:latin typeface="Century Gothic" panose="020B0502020202020204" pitchFamily="34" charset="0"/>
                        </a:rPr>
                        <a:t>DEZ</a:t>
                      </a: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619611726"/>
                  </a:ext>
                </a:extLst>
              </a:tr>
              <a:tr h="453010">
                <a:tc>
                  <a:txBody>
                    <a:bodyPr/>
                    <a:lstStyle/>
                    <a:p>
                      <a:pPr rtl="0">
                        <a:lnSpc>
                          <a:spcPct val="100000"/>
                        </a:lnSpc>
                      </a:pPr>
                      <a:r>
                        <a:rPr lang="de-DE" sz="1100">
                          <a:solidFill>
                            <a:schemeClr val="tx1"/>
                          </a:solidFill>
                          <a:latin typeface="Century Gothic" panose="020B0502020202020204" pitchFamily="34" charset="0"/>
                        </a:rPr>
                        <a:t>Vorgabe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965858687"/>
                  </a:ext>
                </a:extLst>
              </a:tr>
              <a:tr h="453010">
                <a:tc>
                  <a:txBody>
                    <a:bodyPr/>
                    <a:lstStyle/>
                    <a:p>
                      <a:pPr rtl="0">
                        <a:lnSpc>
                          <a:spcPct val="100000"/>
                        </a:lnSpc>
                      </a:pPr>
                      <a:r>
                        <a:rPr lang="de-DE" sz="1100">
                          <a:solidFill>
                            <a:schemeClr val="tx1"/>
                          </a:solidFill>
                          <a:latin typeface="Century Gothic" panose="020B0502020202020204" pitchFamily="34" charset="0"/>
                        </a:rPr>
                        <a:t>Vorgabe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00816345"/>
                  </a:ext>
                </a:extLst>
              </a:tr>
              <a:tr h="453010">
                <a:tc>
                  <a:txBody>
                    <a:bodyPr/>
                    <a:lstStyle/>
                    <a:p>
                      <a:pPr rtl="0">
                        <a:lnSpc>
                          <a:spcPct val="100000"/>
                        </a:lnSpc>
                      </a:pPr>
                      <a:r>
                        <a:rPr lang="de-DE" sz="1100">
                          <a:solidFill>
                            <a:schemeClr val="tx1"/>
                          </a:solidFill>
                          <a:latin typeface="Century Gothic" panose="020B0502020202020204" pitchFamily="34" charset="0"/>
                        </a:rPr>
                        <a:t>Vorgabe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92502013"/>
                  </a:ext>
                </a:extLst>
              </a:tr>
              <a:tr h="453010">
                <a:tc>
                  <a:txBody>
                    <a:bodyPr/>
                    <a:lstStyle/>
                    <a:p>
                      <a:pPr rtl="0">
                        <a:lnSpc>
                          <a:spcPct val="100000"/>
                        </a:lnSpc>
                      </a:pPr>
                      <a:r>
                        <a:rPr lang="de-DE" sz="1100">
                          <a:solidFill>
                            <a:schemeClr val="tx1"/>
                          </a:solidFill>
                          <a:latin typeface="Century Gothic" panose="020B0502020202020204" pitchFamily="34" charset="0"/>
                        </a:rPr>
                        <a:t>Vorgabe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699537522"/>
                  </a:ext>
                </a:extLst>
              </a:tr>
              <a:tr h="453010">
                <a:tc>
                  <a:txBody>
                    <a:bodyPr/>
                    <a:lstStyle/>
                    <a:p>
                      <a:pPr rtl="0">
                        <a:lnSpc>
                          <a:spcPct val="100000"/>
                        </a:lnSpc>
                      </a:pPr>
                      <a:r>
                        <a:rPr lang="de-DE" sz="1100">
                          <a:solidFill>
                            <a:schemeClr val="tx1"/>
                          </a:solidFill>
                          <a:latin typeface="Century Gothic" panose="020B0502020202020204" pitchFamily="34" charset="0"/>
                        </a:rPr>
                        <a:t>Vorgabe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119141191"/>
                  </a:ext>
                </a:extLst>
              </a:tr>
              <a:tr h="453010">
                <a:tc>
                  <a:txBody>
                    <a:bodyPr/>
                    <a:lstStyle/>
                    <a:p>
                      <a:pPr rtl="0">
                        <a:lnSpc>
                          <a:spcPct val="100000"/>
                        </a:lnSpc>
                      </a:pPr>
                      <a:r>
                        <a:rPr lang="de-DE" sz="1100">
                          <a:solidFill>
                            <a:schemeClr val="tx1"/>
                          </a:solidFill>
                          <a:latin typeface="Century Gothic" panose="020B0502020202020204" pitchFamily="34" charset="0"/>
                        </a:rPr>
                        <a:t>Ziel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11561401"/>
                  </a:ext>
                </a:extLst>
              </a:tr>
              <a:tr h="453010">
                <a:tc>
                  <a:txBody>
                    <a:bodyPr/>
                    <a:lstStyle/>
                    <a:p>
                      <a:pPr rtl="0">
                        <a:lnSpc>
                          <a:spcPct val="100000"/>
                        </a:lnSpc>
                      </a:pPr>
                      <a:r>
                        <a:rPr lang="de-DE" sz="1100">
                          <a:solidFill>
                            <a:schemeClr val="tx1"/>
                          </a:solidFill>
                          <a:latin typeface="Century Gothic" panose="020B0502020202020204" pitchFamily="34" charset="0"/>
                        </a:rPr>
                        <a:t>Ziel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294209273"/>
                  </a:ext>
                </a:extLst>
              </a:tr>
              <a:tr h="453010">
                <a:tc>
                  <a:txBody>
                    <a:bodyPr/>
                    <a:lstStyle/>
                    <a:p>
                      <a:pPr rtl="0">
                        <a:lnSpc>
                          <a:spcPct val="100000"/>
                        </a:lnSpc>
                      </a:pPr>
                      <a:r>
                        <a:rPr lang="de-DE" sz="1100">
                          <a:solidFill>
                            <a:schemeClr val="tx1"/>
                          </a:solidFill>
                          <a:latin typeface="Century Gothic" panose="020B0502020202020204" pitchFamily="34" charset="0"/>
                        </a:rPr>
                        <a:t>Ziel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90668724"/>
                  </a:ext>
                </a:extLst>
              </a:tr>
              <a:tr h="453010">
                <a:tc>
                  <a:txBody>
                    <a:bodyPr/>
                    <a:lstStyle/>
                    <a:p>
                      <a:pPr rtl="0">
                        <a:lnSpc>
                          <a:spcPct val="100000"/>
                        </a:lnSpc>
                      </a:pPr>
                      <a:r>
                        <a:rPr lang="de-DE" sz="1100">
                          <a:solidFill>
                            <a:schemeClr val="tx1"/>
                          </a:solidFill>
                          <a:latin typeface="Century Gothic" panose="020B0502020202020204" pitchFamily="34" charset="0"/>
                        </a:rPr>
                        <a:t>Ziel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699392616"/>
                  </a:ext>
                </a:extLst>
              </a:tr>
              <a:tr h="453010">
                <a:tc>
                  <a:txBody>
                    <a:bodyPr/>
                    <a:lstStyle/>
                    <a:p>
                      <a:pPr rtl="0">
                        <a:lnSpc>
                          <a:spcPct val="100000"/>
                        </a:lnSpc>
                      </a:pPr>
                      <a:r>
                        <a:rPr lang="de-DE" sz="1100">
                          <a:solidFill>
                            <a:schemeClr val="tx1"/>
                          </a:solidFill>
                          <a:latin typeface="Century Gothic" panose="020B0502020202020204" pitchFamily="34" charset="0"/>
                        </a:rPr>
                        <a:t>Ziel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4102260576"/>
                  </a:ext>
                </a:extLst>
              </a:tr>
              <a:tr h="750839">
                <a:tc>
                  <a:txBody>
                    <a:bodyPr/>
                    <a:lstStyle/>
                    <a:p>
                      <a:pPr rtl="0">
                        <a:lnSpc>
                          <a:spcPct val="100000"/>
                        </a:lnSpc>
                      </a:pPr>
                      <a:r>
                        <a:rPr lang="de-DE" sz="1400" b="1">
                          <a:solidFill>
                            <a:schemeClr val="tx1"/>
                          </a:solidFill>
                          <a:latin typeface="Century Gothic" panose="020B0502020202020204" pitchFamily="34" charset="0"/>
                        </a:rPr>
                        <a:t>ERGEBNISSE</a:t>
                      </a:r>
                    </a:p>
                    <a:p>
                      <a:pPr>
                        <a:lnSpc>
                          <a:spcPct val="100000"/>
                        </a:lnSpc>
                      </a:pPr>
                      <a:endParaRPr lang="en-US" sz="1000" dirty="0">
                        <a:solidFill>
                          <a:schemeClr val="tx1"/>
                        </a:solidFill>
                        <a:latin typeface="Century Gothic" panose="020B0502020202020204" pitchFamily="34" charset="0"/>
                      </a:endParaRPr>
                    </a:p>
                    <a:p>
                      <a:pPr>
                        <a:lnSpc>
                          <a:spcPct val="100000"/>
                        </a:lnSpc>
                      </a:pPr>
                      <a:endParaRPr lang="en-US" sz="100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1270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ctr">
                        <a:lnSpc>
                          <a:spcPct val="100000"/>
                        </a:lnSpc>
                      </a:pPr>
                      <a:endParaRPr lang="en-US" sz="9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8859462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254638" y="1057949"/>
            <a:ext cx="1828800" cy="274320"/>
          </a:xfrm>
          <a:prstGeom prst="rect">
            <a:avLst/>
          </a:prstGeom>
          <a:gradFill>
            <a:gsLst>
              <a:gs pos="0">
                <a:srgbClr val="FF7C80"/>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4254638" y="3788954"/>
            <a:ext cx="1828800" cy="27432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4254638" y="3336274"/>
            <a:ext cx="1828800" cy="27432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254638" y="1525554"/>
            <a:ext cx="1828800" cy="27432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4254638" y="1978234"/>
            <a:ext cx="1828800" cy="274320"/>
          </a:xfrm>
          <a:prstGeom prst="rect">
            <a:avLst/>
          </a:prstGeom>
          <a:gradFill>
            <a:gsLst>
              <a:gs pos="0">
                <a:schemeClr val="accent4">
                  <a:lumMod val="60000"/>
                  <a:lumOff val="40000"/>
                </a:schemeClr>
              </a:gs>
              <a:gs pos="100000">
                <a:schemeClr val="accent4"/>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4254638" y="2430914"/>
            <a:ext cx="1828800" cy="274320"/>
          </a:xfrm>
          <a:prstGeom prst="rect">
            <a:avLst/>
          </a:prstGeom>
          <a:gradFill>
            <a:gsLst>
              <a:gs pos="0">
                <a:srgbClr val="00B050"/>
              </a:gs>
              <a:gs pos="100000">
                <a:srgbClr val="009B4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4254638" y="2883594"/>
            <a:ext cx="1828800" cy="274320"/>
          </a:xfrm>
          <a:prstGeom prst="rect">
            <a:avLst/>
          </a:prstGeom>
          <a:gradFill>
            <a:gsLst>
              <a:gs pos="0">
                <a:srgbClr val="92D050"/>
              </a:gs>
              <a:gs pos="100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4254638" y="5146994"/>
            <a:ext cx="1828800" cy="274320"/>
          </a:xfrm>
          <a:prstGeom prst="rect">
            <a:avLst/>
          </a:prstGeom>
          <a:gradFill>
            <a:gsLst>
              <a:gs pos="0">
                <a:srgbClr val="00B0F0"/>
              </a:gs>
              <a:gs pos="100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4254638" y="4694314"/>
            <a:ext cx="1828800" cy="274320"/>
          </a:xfrm>
          <a:prstGeom prst="rect">
            <a:avLst/>
          </a:prstGeom>
          <a:gradFill>
            <a:gsLst>
              <a:gs pos="0">
                <a:srgbClr val="00B0F0"/>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0F9573E7-159D-F04B-BF34-8037D2D7121E}"/>
              </a:ext>
            </a:extLst>
          </p:cNvPr>
          <p:cNvSpPr/>
          <p:nvPr/>
        </p:nvSpPr>
        <p:spPr>
          <a:xfrm>
            <a:off x="4254638" y="4241634"/>
            <a:ext cx="1828800" cy="274320"/>
          </a:xfrm>
          <a:prstGeom prst="rect">
            <a:avLst/>
          </a:prstGeom>
          <a:gradFill>
            <a:gsLst>
              <a:gs pos="0">
                <a:srgbClr val="00E7F2"/>
              </a:gs>
              <a:gs pos="100000">
                <a:srgbClr val="00B0F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BC233087-9C03-E749-85C2-9DD493520632}"/>
              </a:ext>
            </a:extLst>
          </p:cNvPr>
          <p:cNvSpPr/>
          <p:nvPr/>
        </p:nvSpPr>
        <p:spPr>
          <a:xfrm>
            <a:off x="4334886" y="5610787"/>
            <a:ext cx="1645920" cy="548640"/>
          </a:xfrm>
          <a:prstGeom prst="rect">
            <a:avLst/>
          </a:prstGeom>
          <a:gradFill>
            <a:gsLst>
              <a:gs pos="0">
                <a:srgbClr val="B5E274"/>
              </a:gs>
              <a:gs pos="100000">
                <a:srgbClr val="79D015"/>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p:txBody>
      </p:sp>
      <p:sp>
        <p:nvSpPr>
          <p:cNvPr id="58" name="Rectangle 57">
            <a:extLst>
              <a:ext uri="{FF2B5EF4-FFF2-40B4-BE49-F238E27FC236}">
                <a16:creationId xmlns:a16="http://schemas.microsoft.com/office/drawing/2014/main" id="{29094471-1594-8C49-B4D2-AF9531024D7B}"/>
              </a:ext>
            </a:extLst>
          </p:cNvPr>
          <p:cNvSpPr/>
          <p:nvPr/>
        </p:nvSpPr>
        <p:spPr>
          <a:xfrm>
            <a:off x="6232489" y="5610787"/>
            <a:ext cx="1645920" cy="548640"/>
          </a:xfrm>
          <a:prstGeom prst="rect">
            <a:avLst/>
          </a:prstGeom>
          <a:gradFill>
            <a:gsLst>
              <a:gs pos="0">
                <a:schemeClr val="accent4"/>
              </a:gs>
              <a:gs pos="100000">
                <a:srgbClr val="F0A62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p:txBody>
      </p:sp>
      <p:sp>
        <p:nvSpPr>
          <p:cNvPr id="65" name="Rectangle 64">
            <a:extLst>
              <a:ext uri="{FF2B5EF4-FFF2-40B4-BE49-F238E27FC236}">
                <a16:creationId xmlns:a16="http://schemas.microsoft.com/office/drawing/2014/main" id="{C46E0256-EB80-F345-B064-2E2C110A589E}"/>
              </a:ext>
            </a:extLst>
          </p:cNvPr>
          <p:cNvSpPr/>
          <p:nvPr/>
        </p:nvSpPr>
        <p:spPr>
          <a:xfrm>
            <a:off x="8130092" y="5610787"/>
            <a:ext cx="1645920" cy="548640"/>
          </a:xfrm>
          <a:prstGeom prst="rect">
            <a:avLst/>
          </a:prstGeom>
          <a:gradFill>
            <a:gsLst>
              <a:gs pos="0">
                <a:srgbClr val="99EDF2"/>
              </a:gs>
              <a:gs pos="100000">
                <a:srgbClr val="00E7F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p:txBody>
      </p:sp>
      <p:sp>
        <p:nvSpPr>
          <p:cNvPr id="67" name="Rectangle 66">
            <a:extLst>
              <a:ext uri="{FF2B5EF4-FFF2-40B4-BE49-F238E27FC236}">
                <a16:creationId xmlns:a16="http://schemas.microsoft.com/office/drawing/2014/main" id="{9FA0127B-3659-C04D-A9D1-F007F22C17E7}"/>
              </a:ext>
            </a:extLst>
          </p:cNvPr>
          <p:cNvSpPr/>
          <p:nvPr/>
        </p:nvSpPr>
        <p:spPr>
          <a:xfrm>
            <a:off x="10027695" y="5610787"/>
            <a:ext cx="1645920" cy="548640"/>
          </a:xfrm>
          <a:prstGeom prst="rect">
            <a:avLst/>
          </a:prstGeom>
          <a:gradFill>
            <a:gsLst>
              <a:gs pos="0">
                <a:srgbClr val="76D97A"/>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00">
                <a:solidFill>
                  <a:schemeClr val="tx1"/>
                </a:solidFill>
                <a:latin typeface="Century Gothic" panose="020B0502020202020204" pitchFamily="34" charset="0"/>
              </a:rPr>
              <a:t>ERGEBNISDATEN</a:t>
            </a:r>
          </a:p>
        </p:txBody>
      </p:sp>
      <p:cxnSp>
        <p:nvCxnSpPr>
          <p:cNvPr id="10" name="Straight Connector 9">
            <a:extLst>
              <a:ext uri="{FF2B5EF4-FFF2-40B4-BE49-F238E27FC236}">
                <a16:creationId xmlns:a16="http://schemas.microsoft.com/office/drawing/2014/main" id="{1C9679F3-7AC1-C541-90BC-87B72DC2634E}"/>
              </a:ext>
            </a:extLst>
          </p:cNvPr>
          <p:cNvCxnSpPr>
            <a:cxnSpLocks/>
          </p:cNvCxnSpPr>
          <p:nvPr/>
        </p:nvCxnSpPr>
        <p:spPr>
          <a:xfrm>
            <a:off x="4334886" y="6366054"/>
            <a:ext cx="2637592" cy="0"/>
          </a:xfrm>
          <a:prstGeom prst="line">
            <a:avLst/>
          </a:prstGeom>
          <a:ln w="19050" cap="rnd">
            <a:gradFill>
              <a:gsLst>
                <a:gs pos="0">
                  <a:srgbClr val="00B0F0"/>
                </a:gs>
                <a:gs pos="100000">
                  <a:srgbClr val="00B05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5579CB72-598B-2442-9BD4-12271805666B}"/>
              </a:ext>
            </a:extLst>
          </p:cNvPr>
          <p:cNvCxnSpPr>
            <a:cxnSpLocks/>
          </p:cNvCxnSpPr>
          <p:nvPr/>
        </p:nvCxnSpPr>
        <p:spPr>
          <a:xfrm flipV="1">
            <a:off x="6972480" y="6366054"/>
            <a:ext cx="2771260" cy="0"/>
          </a:xfrm>
          <a:prstGeom prst="line">
            <a:avLst/>
          </a:prstGeom>
          <a:ln w="19050" cap="rnd">
            <a:gradFill>
              <a:gsLst>
                <a:gs pos="0">
                  <a:srgbClr val="92D050"/>
                </a:gs>
                <a:gs pos="100000">
                  <a:srgbClr val="FFC000"/>
                </a:gs>
              </a:gsLst>
              <a:lin ang="5400000" scaled="1"/>
            </a:gradFill>
            <a:prstDash val="dash"/>
            <a:head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BE7D31FA-A4E0-CD49-86FC-5377C3BFAC0F}"/>
              </a:ext>
            </a:extLst>
          </p:cNvPr>
          <p:cNvCxnSpPr>
            <a:cxnSpLocks/>
          </p:cNvCxnSpPr>
          <p:nvPr/>
        </p:nvCxnSpPr>
        <p:spPr>
          <a:xfrm flipV="1">
            <a:off x="9736825" y="6366054"/>
            <a:ext cx="1877694" cy="0"/>
          </a:xfrm>
          <a:prstGeom prst="line">
            <a:avLst/>
          </a:prstGeom>
          <a:ln w="19050" cap="rnd">
            <a:gradFill>
              <a:gsLst>
                <a:gs pos="0">
                  <a:srgbClr val="FFC000"/>
                </a:gs>
                <a:gs pos="100000">
                  <a:srgbClr val="FF0000"/>
                </a:gs>
              </a:gsLst>
              <a:lin ang="5400000" scaled="1"/>
            </a:gra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51" name="Diamond 50">
            <a:extLst>
              <a:ext uri="{FF2B5EF4-FFF2-40B4-BE49-F238E27FC236}">
                <a16:creationId xmlns:a16="http://schemas.microsoft.com/office/drawing/2014/main" id="{E169C92A-33CE-AE4F-A5F1-A1694BBF7B05}"/>
              </a:ext>
            </a:extLst>
          </p:cNvPr>
          <p:cNvSpPr>
            <a:spLocks noChangeAspect="1"/>
          </p:cNvSpPr>
          <p:nvPr/>
        </p:nvSpPr>
        <p:spPr>
          <a:xfrm>
            <a:off x="7000192" y="2007598"/>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2" name="Diamond 51">
            <a:extLst>
              <a:ext uri="{FF2B5EF4-FFF2-40B4-BE49-F238E27FC236}">
                <a16:creationId xmlns:a16="http://schemas.microsoft.com/office/drawing/2014/main" id="{CA7EDC50-F88E-6740-8487-3DF04FE005CB}"/>
              </a:ext>
            </a:extLst>
          </p:cNvPr>
          <p:cNvSpPr>
            <a:spLocks noChangeAspect="1"/>
          </p:cNvSpPr>
          <p:nvPr/>
        </p:nvSpPr>
        <p:spPr>
          <a:xfrm>
            <a:off x="7000192" y="3813879"/>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3" name="Diamond 52">
            <a:extLst>
              <a:ext uri="{FF2B5EF4-FFF2-40B4-BE49-F238E27FC236}">
                <a16:creationId xmlns:a16="http://schemas.microsoft.com/office/drawing/2014/main" id="{54A38F71-D388-3949-9994-A45419C6F761}"/>
              </a:ext>
            </a:extLst>
          </p:cNvPr>
          <p:cNvSpPr>
            <a:spLocks noChangeAspect="1"/>
          </p:cNvSpPr>
          <p:nvPr/>
        </p:nvSpPr>
        <p:spPr>
          <a:xfrm>
            <a:off x="7000192" y="4742213"/>
            <a:ext cx="201168" cy="201168"/>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59" name="Rectangle 58">
            <a:extLst>
              <a:ext uri="{FF2B5EF4-FFF2-40B4-BE49-F238E27FC236}">
                <a16:creationId xmlns:a16="http://schemas.microsoft.com/office/drawing/2014/main" id="{C5748260-84B4-C34C-8B0D-A53B1266675A}"/>
              </a:ext>
            </a:extLst>
          </p:cNvPr>
          <p:cNvSpPr/>
          <p:nvPr/>
        </p:nvSpPr>
        <p:spPr>
          <a:xfrm>
            <a:off x="6099212" y="2390178"/>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0" name="Rectangle 59">
            <a:extLst>
              <a:ext uri="{FF2B5EF4-FFF2-40B4-BE49-F238E27FC236}">
                <a16:creationId xmlns:a16="http://schemas.microsoft.com/office/drawing/2014/main" id="{41180AA8-EEBE-7347-9A43-2031788276D0}"/>
              </a:ext>
            </a:extLst>
          </p:cNvPr>
          <p:cNvSpPr/>
          <p:nvPr/>
        </p:nvSpPr>
        <p:spPr>
          <a:xfrm>
            <a:off x="6099212" y="2842605"/>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1" name="Rectangle 60">
            <a:extLst>
              <a:ext uri="{FF2B5EF4-FFF2-40B4-BE49-F238E27FC236}">
                <a16:creationId xmlns:a16="http://schemas.microsoft.com/office/drawing/2014/main" id="{B7B4CB11-1B5E-464C-95DB-C4690FA55904}"/>
              </a:ext>
            </a:extLst>
          </p:cNvPr>
          <p:cNvSpPr/>
          <p:nvPr/>
        </p:nvSpPr>
        <p:spPr>
          <a:xfrm>
            <a:off x="6099212" y="1032897"/>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2" name="Rectangle 61">
            <a:extLst>
              <a:ext uri="{FF2B5EF4-FFF2-40B4-BE49-F238E27FC236}">
                <a16:creationId xmlns:a16="http://schemas.microsoft.com/office/drawing/2014/main" id="{79211352-5DB1-6C46-94F8-D55CD483F565}"/>
              </a:ext>
            </a:extLst>
          </p:cNvPr>
          <p:cNvSpPr/>
          <p:nvPr/>
        </p:nvSpPr>
        <p:spPr>
          <a:xfrm>
            <a:off x="6099212" y="1485324"/>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3" name="Rectangle 62">
            <a:extLst>
              <a:ext uri="{FF2B5EF4-FFF2-40B4-BE49-F238E27FC236}">
                <a16:creationId xmlns:a16="http://schemas.microsoft.com/office/drawing/2014/main" id="{A3E3C820-F16C-4C48-B85D-201B58B23995}"/>
              </a:ext>
            </a:extLst>
          </p:cNvPr>
          <p:cNvSpPr/>
          <p:nvPr/>
        </p:nvSpPr>
        <p:spPr>
          <a:xfrm>
            <a:off x="6099212" y="1937751"/>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4" name="Rectangle 63">
            <a:extLst>
              <a:ext uri="{FF2B5EF4-FFF2-40B4-BE49-F238E27FC236}">
                <a16:creationId xmlns:a16="http://schemas.microsoft.com/office/drawing/2014/main" id="{1393CBB6-B934-7E48-B815-E9AE73D9F1FD}"/>
              </a:ext>
            </a:extLst>
          </p:cNvPr>
          <p:cNvSpPr/>
          <p:nvPr/>
        </p:nvSpPr>
        <p:spPr>
          <a:xfrm>
            <a:off x="6099212" y="4652313"/>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66" name="Rectangle 65">
            <a:extLst>
              <a:ext uri="{FF2B5EF4-FFF2-40B4-BE49-F238E27FC236}">
                <a16:creationId xmlns:a16="http://schemas.microsoft.com/office/drawing/2014/main" id="{D639DE8E-A2BE-2A48-9927-20CC1DCC200F}"/>
              </a:ext>
            </a:extLst>
          </p:cNvPr>
          <p:cNvSpPr/>
          <p:nvPr/>
        </p:nvSpPr>
        <p:spPr>
          <a:xfrm>
            <a:off x="6099212" y="5104740"/>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70" name="Rectangle 69">
            <a:extLst>
              <a:ext uri="{FF2B5EF4-FFF2-40B4-BE49-F238E27FC236}">
                <a16:creationId xmlns:a16="http://schemas.microsoft.com/office/drawing/2014/main" id="{1304CA7F-AD05-C040-9AB3-5ECF91CB8C88}"/>
              </a:ext>
            </a:extLst>
          </p:cNvPr>
          <p:cNvSpPr/>
          <p:nvPr/>
        </p:nvSpPr>
        <p:spPr>
          <a:xfrm>
            <a:off x="6099212" y="3295032"/>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71" name="Rectangle 70">
            <a:extLst>
              <a:ext uri="{FF2B5EF4-FFF2-40B4-BE49-F238E27FC236}">
                <a16:creationId xmlns:a16="http://schemas.microsoft.com/office/drawing/2014/main" id="{653F9964-BB55-4744-BD5B-F15BF475EEFE}"/>
              </a:ext>
            </a:extLst>
          </p:cNvPr>
          <p:cNvSpPr/>
          <p:nvPr/>
        </p:nvSpPr>
        <p:spPr>
          <a:xfrm>
            <a:off x="6099212" y="3747459"/>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
        <p:nvSpPr>
          <p:cNvPr id="72" name="Rectangle 71">
            <a:extLst>
              <a:ext uri="{FF2B5EF4-FFF2-40B4-BE49-F238E27FC236}">
                <a16:creationId xmlns:a16="http://schemas.microsoft.com/office/drawing/2014/main" id="{1CA42112-AD9B-8343-A68E-9028E6E29245}"/>
              </a:ext>
            </a:extLst>
          </p:cNvPr>
          <p:cNvSpPr/>
          <p:nvPr/>
        </p:nvSpPr>
        <p:spPr>
          <a:xfrm>
            <a:off x="6099212" y="4199886"/>
            <a:ext cx="640080"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de-DE" sz="950" dirty="0">
                <a:solidFill>
                  <a:schemeClr val="tx1"/>
                </a:solidFill>
                <a:latin typeface="Century Gothic" panose="020B0502020202020204" pitchFamily="34" charset="0"/>
              </a:rPr>
              <a:t>Anmer-kungen</a:t>
            </a:r>
          </a:p>
        </p:txBody>
      </p:sp>
    </p:spTree>
    <p:extLst>
      <p:ext uri="{BB962C8B-B14F-4D97-AF65-F5344CB8AC3E}">
        <p14:creationId xmlns:p14="http://schemas.microsoft.com/office/powerpoint/2010/main" val="2964708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278716171"/>
              </p:ext>
            </p:extLst>
          </p:nvPr>
        </p:nvGraphicFramePr>
        <p:xfrm>
          <a:off x="787790" y="1050352"/>
          <a:ext cx="10227213" cy="2549191"/>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549191">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10D70A5A-0FB0-4321-BF79-EFD4E3D20D01}" vid="{0446B1F9-6CBA-4260-8151-9F21380E64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IC-Quarterly-Gantt-Chart-Template_PowerPoint - SR edits</Template>
  <TotalTime>4</TotalTime>
  <Words>264</Words>
  <Application>Microsoft Office PowerPoint</Application>
  <PresentationFormat>Widescreen</PresentationFormat>
  <Paragraphs>91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5</cp:revision>
  <cp:lastPrinted>2020-08-31T22:23:58Z</cp:lastPrinted>
  <dcterms:created xsi:type="dcterms:W3CDTF">2020-10-13T17:46:00Z</dcterms:created>
  <dcterms:modified xsi:type="dcterms:W3CDTF">2024-03-04T10:30:19Z</dcterms:modified>
</cp:coreProperties>
</file>