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86447"/>
  </p:normalViewPr>
  <p:slideViewPr>
    <p:cSldViewPr snapToGrid="0" snapToObjects="1">
      <p:cViewPr varScale="1">
        <p:scale>
          <a:sx n="79" d="100"/>
          <a:sy n="79" d="100"/>
        </p:scale>
        <p:origin x="64" y="171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ABSCHLUSS</c:v>
                </c:pt>
              </c:strCache>
            </c:strRef>
          </c:tx>
          <c:spPr>
            <a:solidFill>
              <a:schemeClr val="accent4"/>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ANFANG</c:v>
                </c:pt>
              </c:strCache>
            </c:strRef>
          </c:tx>
          <c:spPr>
            <a:solidFill>
              <a:schemeClr val="bg1"/>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0">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de-DE" sz="2000"/>
              <a:t>TAGE pro PROJEKT</a:t>
            </a:r>
          </a:p>
        </c:rich>
      </c:tx>
      <c:overlay val="0"/>
      <c:spPr>
        <a:noFill/>
        <a:ln>
          <a:noFill/>
        </a:ln>
        <a:effectLst/>
      </c:spPr>
      <c:txPr>
        <a:bodyPr rot="0" spcFirstLastPara="1" vertOverflow="ellipsis" vert="horz" wrap="square" anchor="ctr" anchorCtr="1"/>
        <a:lstStyle/>
        <a:p>
          <a:pPr rtl="0">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barChart>
        <c:barDir val="col"/>
        <c:grouping val="clustered"/>
        <c:varyColors val="1"/>
        <c:ser>
          <c:idx val="2"/>
          <c:order val="0"/>
          <c:tx>
            <c:strRef>
              <c:f>Sheet1!$D$1</c:f>
              <c:strCache>
                <c:ptCount val="1"/>
                <c:pt idx="0">
                  <c:v>ANZAHL AN TAGEN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ANZAHL AN TEAMMITGLIEDERN</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VORAUSSICHTLICH</c:v>
                </c:pt>
              </c:strCache>
            </c:strRef>
          </c:tx>
          <c:spPr>
            <a:solidFill>
              <a:srgbClr val="7030A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TATSÄCHLICH</c:v>
                </c:pt>
              </c:strCache>
            </c:strRef>
          </c:tx>
          <c:spPr>
            <a:solidFill>
              <a:srgbClr val="00B0F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REST</c:v>
                </c:pt>
              </c:strCache>
            </c:strRef>
          </c:tx>
          <c:spPr>
            <a:solidFill>
              <a:srgbClr val="92D05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HOCH</c:v>
                </c:pt>
              </c:strCache>
            </c:strRef>
          </c:tx>
          <c:spPr>
            <a:solidFill>
              <a:srgbClr val="FF000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MITTEL</c:v>
                </c:pt>
              </c:strCache>
            </c:strRef>
          </c:tx>
          <c:spPr>
            <a:solidFill>
              <a:srgbClr val="FFC00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GERING</c:v>
                </c:pt>
              </c:strCache>
            </c:strRef>
          </c:tx>
          <c:spPr>
            <a:solidFill>
              <a:srgbClr val="00B0F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HOCH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MITTEL</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GERING</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OFFENE PROBLEME</c:v>
                </c:pt>
              </c:strCache>
            </c:strRef>
          </c:tx>
          <c:spPr>
            <a:solidFill>
              <a:schemeClr val="accent4"/>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OFFENE REVISIONEN</c:v>
                </c:pt>
              </c:strCache>
            </c:strRef>
          </c:tx>
          <c:spPr>
            <a:solidFill>
              <a:srgbClr val="92D05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AUSSTEHENDE AKTIONEN</c:v>
                </c:pt>
              </c:strCache>
            </c:strRef>
          </c:tx>
          <c:spPr>
            <a:solidFill>
              <a:srgbClr val="00B0F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OFFENE PROBLEME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OFFENE REVISIONEN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AUSSTEHENDE AKTIONEN</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109180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DASHBOARD FÜR MEHRERE PROJEKTE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rcRect/>
          <a:stretch/>
        </p:blipFill>
        <p:spPr>
          <a:xfrm>
            <a:off x="9330083" y="307317"/>
            <a:ext cx="2552023"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830997"/>
          </a:xfrm>
          <a:prstGeom prst="rect">
            <a:avLst/>
          </a:prstGeom>
          <a:noFill/>
        </p:spPr>
        <p:txBody>
          <a:bodyPr wrap="square" rtlCol="0">
            <a:spAutoFit/>
          </a:bodyPr>
          <a:lstStyle/>
          <a:p>
            <a:pPr rtl="0"/>
            <a:r>
              <a:rPr lang="de-DE" sz="4800" dirty="0">
                <a:latin typeface="Century Gothic" panose="020B0502020202020204" pitchFamily="34" charset="0"/>
              </a:rPr>
              <a:t>DASHBOARD FÜR MEHRERE PROJEKTE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pPr rtl="0"/>
            <a:r>
              <a:rPr lang="de-DE" sz="3600" dirty="0">
                <a:solidFill>
                  <a:schemeClr val="tx2">
                    <a:lumMod val="50000"/>
                  </a:schemeClr>
                </a:solidFill>
                <a:latin typeface="Century Gothic" panose="020B0502020202020204" pitchFamily="34" charset="0"/>
              </a:rPr>
              <a:t>NAME DES UNTERNEHMENS</a:t>
            </a:r>
          </a:p>
          <a:p>
            <a:pPr rtl="0"/>
            <a:r>
              <a:rPr lang="de-DE" sz="2000" dirty="0">
                <a:solidFill>
                  <a:schemeClr val="tx2"/>
                </a:solidFill>
                <a:latin typeface="Century Gothic" panose="020B0502020202020204" pitchFamily="34" charset="0"/>
              </a:rPr>
              <a:t> </a:t>
            </a:r>
          </a:p>
          <a:p>
            <a:pPr rtl="0"/>
            <a:r>
              <a:rPr lang="de-DE" sz="1400" dirty="0">
                <a:solidFill>
                  <a:schemeClr val="tx2"/>
                </a:solidFill>
                <a:latin typeface="Century Gothic" panose="020B0502020202020204" pitchFamily="34" charset="0"/>
              </a:rPr>
              <a:t>00.00.0000</a:t>
            </a:r>
          </a:p>
          <a:p>
            <a:pPr rtl="0"/>
            <a:r>
              <a:rPr lang="de-DE" sz="1400" dirty="0">
                <a:solidFill>
                  <a:schemeClr val="tx2"/>
                </a:solidFill>
                <a:latin typeface="Century Gothic" panose="020B0502020202020204" pitchFamily="34" charset="0"/>
              </a:rPr>
              <a:t> </a:t>
            </a:r>
          </a:p>
          <a:p>
            <a:pPr rtl="0"/>
            <a:r>
              <a:rPr lang="de-DE" sz="1400" dirty="0">
                <a:solidFill>
                  <a:schemeClr val="tx2"/>
                </a:solidFill>
                <a:latin typeface="Century Gothic" panose="020B0502020202020204" pitchFamily="34" charset="0"/>
              </a:rPr>
              <a:t>Adresse</a:t>
            </a:r>
          </a:p>
          <a:p>
            <a:pPr rtl="0"/>
            <a:r>
              <a:rPr lang="de-DE" sz="1400" dirty="0">
                <a:solidFill>
                  <a:schemeClr val="tx2"/>
                </a:solidFill>
                <a:latin typeface="Century Gothic" panose="020B0502020202020204" pitchFamily="34" charset="0"/>
              </a:rPr>
              <a:t>Telefonnummer Kontakt</a:t>
            </a:r>
          </a:p>
          <a:p>
            <a:pPr rtl="0"/>
            <a:r>
              <a:rPr lang="de-DE" sz="1400" dirty="0">
                <a:solidFill>
                  <a:schemeClr val="tx2"/>
                </a:solidFill>
                <a:latin typeface="Century Gothic" panose="020B0502020202020204" pitchFamily="34" charset="0"/>
              </a:rPr>
              <a:t>Web-Adresse</a:t>
            </a:r>
          </a:p>
          <a:p>
            <a:pPr rtl="0"/>
            <a:r>
              <a:rPr lang="de-DE" sz="1400" dirty="0">
                <a:solidFill>
                  <a:schemeClr val="tx2"/>
                </a:solidFill>
                <a:latin typeface="Century Gothic" panose="020B0502020202020204" pitchFamily="34" charset="0"/>
              </a:rPr>
              <a:t>E-Mail-Adresse</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rtl="0"/>
              <a:r>
                <a:rPr lang="de-DE" sz="4400" b="1">
                  <a:solidFill>
                    <a:schemeClr val="bg1"/>
                  </a:solidFill>
                  <a:latin typeface="Century Gothic" panose="020B0502020202020204" pitchFamily="34" charset="0"/>
                </a:rPr>
                <a:t>IHR</a:t>
              </a:r>
            </a:p>
            <a:p>
              <a:pPr algn="ctr" rtl="0"/>
              <a:r>
                <a:rPr lang="de-DE" sz="4400" b="1">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1773943281"/>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1153888">
                  <a:extLst>
                    <a:ext uri="{9D8B030D-6E8A-4147-A177-3AD203B41FA5}">
                      <a16:colId xmlns:a16="http://schemas.microsoft.com/office/drawing/2014/main" val="690628749"/>
                    </a:ext>
                  </a:extLst>
                </a:gridCol>
                <a:gridCol w="1820910">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de-DE" sz="800">
                          <a:solidFill>
                            <a:sysClr val="windowText" lastClr="000000"/>
                          </a:solidFill>
                          <a:effectLst/>
                          <a:latin typeface="Century Gothic" panose="020B0502020202020204" pitchFamily="34" charset="0"/>
                        </a:rPr>
                        <a:t>VORBEREITET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de-DE" sz="800">
                          <a:solidFill>
                            <a:sysClr val="windowText" lastClr="000000"/>
                          </a:solidFill>
                          <a:effectLst/>
                          <a:latin typeface="Century Gothic" panose="020B0502020202020204" pitchFamily="34" charset="0"/>
                        </a:rPr>
                        <a:t>GENEHMIGT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18357581"/>
              </p:ext>
            </p:extLst>
          </p:nvPr>
        </p:nvGraphicFramePr>
        <p:xfrm>
          <a:off x="787790" y="1050352"/>
          <a:ext cx="10227213" cy="2576768"/>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576768">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rtl="0" fontAlgn="b"/>
                      <a:r>
                        <a:rPr lang="de-DE" sz="1400" b="1" u="none" strike="noStrike">
                          <a:solidFill>
                            <a:schemeClr val="bg1"/>
                          </a:solidFill>
                          <a:effectLst/>
                          <a:latin typeface="Century Gothic" panose="020B0502020202020204" pitchFamily="34" charset="0"/>
                        </a:rPr>
                        <a:t>INHALTS-</a:t>
                      </a:r>
                    </a:p>
                    <a:p>
                      <a:pPr algn="l" rtl="0" fontAlgn="b"/>
                      <a:r>
                        <a:rPr lang="de-DE" sz="1400" b="1" i="0" u="none" strike="noStrike">
                          <a:solidFill>
                            <a:schemeClr val="bg1"/>
                          </a:solidFill>
                          <a:effectLst/>
                          <a:latin typeface="Century Gothic" panose="020B0502020202020204" pitchFamily="34" charset="0"/>
                        </a:rPr>
                        <a:t>VERZEICH-</a:t>
                      </a:r>
                    </a:p>
                    <a:p>
                      <a:pPr algn="l" rtl="0" fontAlgn="b"/>
                      <a:r>
                        <a:rPr lang="de-DE" sz="1400" b="1" i="0" u="none" strike="noStrike">
                          <a:solidFill>
                            <a:schemeClr val="bg1"/>
                          </a:solidFill>
                          <a:effectLst/>
                          <a:latin typeface="Century Gothic" panose="020B0502020202020204" pitchFamily="34" charset="0"/>
                        </a:rPr>
                        <a:t>NIS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DASHBOARD FÜR MEHRERE PROJEKTE | INHALTSVERZEICHNIS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rtl="0">
              <a:lnSpc>
                <a:spcPct val="150000"/>
              </a:lnSpc>
              <a:buFont typeface="Arial" panose="020B0604020202020204" pitchFamily="34" charset="0"/>
              <a:buChar char="•"/>
            </a:pPr>
            <a:r>
              <a:rPr lang="de-DE" sz="2000">
                <a:latin typeface="Century Gothic" panose="020B0502020202020204" pitchFamily="34" charset="0"/>
              </a:rPr>
              <a:t>Zeitplan für die Lieferung</a:t>
            </a:r>
          </a:p>
          <a:p>
            <a:pPr marL="342900" indent="-342900" rtl="0">
              <a:lnSpc>
                <a:spcPct val="150000"/>
              </a:lnSpc>
              <a:buFont typeface="Arial" panose="020B0604020202020204" pitchFamily="34" charset="0"/>
              <a:buChar char="•"/>
            </a:pPr>
            <a:r>
              <a:rPr lang="de-DE" sz="2000">
                <a:latin typeface="Century Gothic" panose="020B0502020202020204" pitchFamily="34" charset="0"/>
              </a:rPr>
              <a:t>Tage pro Projekt </a:t>
            </a:r>
          </a:p>
          <a:p>
            <a:pPr marL="342900" indent="-342900" rtl="0">
              <a:lnSpc>
                <a:spcPct val="150000"/>
              </a:lnSpc>
              <a:buFont typeface="Arial" panose="020B0604020202020204" pitchFamily="34" charset="0"/>
              <a:buChar char="•"/>
            </a:pPr>
            <a:r>
              <a:rPr lang="de-DE" sz="2000">
                <a:latin typeface="Century Gothic" panose="020B0502020202020204" pitchFamily="34" charset="0"/>
              </a:rPr>
              <a:t>Ressourcenzuweisung</a:t>
            </a:r>
          </a:p>
          <a:p>
            <a:pPr marL="342900" indent="-342900" rtl="0">
              <a:lnSpc>
                <a:spcPct val="150000"/>
              </a:lnSpc>
              <a:buFont typeface="Arial" panose="020B0604020202020204" pitchFamily="34" charset="0"/>
              <a:buChar char="•"/>
            </a:pPr>
            <a:r>
              <a:rPr lang="de-DE" sz="2000">
                <a:latin typeface="Century Gothic" panose="020B0502020202020204" pitchFamily="34" charset="0"/>
              </a:rPr>
              <a:t>Projektfinanzen</a:t>
            </a:r>
          </a:p>
          <a:p>
            <a:pPr marL="342900" indent="-342900" rtl="0">
              <a:lnSpc>
                <a:spcPct val="150000"/>
              </a:lnSpc>
              <a:buFont typeface="Arial" panose="020B0604020202020204" pitchFamily="34" charset="0"/>
              <a:buChar char="•"/>
            </a:pPr>
            <a:r>
              <a:rPr lang="de-DE" sz="2000">
                <a:latin typeface="Century Gothic" panose="020B0502020202020204" pitchFamily="34" charset="0"/>
              </a:rPr>
              <a:t>Risikoanalyse &amp; Gesamtrisiko</a:t>
            </a:r>
          </a:p>
          <a:p>
            <a:pPr marL="342900" indent="-342900" rtl="0">
              <a:lnSpc>
                <a:spcPct val="150000"/>
              </a:lnSpc>
              <a:buFont typeface="Arial" panose="020B0604020202020204" pitchFamily="34" charset="0"/>
              <a:buChar char="•"/>
            </a:pPr>
            <a:r>
              <a:rPr lang="de-DE" sz="2000">
                <a:latin typeface="Century Gothic" panose="020B0502020202020204" pitchFamily="34" charset="0"/>
              </a:rPr>
              <a:t>Offene und ausstehende Aktionen</a:t>
            </a:r>
          </a:p>
          <a:p>
            <a:pPr marL="342900" indent="-342900" rtl="0">
              <a:lnSpc>
                <a:spcPct val="150000"/>
              </a:lnSpc>
              <a:buFont typeface="Arial" panose="020B0604020202020204" pitchFamily="34" charset="0"/>
              <a:buChar char="•"/>
            </a:pPr>
            <a:r>
              <a:rPr lang="de-DE" sz="2000">
                <a:latin typeface="Century Gothic" panose="020B0502020202020204" pitchFamily="34" charset="0"/>
              </a:rPr>
              <a:t>Projektbericht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ZEITPLAN FÜR DIE LIEFERUNG</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TAGE PRO PROJEKT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RESSOURCENZUWEISUNG</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PROJEKTFINANZEN</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38311564"/>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RISIKOANALYSE &amp; GESAMTRISIKO</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pPr rtl="0"/>
            <a:r>
              <a:rPr lang="de-DE" sz="2000">
                <a:latin typeface="Century Gothic" panose="020B0502020202020204" pitchFamily="34" charset="0"/>
              </a:rPr>
              <a:t>GESAMTRISIKO</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OFFENE UND AUSSTEHENDE AKTIONEN</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pPr rtl="0"/>
            <a:r>
              <a:rPr lang="de-DE" sz="2000">
                <a:latin typeface="Century Gothic" panose="020B0502020202020204" pitchFamily="34" charset="0"/>
              </a:rPr>
              <a:t>AKTIONEN INSGESAMT</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rtl="0" fontAlgn="ctr"/>
                      <a:r>
                        <a:rPr lang="de-DE" sz="1100" u="none" strike="noStrike">
                          <a:effectLst/>
                          <a:latin typeface="Century Gothic" panose="020B0502020202020204" pitchFamily="34" charset="0"/>
                        </a:rPr>
                        <a:t>PROJEKTNAME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100" u="none" strike="noStrike">
                          <a:effectLst/>
                          <a:latin typeface="Century Gothic" panose="020B0502020202020204" pitchFamily="34" charset="0"/>
                        </a:rPr>
                        <a:t>ZEITPLAN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100" u="none" strike="noStrike">
                          <a:effectLst/>
                          <a:latin typeface="Century Gothic" panose="020B0502020202020204" pitchFamily="34" charset="0"/>
                        </a:rPr>
                        <a:t>BUDGET</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100" u="none" strike="noStrike">
                          <a:effectLst/>
                          <a:latin typeface="Century Gothic" panose="020B0502020202020204" pitchFamily="34" charset="0"/>
                        </a:rPr>
                        <a:t>RESSOURCEN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100" u="none" strike="noStrike">
                          <a:effectLst/>
                          <a:latin typeface="Century Gothic" panose="020B0502020202020204" pitchFamily="34" charset="0"/>
                        </a:rPr>
                        <a:t>RISIKEN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100" u="none" strike="noStrike">
                          <a:effectLst/>
                          <a:latin typeface="Century Gothic" panose="020B0502020202020204" pitchFamily="34" charset="0"/>
                        </a:rPr>
                        <a:t>PROBLEME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100" u="none" strike="noStrike">
                          <a:effectLst/>
                          <a:latin typeface="Century Gothic" panose="020B0502020202020204" pitchFamily="34" charset="0"/>
                        </a:rPr>
                        <a:t>KOMMENTARE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rtl="0" fontAlgn="ctr"/>
                      <a:r>
                        <a:rPr lang="de-DE" sz="1100" u="none" strike="noStrike">
                          <a:effectLst/>
                          <a:latin typeface="Century Gothic" panose="020B0502020202020204" pitchFamily="34" charset="0"/>
                        </a:rPr>
                        <a:t>Projekt A</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rtl="0" fontAlgn="ctr"/>
                      <a:r>
                        <a:rPr lang="de-DE" sz="1100" u="none" strike="noStrike">
                          <a:effectLst/>
                          <a:latin typeface="Century Gothic" panose="020B0502020202020204" pitchFamily="34" charset="0"/>
                        </a:rPr>
                        <a:t>Projekt B</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rtl="0" fontAlgn="ctr"/>
                      <a:r>
                        <a:rPr lang="de-DE" sz="1100" u="none" strike="noStrike">
                          <a:effectLst/>
                          <a:latin typeface="Century Gothic" panose="020B0502020202020204" pitchFamily="34" charset="0"/>
                        </a:rPr>
                        <a:t>Projekt C</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rtl="0" fontAlgn="ctr"/>
                      <a:r>
                        <a:rPr lang="de-DE" sz="1100" u="none" strike="noStrike">
                          <a:effectLst/>
                          <a:latin typeface="Century Gothic" panose="020B0502020202020204" pitchFamily="34" charset="0"/>
                        </a:rPr>
                        <a:t>Projekt 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rtl="0" fontAlgn="ctr"/>
                      <a:r>
                        <a:rPr lang="de-DE" sz="1100" u="none" strike="noStrike">
                          <a:effectLst/>
                          <a:latin typeface="Century Gothic" panose="020B0502020202020204" pitchFamily="34" charset="0"/>
                        </a:rPr>
                        <a:t>Projekt 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rtl="0" fontAlgn="ctr"/>
                      <a:r>
                        <a:rPr lang="de-DE" sz="1100" u="none" strike="noStrike">
                          <a:effectLst/>
                          <a:latin typeface="Century Gothic" panose="020B0502020202020204" pitchFamily="34" charset="0"/>
                        </a:rPr>
                        <a:t>Projekt F</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rtl="0" fontAlgn="ctr"/>
                      <a:r>
                        <a:rPr lang="de-DE" sz="1100" u="none" strike="noStrike">
                          <a:effectLst/>
                          <a:latin typeface="Century Gothic" panose="020B0502020202020204" pitchFamily="34" charset="0"/>
                        </a:rPr>
                        <a:t>Projekt G</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rtl="0" fontAlgn="ctr"/>
                      <a:r>
                        <a:rPr lang="de-DE" sz="1100" u="none" strike="noStrike">
                          <a:effectLst/>
                          <a:latin typeface="Century Gothic" panose="020B0502020202020204" pitchFamily="34" charset="0"/>
                        </a:rPr>
                        <a:t>Projekt H</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rtl="0" fontAlgn="ctr"/>
                      <a:r>
                        <a:rPr lang="de-DE" sz="1100" u="none" strike="noStrike">
                          <a:effectLst/>
                          <a:latin typeface="Century Gothic" panose="020B0502020202020204" pitchFamily="34" charset="0"/>
                        </a:rPr>
                        <a:t>Projekt J</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rtl="0" fontAlgn="ctr"/>
                      <a:r>
                        <a:rPr lang="de-DE" sz="1100" u="none" strike="noStrike">
                          <a:effectLst/>
                          <a:latin typeface="Century Gothic" panose="020B0502020202020204" pitchFamily="34" charset="0"/>
                        </a:rPr>
                        <a:t>Projekt K</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rtl="0" fontAlgn="ctr"/>
                      <a:r>
                        <a:rPr lang="de-DE" sz="1100" u="none" strike="noStrike">
                          <a:effectLst/>
                          <a:latin typeface="Century Gothic" panose="020B0502020202020204" pitchFamily="34" charset="0"/>
                        </a:rPr>
                        <a:t>Projekt L</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rtl="0" fontAlgn="ctr"/>
                      <a:r>
                        <a:rPr lang="de-DE" sz="1100" u="none" strike="noStrike">
                          <a:effectLst/>
                          <a:latin typeface="Century Gothic" panose="020B0502020202020204" pitchFamily="34" charset="0"/>
                        </a:rPr>
                        <a:t>Projekt M</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rtl="0" fontAlgn="ctr"/>
                      <a:r>
                        <a:rPr lang="de-DE" sz="1100" u="none" strike="noStrike">
                          <a:effectLst/>
                          <a:latin typeface="Century Gothic" panose="020B0502020202020204" pitchFamily="34" charset="0"/>
                        </a:rPr>
                        <a:t>Projekt 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rtl="0" fontAlgn="ctr"/>
                      <a:r>
                        <a:rPr lang="de-DE" sz="1100" u="none" strike="noStrike">
                          <a:effectLst/>
                          <a:latin typeface="Century Gothic" panose="020B0502020202020204" pitchFamily="34" charset="0"/>
                        </a:rPr>
                        <a:t>Projekt P</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4</TotalTime>
  <Words>307</Words>
  <Application>Microsoft Office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5</cp:revision>
  <dcterms:created xsi:type="dcterms:W3CDTF">2019-11-22T21:04:25Z</dcterms:created>
  <dcterms:modified xsi:type="dcterms:W3CDTF">2024-03-04T10:29:57Z</dcterms:modified>
</cp:coreProperties>
</file>