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A0E1B-EF4F-4309-9803-D8B9A2BB2623}" v="7" dt="2023-09-24T17:54:19.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96327"/>
  </p:normalViewPr>
  <p:slideViewPr>
    <p:cSldViewPr snapToGrid="0" snapToObjects="1">
      <p:cViewPr varScale="1">
        <p:scale>
          <a:sx n="79" d="100"/>
          <a:sy n="79" d="100"/>
        </p:scale>
        <p:origin x="80" y="171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BEA0E1B-EF4F-4309-9803-D8B9A2BB2623}"/>
    <pc:docChg chg="undo custSel modSld">
      <pc:chgData name="Bess Dunlevy" userId="dd4b9a8537dbe9d0" providerId="LiveId" clId="{5BEA0E1B-EF4F-4309-9803-D8B9A2BB2623}" dt="2023-09-24T17:54:19.916" v="157"/>
      <pc:docMkLst>
        <pc:docMk/>
      </pc:docMkLst>
      <pc:sldChg chg="modSp mod">
        <pc:chgData name="Bess Dunlevy" userId="dd4b9a8537dbe9d0" providerId="LiveId" clId="{5BEA0E1B-EF4F-4309-9803-D8B9A2BB2623}" dt="2023-09-24T17:49:16.589" v="66" actId="20577"/>
        <pc:sldMkLst>
          <pc:docMk/>
          <pc:sldMk cId="1508588292" sldId="342"/>
        </pc:sldMkLst>
        <pc:spChg chg="mod">
          <ac:chgData name="Bess Dunlevy" userId="dd4b9a8537dbe9d0" providerId="LiveId" clId="{5BEA0E1B-EF4F-4309-9803-D8B9A2BB2623}" dt="2023-09-24T17:49:09.325" v="49" actId="20577"/>
          <ac:spMkLst>
            <pc:docMk/>
            <pc:sldMk cId="1508588292" sldId="342"/>
            <ac:spMk id="33" creationId="{143A449B-AAB7-994A-92CE-8F48E2CA7DF6}"/>
          </ac:spMkLst>
        </pc:spChg>
        <pc:spChg chg="mod">
          <ac:chgData name="Bess Dunlevy" userId="dd4b9a8537dbe9d0" providerId="LiveId" clId="{5BEA0E1B-EF4F-4309-9803-D8B9A2BB2623}" dt="2023-09-24T17:49:16.589" v="66" actId="20577"/>
          <ac:spMkLst>
            <pc:docMk/>
            <pc:sldMk cId="1508588292" sldId="342"/>
            <ac:spMk id="36" creationId="{C7DC0BFC-32CE-0544-BDE7-E4E8CD4C8E4D}"/>
          </ac:spMkLst>
        </pc:spChg>
      </pc:sldChg>
      <pc:sldChg chg="modSp mod">
        <pc:chgData name="Bess Dunlevy" userId="dd4b9a8537dbe9d0" providerId="LiveId" clId="{5BEA0E1B-EF4F-4309-9803-D8B9A2BB2623}" dt="2023-09-24T17:51:36.379" v="147" actId="20577"/>
        <pc:sldMkLst>
          <pc:docMk/>
          <pc:sldMk cId="1179924037" sldId="353"/>
        </pc:sldMkLst>
        <pc:spChg chg="mod">
          <ac:chgData name="Bess Dunlevy" userId="dd4b9a8537dbe9d0" providerId="LiveId" clId="{5BEA0E1B-EF4F-4309-9803-D8B9A2BB2623}" dt="2023-09-24T17:51:36.379" v="147" actId="20577"/>
          <ac:spMkLst>
            <pc:docMk/>
            <pc:sldMk cId="1179924037" sldId="353"/>
            <ac:spMk id="9" creationId="{CB9D49A6-86F7-B744-828A-D7C1D9D15D8C}"/>
          </ac:spMkLst>
        </pc:spChg>
      </pc:sldChg>
      <pc:sldChg chg="addSp delSp modSp mod">
        <pc:chgData name="Bess Dunlevy" userId="dd4b9a8537dbe9d0" providerId="LiveId" clId="{5BEA0E1B-EF4F-4309-9803-D8B9A2BB2623}" dt="2023-09-24T17:53:24.408" v="151" actId="478"/>
        <pc:sldMkLst>
          <pc:docMk/>
          <pc:sldMk cId="3652727983" sldId="367"/>
        </pc:sldMkLst>
        <pc:picChg chg="add del mod">
          <ac:chgData name="Bess Dunlevy" userId="dd4b9a8537dbe9d0" providerId="LiveId" clId="{5BEA0E1B-EF4F-4309-9803-D8B9A2BB2623}" dt="2023-09-24T17:53:23.807" v="150"/>
          <ac:picMkLst>
            <pc:docMk/>
            <pc:sldMk cId="3652727983" sldId="367"/>
            <ac:picMk id="2" creationId="{F926F68E-5E9E-3BC8-D639-5D62A7D159A8}"/>
          </ac:picMkLst>
        </pc:picChg>
        <pc:picChg chg="add del">
          <ac:chgData name="Bess Dunlevy" userId="dd4b9a8537dbe9d0" providerId="LiveId" clId="{5BEA0E1B-EF4F-4309-9803-D8B9A2BB2623}" dt="2023-09-24T17:53:24.408" v="151" actId="478"/>
          <ac:picMkLst>
            <pc:docMk/>
            <pc:sldMk cId="3652727983" sldId="367"/>
            <ac:picMk id="4" creationId="{0F443B3E-2A01-5487-8BD2-F1DAAA36F306}"/>
          </ac:picMkLst>
        </pc:picChg>
      </pc:sldChg>
      <pc:sldChg chg="addSp delSp modSp mod">
        <pc:chgData name="Bess Dunlevy" userId="dd4b9a8537dbe9d0" providerId="LiveId" clId="{5BEA0E1B-EF4F-4309-9803-D8B9A2BB2623}" dt="2023-09-24T17:51:16.180" v="142" actId="29295"/>
        <pc:sldMkLst>
          <pc:docMk/>
          <pc:sldMk cId="2728107442" sldId="399"/>
        </pc:sldMkLst>
        <pc:spChg chg="mod">
          <ac:chgData name="Bess Dunlevy" userId="dd4b9a8537dbe9d0" providerId="LiveId" clId="{5BEA0E1B-EF4F-4309-9803-D8B9A2BB2623}" dt="2023-09-24T17:50:51.585" v="110" actId="14100"/>
          <ac:spMkLst>
            <pc:docMk/>
            <pc:sldMk cId="2728107442" sldId="399"/>
            <ac:spMk id="12" creationId="{E6138981-03C3-494F-8F6E-EB790F07F244}"/>
          </ac:spMkLst>
        </pc:spChg>
        <pc:spChg chg="mod">
          <ac:chgData name="Bess Dunlevy" userId="dd4b9a8537dbe9d0" providerId="LiveId" clId="{5BEA0E1B-EF4F-4309-9803-D8B9A2BB2623}" dt="2023-09-24T17:49:24.096" v="67"/>
          <ac:spMkLst>
            <pc:docMk/>
            <pc:sldMk cId="2728107442" sldId="399"/>
            <ac:spMk id="36" creationId="{C7DC0BFC-32CE-0544-BDE7-E4E8CD4C8E4D}"/>
          </ac:spMkLst>
        </pc:spChg>
        <pc:spChg chg="del mod">
          <ac:chgData name="Bess Dunlevy" userId="dd4b9a8537dbe9d0" providerId="LiveId" clId="{5BEA0E1B-EF4F-4309-9803-D8B9A2BB2623}" dt="2023-09-24T17:50:40.371" v="106" actId="478"/>
          <ac:spMkLst>
            <pc:docMk/>
            <pc:sldMk cId="2728107442" sldId="399"/>
            <ac:spMk id="92" creationId="{15002CF0-EA59-CE43-9D0C-B9955C66D425}"/>
          </ac:spMkLst>
        </pc:spChg>
        <pc:graphicFrameChg chg="mod modGraphic">
          <ac:chgData name="Bess Dunlevy" userId="dd4b9a8537dbe9d0" providerId="LiveId" clId="{5BEA0E1B-EF4F-4309-9803-D8B9A2BB2623}" dt="2023-09-24T17:50:55.241" v="111" actId="1076"/>
          <ac:graphicFrameMkLst>
            <pc:docMk/>
            <pc:sldMk cId="2728107442" sldId="399"/>
            <ac:graphicFrameMk id="2" creationId="{41EF0A05-BAC1-918A-53D7-36EA2B44B908}"/>
          </ac:graphicFrameMkLst>
        </pc:graphicFrameChg>
        <pc:picChg chg="add mod ord">
          <ac:chgData name="Bess Dunlevy" userId="dd4b9a8537dbe9d0" providerId="LiveId" clId="{5BEA0E1B-EF4F-4309-9803-D8B9A2BB2623}" dt="2023-09-24T17:51:16.180" v="142" actId="29295"/>
          <ac:picMkLst>
            <pc:docMk/>
            <pc:sldMk cId="2728107442" sldId="399"/>
            <ac:picMk id="3" creationId="{4572AAF9-AE38-D704-A296-1088FC7F400E}"/>
          </ac:picMkLst>
        </pc:picChg>
        <pc:picChg chg="del">
          <ac:chgData name="Bess Dunlevy" userId="dd4b9a8537dbe9d0" providerId="LiveId" clId="{5BEA0E1B-EF4F-4309-9803-D8B9A2BB2623}" dt="2023-09-24T17:50:06.106" v="79" actId="478"/>
          <ac:picMkLst>
            <pc:docMk/>
            <pc:sldMk cId="2728107442" sldId="399"/>
            <ac:picMk id="11" creationId="{7C8B43FF-07FE-DC4E-93B9-3BDF41733F2A}"/>
          </ac:picMkLst>
        </pc:picChg>
      </pc:sldChg>
      <pc:sldChg chg="addSp delSp modSp mod">
        <pc:chgData name="Bess Dunlevy" userId="dd4b9a8537dbe9d0" providerId="LiveId" clId="{5BEA0E1B-EF4F-4309-9803-D8B9A2BB2623}" dt="2023-09-24T17:53:40.395" v="153"/>
        <pc:sldMkLst>
          <pc:docMk/>
          <pc:sldMk cId="2827377622" sldId="400"/>
        </pc:sldMkLst>
        <pc:picChg chg="add mod">
          <ac:chgData name="Bess Dunlevy" userId="dd4b9a8537dbe9d0" providerId="LiveId" clId="{5BEA0E1B-EF4F-4309-9803-D8B9A2BB2623}" dt="2023-09-24T17:53:40.395" v="153"/>
          <ac:picMkLst>
            <pc:docMk/>
            <pc:sldMk cId="2827377622" sldId="400"/>
            <ac:picMk id="2" creationId="{194BDDCF-34AB-E489-F698-6A737BD6A481}"/>
          </ac:picMkLst>
        </pc:picChg>
        <pc:picChg chg="del">
          <ac:chgData name="Bess Dunlevy" userId="dd4b9a8537dbe9d0" providerId="LiveId" clId="{5BEA0E1B-EF4F-4309-9803-D8B9A2BB2623}" dt="2023-09-24T17:53:33.912" v="152" actId="478"/>
          <ac:picMkLst>
            <pc:docMk/>
            <pc:sldMk cId="2827377622" sldId="400"/>
            <ac:picMk id="3" creationId="{17EC2159-EAF9-731D-93FE-4F37A3285504}"/>
          </ac:picMkLst>
        </pc:picChg>
      </pc:sldChg>
      <pc:sldChg chg="addSp delSp modSp mod">
        <pc:chgData name="Bess Dunlevy" userId="dd4b9a8537dbe9d0" providerId="LiveId" clId="{5BEA0E1B-EF4F-4309-9803-D8B9A2BB2623}" dt="2023-09-24T17:54:10.903" v="155"/>
        <pc:sldMkLst>
          <pc:docMk/>
          <pc:sldMk cId="1341688866" sldId="404"/>
        </pc:sldMkLst>
        <pc:picChg chg="add mod">
          <ac:chgData name="Bess Dunlevy" userId="dd4b9a8537dbe9d0" providerId="LiveId" clId="{5BEA0E1B-EF4F-4309-9803-D8B9A2BB2623}" dt="2023-09-24T17:54:10.903" v="155"/>
          <ac:picMkLst>
            <pc:docMk/>
            <pc:sldMk cId="1341688866" sldId="404"/>
            <ac:picMk id="2" creationId="{2002154A-7551-B31E-8098-783CDAEC030D}"/>
          </ac:picMkLst>
        </pc:picChg>
        <pc:picChg chg="del">
          <ac:chgData name="Bess Dunlevy" userId="dd4b9a8537dbe9d0" providerId="LiveId" clId="{5BEA0E1B-EF4F-4309-9803-D8B9A2BB2623}" dt="2023-09-24T17:54:07.265" v="154" actId="478"/>
          <ac:picMkLst>
            <pc:docMk/>
            <pc:sldMk cId="1341688866" sldId="404"/>
            <ac:picMk id="3" creationId="{A1AD0D25-645C-2AF6-F080-C65BF7549D20}"/>
          </ac:picMkLst>
        </pc:picChg>
      </pc:sldChg>
      <pc:sldChg chg="addSp delSp modSp mod">
        <pc:chgData name="Bess Dunlevy" userId="dd4b9a8537dbe9d0" providerId="LiveId" clId="{5BEA0E1B-EF4F-4309-9803-D8B9A2BB2623}" dt="2023-09-24T17:54:19.916" v="157"/>
        <pc:sldMkLst>
          <pc:docMk/>
          <pc:sldMk cId="3890148313" sldId="405"/>
        </pc:sldMkLst>
        <pc:picChg chg="add mod">
          <ac:chgData name="Bess Dunlevy" userId="dd4b9a8537dbe9d0" providerId="LiveId" clId="{5BEA0E1B-EF4F-4309-9803-D8B9A2BB2623}" dt="2023-09-24T17:54:19.916" v="157"/>
          <ac:picMkLst>
            <pc:docMk/>
            <pc:sldMk cId="3890148313" sldId="405"/>
            <ac:picMk id="2" creationId="{5AC45225-9B5F-968D-BEB0-921405A5D5F5}"/>
          </ac:picMkLst>
        </pc:picChg>
        <pc:picChg chg="del">
          <ac:chgData name="Bess Dunlevy" userId="dd4b9a8537dbe9d0" providerId="LiveId" clId="{5BEA0E1B-EF4F-4309-9803-D8B9A2BB2623}" dt="2023-09-24T17:54:19.482" v="156" actId="478"/>
          <ac:picMkLst>
            <pc:docMk/>
            <pc:sldMk cId="3890148313" sldId="405"/>
            <ac:picMk id="3" creationId="{BF115C65-2ECA-BFBD-1177-158E74AD8E0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18390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31201" y="317165"/>
            <a:ext cx="2660352" cy="52913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pPr rtl="0"/>
            <a:r>
              <a:rPr lang="de-DE" sz="3200" b="1">
                <a:solidFill>
                  <a:schemeClr val="tx1">
                    <a:lumMod val="65000"/>
                    <a:lumOff val="35000"/>
                  </a:schemeClr>
                </a:solidFill>
                <a:latin typeface="Century Gothic" panose="020B0502020202020204" pitchFamily="34" charset="0"/>
              </a:rPr>
              <a:t>POWERPOINT-VORLAGE FÜR STATUSBERICHT ZU IT-PROJEKT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PRÄSENTATION FÜR STATUSBERICHT ZU IT-PROJEKT</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628781"/>
            <a:ext cx="6312502" cy="3727111"/>
          </a:xfrm>
          <a:prstGeom prst="rect">
            <a:avLst/>
          </a:prstGeom>
          <a:noFill/>
        </p:spPr>
        <p:txBody>
          <a:bodyPr wrap="square" rtlCol="0">
            <a:spAutoFit/>
          </a:bodyPr>
          <a:lstStyle/>
          <a:p>
            <a:pPr rtl="0">
              <a:lnSpc>
                <a:spcPct val="150000"/>
              </a:lnSpc>
            </a:pPr>
            <a:r>
              <a:rPr lang="de-DE" sz="2000" dirty="0">
                <a:latin typeface="Century Gothic" panose="020B0502020202020204" pitchFamily="34" charset="0"/>
              </a:rPr>
              <a:t>Verwenden Sie die Excel-Vorlage für ein IT-Projekt-Dashboard, um Daten einzugeben, die in die Diagramme und Grafiken Ihres Dashboards eingebettet werden. Nehmen Sie in die folgenden Folien Screenshots der einzelnen Elemente auf, um eine Präsentation für Ihr IT-Projekt-Dashboard zu erstellen. </a:t>
            </a:r>
          </a:p>
          <a:p>
            <a:pPr rtl="0">
              <a:lnSpc>
                <a:spcPct val="150000"/>
              </a:lnSpc>
            </a:pPr>
            <a:r>
              <a:rPr lang="de-DE"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AUSSTEHENDE ELEMENTE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6. AUSSTEHENDE ELEMENTE</a:t>
            </a:r>
          </a:p>
        </p:txBody>
      </p:sp>
      <p:pic>
        <p:nvPicPr>
          <p:cNvPr id="2" name="Picture 1">
            <a:extLst>
              <a:ext uri="{FF2B5EF4-FFF2-40B4-BE49-F238E27FC236}">
                <a16:creationId xmlns:a16="http://schemas.microsoft.com/office/drawing/2014/main" id="{5AC45225-9B5F-968D-BEB0-921405A5D5F5}"/>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ZUSAMMENFASSUNG</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7. ZUSAMMENFASSUNG</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pPr rtl="0"/>
            <a:r>
              <a:rPr lang="de-DE">
                <a:latin typeface="Century Gothic" panose="020B0502020202020204" pitchFamily="34" charset="0"/>
              </a:rPr>
              <a:t>Nehmen Sie sonstige wichtige Informationen auf.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72AAF9-AE38-D704-A296-1088FC7F400E}"/>
              </a:ext>
            </a:extLst>
          </p:cNvPr>
          <p:cNvPicPr>
            <a:picLocks noChangeAspect="1"/>
          </p:cNvPicPr>
          <p:nvPr/>
        </p:nvPicPr>
        <p:blipFill>
          <a:blip r:embed="rId2">
            <a:alphaModFix amt="26000"/>
          </a:blip>
          <a:srcRect/>
          <a:stretch/>
        </p:blipFill>
        <p:spPr>
          <a:xfrm>
            <a:off x="7107105" y="255512"/>
            <a:ext cx="4997547" cy="6042007"/>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PRÄSENTATION FÜR STATUSBERICHT ZU IT-PROJEKT</a:t>
            </a:r>
          </a:p>
        </p:txBody>
      </p:sp>
      <p:sp>
        <p:nvSpPr>
          <p:cNvPr id="12" name="TextBox 11">
            <a:extLst>
              <a:ext uri="{FF2B5EF4-FFF2-40B4-BE49-F238E27FC236}">
                <a16:creationId xmlns:a16="http://schemas.microsoft.com/office/drawing/2014/main" id="{E6138981-03C3-494F-8F6E-EB790F07F244}"/>
              </a:ext>
            </a:extLst>
          </p:cNvPr>
          <p:cNvSpPr txBox="1"/>
          <p:nvPr/>
        </p:nvSpPr>
        <p:spPr>
          <a:xfrm>
            <a:off x="0" y="849644"/>
            <a:ext cx="12191188" cy="830997"/>
          </a:xfrm>
          <a:prstGeom prst="rect">
            <a:avLst/>
          </a:prstGeom>
          <a:noFill/>
        </p:spPr>
        <p:txBody>
          <a:bodyPr wrap="square" rtlCol="0">
            <a:spAutoFit/>
          </a:bodyPr>
          <a:lstStyle/>
          <a:p>
            <a:pPr algn="ctr" rtl="0"/>
            <a:r>
              <a:rPr lang="de-DE" sz="4800">
                <a:solidFill>
                  <a:schemeClr val="accent5">
                    <a:lumMod val="75000"/>
                  </a:schemeClr>
                </a:solidFill>
                <a:latin typeface="Century Gothic" panose="020B0502020202020204" pitchFamily="34" charset="0"/>
              </a:rPr>
              <a:t>NAME DES IT-PROJEKTS</a:t>
            </a: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2791772958"/>
              </p:ext>
            </p:extLst>
          </p:nvPr>
        </p:nvGraphicFramePr>
        <p:xfrm>
          <a:off x="345821" y="2097322"/>
          <a:ext cx="11499546" cy="1253508"/>
        </p:xfrm>
        <a:graphic>
          <a:graphicData uri="http://schemas.openxmlformats.org/drawingml/2006/table">
            <a:tbl>
              <a:tblPr>
                <a:tableStyleId>{5C22544A-7EE6-4342-B048-85BDC9FD1C3A}</a:tableStyleId>
              </a:tblPr>
              <a:tblGrid>
                <a:gridCol w="3833182">
                  <a:extLst>
                    <a:ext uri="{9D8B030D-6E8A-4147-A177-3AD203B41FA5}">
                      <a16:colId xmlns:a16="http://schemas.microsoft.com/office/drawing/2014/main" val="308985738"/>
                    </a:ext>
                  </a:extLst>
                </a:gridCol>
                <a:gridCol w="3833182">
                  <a:extLst>
                    <a:ext uri="{9D8B030D-6E8A-4147-A177-3AD203B41FA5}">
                      <a16:colId xmlns:a16="http://schemas.microsoft.com/office/drawing/2014/main" val="2844705123"/>
                    </a:ext>
                  </a:extLst>
                </a:gridCol>
                <a:gridCol w="3833182">
                  <a:extLst>
                    <a:ext uri="{9D8B030D-6E8A-4147-A177-3AD203B41FA5}">
                      <a16:colId xmlns:a16="http://schemas.microsoft.com/office/drawing/2014/main" val="2942674131"/>
                    </a:ext>
                  </a:extLst>
                </a:gridCol>
              </a:tblGrid>
              <a:tr h="478006">
                <a:tc>
                  <a:txBody>
                    <a:bodyPr/>
                    <a:lstStyle/>
                    <a:p>
                      <a:pPr algn="ctr" rtl="0" fontAlgn="ctr"/>
                      <a:r>
                        <a:rPr lang="de-DE" sz="1400" u="none" strike="noStrike">
                          <a:effectLst/>
                          <a:latin typeface="Century Gothic" panose="020B0502020202020204" pitchFamily="34" charset="0"/>
                        </a:rPr>
                        <a:t>DATUM</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de-DE" sz="1400" u="none" strike="noStrike">
                          <a:effectLst/>
                          <a:latin typeface="Century Gothic" panose="020B0502020202020204" pitchFamily="34" charset="0"/>
                        </a:rPr>
                        <a:t>PROJEKTSTATUS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de-DE" sz="1400" u="none" strike="noStrike">
                          <a:effectLst/>
                          <a:latin typeface="Century Gothic" panose="020B0502020202020204" pitchFamily="34" charset="0"/>
                        </a:rPr>
                        <a:t>% ABGESCHLOSSEN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775502">
                <a:tc>
                  <a:txBody>
                    <a:bodyPr/>
                    <a:lstStyle/>
                    <a:p>
                      <a:pPr algn="ctr" rtl="0" fontAlgn="ctr"/>
                      <a:r>
                        <a:rPr lang="de-DE" sz="2000" b="0" i="0" u="none" strike="noStrike">
                          <a:solidFill>
                            <a:schemeClr val="accent5">
                              <a:lumMod val="75000"/>
                            </a:schemeClr>
                          </a:solidFill>
                          <a:effectLst/>
                          <a:latin typeface="Century Gothic" panose="020B0502020202020204" pitchFamily="34" charset="0"/>
                        </a:rPr>
                        <a:t>TT.MM.JJ</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2000" b="0" u="none" strike="noStrike">
                          <a:solidFill>
                            <a:schemeClr val="accent5">
                              <a:lumMod val="75000"/>
                            </a:schemeClr>
                          </a:solidFill>
                          <a:effectLst/>
                          <a:latin typeface="Century Gothic" panose="020B0502020202020204" pitchFamily="34" charset="0"/>
                        </a:rPr>
                        <a:t>In Bearbeitung</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rtl="0" fontAlgn="ctr"/>
                      <a:r>
                        <a:rPr lang="de-DE" sz="2000" b="0" u="none" strike="noStrike">
                          <a:solidFill>
                            <a:schemeClr val="accent5">
                              <a:lumMod val="75000"/>
                            </a:schemeClr>
                          </a:solidFill>
                          <a:effectLst/>
                          <a:latin typeface="Century Gothic" panose="020B0502020202020204" pitchFamily="34" charset="0"/>
                        </a:rPr>
                        <a:t>72 %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1"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PRÄSENTATION FÜR STATUSBERICHT ZU IT-PROJEKT</a:t>
            </a:r>
            <a:r>
              <a:rPr lang="de-DE">
                <a:solidFill>
                  <a:schemeClr val="bg1"/>
                </a:solidFill>
                <a:latin typeface="Century Gothic" panose="020B0502020202020204" pitchFamily="34" charset="0"/>
                <a:cs typeface="Arial" charset="0"/>
              </a:rPr>
              <a:t> </a:t>
            </a:r>
            <a:r>
              <a:rPr lang="de-DE">
                <a:solidFill>
                  <a:schemeClr val="bg1"/>
                </a:solidFill>
                <a:latin typeface="Century Gothic" panose="020B0502020202020204" pitchFamily="34" charset="0"/>
              </a:rPr>
              <a:t>| INHALTSVERZEICHNIS</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INHALTSVERZEICHNIS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rtl="0">
              <a:lnSpc>
                <a:spcPct val="150000"/>
              </a:lnSpc>
              <a:spcBef>
                <a:spcPts val="600"/>
              </a:spcBef>
              <a:spcAft>
                <a:spcPts val="400"/>
              </a:spcAft>
            </a:pPr>
            <a:r>
              <a:rPr lang="de-DE" sz="2400">
                <a:latin typeface="Century Gothic" panose="020B0502020202020204" pitchFamily="34" charset="0"/>
              </a:rPr>
              <a:t>Dashboard-Daten</a:t>
            </a:r>
          </a:p>
          <a:p>
            <a:pPr rtl="0">
              <a:lnSpc>
                <a:spcPct val="150000"/>
              </a:lnSpc>
              <a:spcBef>
                <a:spcPts val="600"/>
              </a:spcBef>
              <a:spcAft>
                <a:spcPts val="400"/>
              </a:spcAft>
            </a:pPr>
            <a:r>
              <a:rPr lang="de-DE" sz="2400">
                <a:latin typeface="Century Gothic" panose="020B0502020202020204" pitchFamily="34" charset="0"/>
              </a:rPr>
              <a:t>Aufgabenzeitplan</a:t>
            </a:r>
          </a:p>
          <a:p>
            <a:pPr rtl="0">
              <a:lnSpc>
                <a:spcPct val="150000"/>
              </a:lnSpc>
              <a:spcBef>
                <a:spcPts val="600"/>
              </a:spcBef>
              <a:spcAft>
                <a:spcPts val="400"/>
              </a:spcAft>
            </a:pPr>
            <a:r>
              <a:rPr lang="de-DE" sz="2400">
                <a:latin typeface="Century Gothic" panose="020B0502020202020204" pitchFamily="34" charset="0"/>
              </a:rPr>
              <a:t>Aufgabenstatus</a:t>
            </a:r>
          </a:p>
          <a:p>
            <a:pPr rtl="0">
              <a:lnSpc>
                <a:spcPct val="150000"/>
              </a:lnSpc>
              <a:spcBef>
                <a:spcPts val="600"/>
              </a:spcBef>
              <a:spcAft>
                <a:spcPts val="400"/>
              </a:spcAft>
            </a:pPr>
            <a:r>
              <a:rPr lang="de-DE" sz="2400">
                <a:latin typeface="Century Gothic" panose="020B0502020202020204" pitchFamily="34" charset="0"/>
              </a:rPr>
              <a:t>Aufgabenpriorität</a:t>
            </a:r>
          </a:p>
          <a:p>
            <a:pPr rtl="0">
              <a:lnSpc>
                <a:spcPct val="150000"/>
              </a:lnSpc>
              <a:spcBef>
                <a:spcPts val="600"/>
              </a:spcBef>
              <a:spcAft>
                <a:spcPts val="400"/>
              </a:spcAft>
            </a:pPr>
            <a:r>
              <a:rPr lang="de-DE" sz="2400">
                <a:latin typeface="Century Gothic" panose="020B0502020202020204" pitchFamily="34" charset="0"/>
              </a:rPr>
              <a:t>Budget</a:t>
            </a:r>
          </a:p>
          <a:p>
            <a:pPr rtl="0">
              <a:lnSpc>
                <a:spcPct val="150000"/>
              </a:lnSpc>
              <a:spcBef>
                <a:spcPts val="600"/>
              </a:spcBef>
              <a:spcAft>
                <a:spcPts val="400"/>
              </a:spcAft>
            </a:pPr>
            <a:r>
              <a:rPr lang="de-DE" sz="2400">
                <a:latin typeface="Century Gothic" panose="020B0502020202020204" pitchFamily="34" charset="0"/>
              </a:rPr>
              <a:t>Ausstehende Elemente</a:t>
            </a:r>
          </a:p>
          <a:p>
            <a:pPr rtl="0">
              <a:lnSpc>
                <a:spcPct val="150000"/>
              </a:lnSpc>
              <a:spcBef>
                <a:spcPts val="600"/>
              </a:spcBef>
              <a:spcAft>
                <a:spcPts val="400"/>
              </a:spcAft>
            </a:pPr>
            <a:r>
              <a:rPr lang="de-DE" sz="2400">
                <a:latin typeface="Century Gothic" panose="020B0502020202020204" pitchFamily="34" charset="0"/>
              </a:rPr>
              <a:t>Zusammenfassung</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rtl="0">
              <a:lnSpc>
                <a:spcPct val="150000"/>
              </a:lnSpc>
              <a:spcBef>
                <a:spcPts val="600"/>
              </a:spcBef>
              <a:spcAft>
                <a:spcPts val="400"/>
              </a:spcAft>
            </a:pPr>
            <a:r>
              <a:rPr lang="de-DE" sz="2400">
                <a:solidFill>
                  <a:schemeClr val="accent2"/>
                </a:solidFill>
                <a:latin typeface="Century Gothic" panose="020B0502020202020204" pitchFamily="34" charset="0"/>
              </a:rPr>
              <a:t>1</a:t>
            </a:r>
          </a:p>
          <a:p>
            <a:pPr algn="r" rtl="0">
              <a:lnSpc>
                <a:spcPct val="150000"/>
              </a:lnSpc>
              <a:spcBef>
                <a:spcPts val="600"/>
              </a:spcBef>
              <a:spcAft>
                <a:spcPts val="400"/>
              </a:spcAft>
            </a:pPr>
            <a:r>
              <a:rPr lang="de-DE" sz="2400">
                <a:solidFill>
                  <a:schemeClr val="accent2"/>
                </a:solidFill>
                <a:latin typeface="Century Gothic" panose="020B0502020202020204" pitchFamily="34" charset="0"/>
              </a:rPr>
              <a:t>2</a:t>
            </a:r>
          </a:p>
          <a:p>
            <a:pPr algn="r" rtl="0">
              <a:lnSpc>
                <a:spcPct val="150000"/>
              </a:lnSpc>
              <a:spcBef>
                <a:spcPts val="600"/>
              </a:spcBef>
              <a:spcAft>
                <a:spcPts val="400"/>
              </a:spcAft>
            </a:pPr>
            <a:r>
              <a:rPr lang="de-DE" sz="2400">
                <a:solidFill>
                  <a:schemeClr val="accent2"/>
                </a:solidFill>
                <a:latin typeface="Century Gothic" panose="020B0502020202020204" pitchFamily="34" charset="0"/>
              </a:rPr>
              <a:t>3</a:t>
            </a:r>
          </a:p>
          <a:p>
            <a:pPr algn="r" rtl="0">
              <a:lnSpc>
                <a:spcPct val="150000"/>
              </a:lnSpc>
              <a:spcBef>
                <a:spcPts val="600"/>
              </a:spcBef>
              <a:spcAft>
                <a:spcPts val="400"/>
              </a:spcAft>
            </a:pPr>
            <a:r>
              <a:rPr lang="de-DE" sz="2400">
                <a:solidFill>
                  <a:schemeClr val="accent2"/>
                </a:solidFill>
                <a:latin typeface="Century Gothic" panose="020B0502020202020204" pitchFamily="34" charset="0"/>
              </a:rPr>
              <a:t>4</a:t>
            </a:r>
          </a:p>
          <a:p>
            <a:pPr algn="r" rtl="0">
              <a:lnSpc>
                <a:spcPct val="150000"/>
              </a:lnSpc>
              <a:spcBef>
                <a:spcPts val="600"/>
              </a:spcBef>
              <a:spcAft>
                <a:spcPts val="400"/>
              </a:spcAft>
            </a:pPr>
            <a:r>
              <a:rPr lang="de-DE" sz="2400">
                <a:solidFill>
                  <a:schemeClr val="accent2"/>
                </a:solidFill>
                <a:latin typeface="Century Gothic" panose="020B0502020202020204" pitchFamily="34" charset="0"/>
              </a:rPr>
              <a:t>5</a:t>
            </a:r>
          </a:p>
          <a:p>
            <a:pPr algn="r" rtl="0">
              <a:lnSpc>
                <a:spcPct val="150000"/>
              </a:lnSpc>
              <a:spcBef>
                <a:spcPts val="600"/>
              </a:spcBef>
              <a:spcAft>
                <a:spcPts val="400"/>
              </a:spcAft>
            </a:pPr>
            <a:r>
              <a:rPr lang="de-DE" sz="2400">
                <a:solidFill>
                  <a:schemeClr val="accent2"/>
                </a:solidFill>
                <a:latin typeface="Century Gothic" panose="020B0502020202020204" pitchFamily="34" charset="0"/>
              </a:rPr>
              <a:t>6</a:t>
            </a:r>
          </a:p>
          <a:p>
            <a:pPr algn="r" rtl="0">
              <a:lnSpc>
                <a:spcPct val="150000"/>
              </a:lnSpc>
              <a:spcBef>
                <a:spcPts val="600"/>
              </a:spcBef>
              <a:spcAft>
                <a:spcPts val="400"/>
              </a:spcAft>
            </a:pPr>
            <a:r>
              <a:rPr lang="de-DE" sz="240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DASHBOARD-DATEN</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1. DASHBOARD-DATEN</a:t>
            </a:r>
          </a:p>
        </p:txBody>
      </p:sp>
      <p:pic>
        <p:nvPicPr>
          <p:cNvPr id="4" name="Picture 3" descr="Table&#10;&#10;Description automatically generated">
            <a:extLst>
              <a:ext uri="{FF2B5EF4-FFF2-40B4-BE49-F238E27FC236}">
                <a16:creationId xmlns:a16="http://schemas.microsoft.com/office/drawing/2014/main" id="{0F443B3E-2A01-5487-8BD2-F1DAAA36F306}"/>
              </a:ext>
            </a:extLst>
          </p:cNvPr>
          <p:cNvPicPr>
            <a:picLocks noChangeAspect="1"/>
          </p:cNvPicPr>
          <p:nvPr/>
        </p:nvPicPr>
        <p:blipFill>
          <a:blip r:embed="rId3"/>
          <a:stretch>
            <a:fillRect/>
          </a:stretch>
        </p:blipFill>
        <p:spPr>
          <a:xfrm>
            <a:off x="367748" y="1283904"/>
            <a:ext cx="11508230" cy="429019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DASHBOARD-DATEN</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1. DASHBOARD-DATEN</a:t>
            </a:r>
          </a:p>
        </p:txBody>
      </p:sp>
      <p:pic>
        <p:nvPicPr>
          <p:cNvPr id="2" name="Picture 1">
            <a:extLst>
              <a:ext uri="{FF2B5EF4-FFF2-40B4-BE49-F238E27FC236}">
                <a16:creationId xmlns:a16="http://schemas.microsoft.com/office/drawing/2014/main" id="{194BDDCF-34AB-E489-F698-6A737BD6A481}"/>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DASHBOARD-DATEN</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2. AUFGABENZEITPLAN</a:t>
            </a:r>
          </a:p>
        </p:txBody>
      </p:sp>
      <p:pic>
        <p:nvPicPr>
          <p:cNvPr id="3" name="Picture 2" descr="Chart, waterfall chart&#10;&#10;Description automatically generated">
            <a:extLst>
              <a:ext uri="{FF2B5EF4-FFF2-40B4-BE49-F238E27FC236}">
                <a16:creationId xmlns:a16="http://schemas.microsoft.com/office/drawing/2014/main" id="{E2645407-A4A5-75C9-7C77-21DA6679728A}"/>
              </a:ext>
            </a:extLst>
          </p:cNvPr>
          <p:cNvPicPr>
            <a:picLocks noChangeAspect="1"/>
          </p:cNvPicPr>
          <p:nvPr/>
        </p:nvPicPr>
        <p:blipFill>
          <a:blip r:embed="rId3"/>
          <a:stretch>
            <a:fillRect/>
          </a:stretch>
        </p:blipFill>
        <p:spPr>
          <a:xfrm>
            <a:off x="566530" y="833175"/>
            <a:ext cx="10883348" cy="5402943"/>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AUFGABENSTATUS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3. AUFGABENSTATUS</a:t>
            </a:r>
          </a:p>
        </p:txBody>
      </p:sp>
      <p:pic>
        <p:nvPicPr>
          <p:cNvPr id="3" name="Picture 2" descr="Chart, pie chart&#10;&#10;Description automatically generated">
            <a:extLst>
              <a:ext uri="{FF2B5EF4-FFF2-40B4-BE49-F238E27FC236}">
                <a16:creationId xmlns:a16="http://schemas.microsoft.com/office/drawing/2014/main" id="{61953230-69FD-E74E-DF98-52DAC793D188}"/>
              </a:ext>
            </a:extLst>
          </p:cNvPr>
          <p:cNvPicPr>
            <a:picLocks noChangeAspect="1"/>
          </p:cNvPicPr>
          <p:nvPr/>
        </p:nvPicPr>
        <p:blipFill>
          <a:blip r:embed="rId3"/>
          <a:stretch>
            <a:fillRect/>
          </a:stretch>
        </p:blipFill>
        <p:spPr>
          <a:xfrm>
            <a:off x="2401110" y="810727"/>
            <a:ext cx="8199507" cy="536326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AUFGABENPRIORITÄT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4. AUFGABENPRIORITÄT</a:t>
            </a:r>
          </a:p>
        </p:txBody>
      </p:sp>
      <p:pic>
        <p:nvPicPr>
          <p:cNvPr id="3" name="Picture 2" descr="Chart, pie chart&#10;&#10;Description automatically generated">
            <a:extLst>
              <a:ext uri="{FF2B5EF4-FFF2-40B4-BE49-F238E27FC236}">
                <a16:creationId xmlns:a16="http://schemas.microsoft.com/office/drawing/2014/main" id="{1EED433A-1063-7B43-618D-B5917BAF1AA9}"/>
              </a:ext>
            </a:extLst>
          </p:cNvPr>
          <p:cNvPicPr>
            <a:picLocks noChangeAspect="1"/>
          </p:cNvPicPr>
          <p:nvPr/>
        </p:nvPicPr>
        <p:blipFill>
          <a:blip r:embed="rId3"/>
          <a:stretch>
            <a:fillRect/>
          </a:stretch>
        </p:blipFill>
        <p:spPr>
          <a:xfrm>
            <a:off x="2485738" y="906393"/>
            <a:ext cx="7220523" cy="5206172"/>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5. BUDGET</a:t>
            </a:r>
          </a:p>
        </p:txBody>
      </p:sp>
      <p:pic>
        <p:nvPicPr>
          <p:cNvPr id="2" name="Picture 1">
            <a:extLst>
              <a:ext uri="{FF2B5EF4-FFF2-40B4-BE49-F238E27FC236}">
                <a16:creationId xmlns:a16="http://schemas.microsoft.com/office/drawing/2014/main" id="{2002154A-7551-B31E-8098-783CDAEC030D}"/>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34</TotalTime>
  <Words>251</Words>
  <Application>Microsoft Office PowerPoint</Application>
  <PresentationFormat>Widescreen</PresentationFormat>
  <Paragraphs>67</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1759343923@qq.com</cp:lastModifiedBy>
  <cp:revision>7</cp:revision>
  <dcterms:created xsi:type="dcterms:W3CDTF">2022-04-18T18:36:26Z</dcterms:created>
  <dcterms:modified xsi:type="dcterms:W3CDTF">2024-03-04T10:26:29Z</dcterms:modified>
</cp:coreProperties>
</file>