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98691"/>
            <a:ext cx="7116682"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580749" cy="1969770"/>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Aufgaben, Start- und Enddaten sowie die Dauer in Tagen in die Diagrammdaten ein. </a:t>
            </a:r>
          </a:p>
          <a:p>
            <a:pPr rtl="0">
              <a:spcAft>
                <a:spcPts val="600"/>
              </a:spcAft>
            </a:pPr>
            <a:r>
              <a:rPr lang="de-DE" sz="1600" dirty="0">
                <a:latin typeface="Century Gothic" panose="020B0502020202020204" pitchFamily="34" charset="0"/>
              </a:rPr>
              <a:t> </a:t>
            </a:r>
          </a:p>
          <a:p>
            <a:pPr rtl="0">
              <a:spcAft>
                <a:spcPts val="600"/>
              </a:spcAft>
            </a:pPr>
            <a:r>
              <a:rPr lang="de-DE" sz="1600" dirty="0">
                <a:latin typeface="Century Gothic" panose="020B0502020202020204" pitchFamily="34" charset="0"/>
              </a:rPr>
              <a:t>Passen Sie die Balken der einzelnen Aufgaben so an, dass sie die Dauer pro Aufgabe über einen Zeitraum von mehreren Wochen darstellen. Passen Sie Pfeile so an, dass sie Pfade illustrieren, und fügen Sie Diamanten hinzu, um Ereignisse darzustellen.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339709"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Gantt-Diagramm mit Abhängigkeiten in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GANTT-DIAGRAMM MIT ABHÄNGIGKEITEN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899895508"/>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777779">
                  <a:extLst>
                    <a:ext uri="{9D8B030D-6E8A-4147-A177-3AD203B41FA5}">
                      <a16:colId xmlns:a16="http://schemas.microsoft.com/office/drawing/2014/main" val="1672129667"/>
                    </a:ext>
                  </a:extLst>
                </a:gridCol>
                <a:gridCol w="1295400">
                  <a:extLst>
                    <a:ext uri="{9D8B030D-6E8A-4147-A177-3AD203B41FA5}">
                      <a16:colId xmlns:a16="http://schemas.microsoft.com/office/drawing/2014/main" val="602210714"/>
                    </a:ext>
                  </a:extLst>
                </a:gridCol>
                <a:gridCol w="891540">
                  <a:extLst>
                    <a:ext uri="{9D8B030D-6E8A-4147-A177-3AD203B41FA5}">
                      <a16:colId xmlns:a16="http://schemas.microsoft.com/office/drawing/2014/main" val="1817390762"/>
                    </a:ext>
                  </a:extLst>
                </a:gridCol>
                <a:gridCol w="630733">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rtl="0">
                        <a:lnSpc>
                          <a:spcPct val="100000"/>
                        </a:lnSpc>
                      </a:pPr>
                      <a:r>
                        <a:rPr lang="de-DE" sz="900" dirty="0">
                          <a:solidFill>
                            <a:schemeClr val="tx1"/>
                          </a:solidFill>
                          <a:latin typeface="Century Gothic" panose="020B0502020202020204" pitchFamily="34" charset="0"/>
                        </a:rPr>
                        <a:t>AUFGABEN-ID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de-DE" sz="900">
                          <a:solidFill>
                            <a:schemeClr val="tx1"/>
                          </a:solidFill>
                          <a:latin typeface="Century Gothic" panose="020B0502020202020204" pitchFamily="34" charset="0"/>
                        </a:rPr>
                        <a:t>AUFGABENNAME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de-DE" sz="900" dirty="0">
                          <a:solidFill>
                            <a:schemeClr val="tx1"/>
                          </a:solidFill>
                          <a:latin typeface="Century Gothic" panose="020B0502020202020204" pitchFamily="34" charset="0"/>
                        </a:rPr>
                        <a:t>STARTDATUM</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de-DE" sz="900" dirty="0">
                          <a:solidFill>
                            <a:schemeClr val="tx1"/>
                          </a:solidFill>
                          <a:latin typeface="Century Gothic" panose="020B0502020202020204" pitchFamily="34" charset="0"/>
                        </a:rPr>
                        <a:t>END- </a:t>
                      </a:r>
                    </a:p>
                    <a:p>
                      <a:pPr algn="ctr" rtl="0">
                        <a:lnSpc>
                          <a:spcPct val="100000"/>
                        </a:lnSpc>
                      </a:pPr>
                      <a:r>
                        <a:rPr lang="de-DE" sz="900" dirty="0">
                          <a:solidFill>
                            <a:schemeClr val="tx1"/>
                          </a:solidFill>
                          <a:latin typeface="Century Gothic" panose="020B0502020202020204" pitchFamily="34" charset="0"/>
                        </a:rPr>
                        <a:t>DATUM</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de-DE" sz="900">
                          <a:solidFill>
                            <a:schemeClr val="tx1"/>
                          </a:solidFill>
                          <a:latin typeface="Century Gothic" panose="020B0502020202020204" pitchFamily="34" charset="0"/>
                        </a:rPr>
                        <a:t>DAUER </a:t>
                      </a:r>
                    </a:p>
                    <a:p>
                      <a:pPr rtl="0">
                        <a:lnSpc>
                          <a:spcPct val="100000"/>
                        </a:lnSpc>
                      </a:pPr>
                      <a:r>
                        <a:rPr lang="de-DE" sz="900" b="0">
                          <a:solidFill>
                            <a:schemeClr val="tx1"/>
                          </a:solidFill>
                          <a:latin typeface="Century Gothic" panose="020B0502020202020204" pitchFamily="34" charset="0"/>
                        </a:rPr>
                        <a:t>in Tagen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rtl="0">
                        <a:lnSpc>
                          <a:spcPct val="100000"/>
                        </a:lnSpc>
                      </a:pPr>
                      <a:r>
                        <a:rPr lang="de-DE" sz="1000">
                          <a:solidFill>
                            <a:schemeClr val="tx1"/>
                          </a:solidFill>
                          <a:latin typeface="Century Gothic" panose="020B0502020202020204" pitchFamily="34" charset="0"/>
                        </a:rPr>
                        <a:t>WOCHEN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de-DE"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de-DE"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Forschung und Analyse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01.10.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24.10.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de-DE"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de-DE"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01.11.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de-DE"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Überprüfung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15.11.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de-DE"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de-DE"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22.12.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de-DE"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15.12.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de-DE"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Technischer Support/ </a:t>
                      </a:r>
                    </a:p>
                    <a:p>
                      <a:pPr rtl="0">
                        <a:lnSpc>
                          <a:spcPct val="100000"/>
                        </a:lnSpc>
                      </a:pPr>
                      <a:r>
                        <a:rPr lang="de-DE" sz="1000">
                          <a:solidFill>
                            <a:schemeClr val="tx1"/>
                          </a:solidFill>
                          <a:latin typeface="Century Gothic" panose="020B0502020202020204" pitchFamily="34" charset="0"/>
                        </a:rPr>
                        <a:t>Vertriebsschulung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27.12.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30.12.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de-DE" sz="100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Einführung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de-DE" sz="100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GANTT-DIAGRAMM MIT ABHÄNGIGKEITEN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159982887"/>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777779">
                  <a:extLst>
                    <a:ext uri="{9D8B030D-6E8A-4147-A177-3AD203B41FA5}">
                      <a16:colId xmlns:a16="http://schemas.microsoft.com/office/drawing/2014/main" val="1672129667"/>
                    </a:ext>
                  </a:extLst>
                </a:gridCol>
                <a:gridCol w="1295400">
                  <a:extLst>
                    <a:ext uri="{9D8B030D-6E8A-4147-A177-3AD203B41FA5}">
                      <a16:colId xmlns:a16="http://schemas.microsoft.com/office/drawing/2014/main" val="602210714"/>
                    </a:ext>
                  </a:extLst>
                </a:gridCol>
                <a:gridCol w="885825">
                  <a:extLst>
                    <a:ext uri="{9D8B030D-6E8A-4147-A177-3AD203B41FA5}">
                      <a16:colId xmlns:a16="http://schemas.microsoft.com/office/drawing/2014/main" val="1817390762"/>
                    </a:ext>
                  </a:extLst>
                </a:gridCol>
                <a:gridCol w="636448">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rtl="0">
                        <a:lnSpc>
                          <a:spcPct val="100000"/>
                        </a:lnSpc>
                      </a:pPr>
                      <a:r>
                        <a:rPr lang="de-DE" sz="900">
                          <a:solidFill>
                            <a:schemeClr val="tx1"/>
                          </a:solidFill>
                          <a:latin typeface="Century Gothic" panose="020B0502020202020204" pitchFamily="34" charset="0"/>
                        </a:rPr>
                        <a:t>AUFGABEN-ID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de-DE" sz="900">
                          <a:solidFill>
                            <a:schemeClr val="tx1"/>
                          </a:solidFill>
                          <a:latin typeface="Century Gothic" panose="020B0502020202020204" pitchFamily="34" charset="0"/>
                        </a:rPr>
                        <a:t>AUFGABENNAME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de-DE" sz="900">
                          <a:solidFill>
                            <a:schemeClr val="tx1"/>
                          </a:solidFill>
                          <a:latin typeface="Century Gothic" panose="020B0502020202020204" pitchFamily="34" charset="0"/>
                        </a:rPr>
                        <a:t>STARTDATUM</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de-DE" sz="900">
                          <a:solidFill>
                            <a:schemeClr val="tx1"/>
                          </a:solidFill>
                          <a:latin typeface="Century Gothic" panose="020B0502020202020204" pitchFamily="34" charset="0"/>
                        </a:rPr>
                        <a:t>END- </a:t>
                      </a:r>
                    </a:p>
                    <a:p>
                      <a:pPr algn="ctr" rtl="0">
                        <a:lnSpc>
                          <a:spcPct val="100000"/>
                        </a:lnSpc>
                      </a:pPr>
                      <a:r>
                        <a:rPr lang="de-DE" sz="900">
                          <a:solidFill>
                            <a:schemeClr val="tx1"/>
                          </a:solidFill>
                          <a:latin typeface="Century Gothic" panose="020B0502020202020204" pitchFamily="34" charset="0"/>
                        </a:rPr>
                        <a:t>DATUM</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de-DE" sz="900">
                          <a:solidFill>
                            <a:schemeClr val="tx1"/>
                          </a:solidFill>
                          <a:latin typeface="Century Gothic" panose="020B0502020202020204" pitchFamily="34" charset="0"/>
                        </a:rPr>
                        <a:t>DAUER </a:t>
                      </a:r>
                    </a:p>
                    <a:p>
                      <a:pPr rtl="0">
                        <a:lnSpc>
                          <a:spcPct val="100000"/>
                        </a:lnSpc>
                      </a:pPr>
                      <a:r>
                        <a:rPr lang="de-DE" sz="900" b="0">
                          <a:solidFill>
                            <a:schemeClr val="tx1"/>
                          </a:solidFill>
                          <a:latin typeface="Century Gothic" panose="020B0502020202020204" pitchFamily="34" charset="0"/>
                        </a:rPr>
                        <a:t>in Tagen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rtl="0">
                        <a:lnSpc>
                          <a:spcPct val="100000"/>
                        </a:lnSpc>
                      </a:pPr>
                      <a:r>
                        <a:rPr lang="de-DE" sz="1000">
                          <a:solidFill>
                            <a:schemeClr val="tx1"/>
                          </a:solidFill>
                          <a:latin typeface="Century Gothic" panose="020B0502020202020204" pitchFamily="34" charset="0"/>
                        </a:rPr>
                        <a:t>WOCHEN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de-DE"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de-DE" sz="100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de-DE"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de-DE"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de-DE"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de-DE"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de-DE"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de-DE"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de-DE"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de-DE"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de-DE" sz="100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7</TotalTime>
  <Words>309</Words>
  <Application>Microsoft Office PowerPoint</Application>
  <PresentationFormat>Widescreen</PresentationFormat>
  <Paragraphs>124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3</cp:revision>
  <cp:lastPrinted>2020-08-31T22:23:58Z</cp:lastPrinted>
  <dcterms:created xsi:type="dcterms:W3CDTF">2020-10-13T18:01:47Z</dcterms:created>
  <dcterms:modified xsi:type="dcterms:W3CDTF">2024-03-04T10:29:29Z</dcterms:modified>
</cp:coreProperties>
</file>