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F1DB"/>
    <a:srgbClr val="5CECDF"/>
    <a:srgbClr val="11CCBF"/>
    <a:srgbClr val="10BAAE"/>
    <a:srgbClr val="0DD8CD"/>
    <a:srgbClr val="4FC9BE"/>
    <a:srgbClr val="EE9109"/>
    <a:srgbClr val="EE5824"/>
    <a:srgbClr val="D6EED5"/>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66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1154401"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CECDF"/>
            </a:gs>
            <a:gs pos="100000">
              <a:srgbClr val="10BAAE"/>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 name="Picture 1" descr="Architectural detail of a stairway">
            <a:extLst>
              <a:ext uri="{FF2B5EF4-FFF2-40B4-BE49-F238E27FC236}">
                <a16:creationId xmlns:a16="http://schemas.microsoft.com/office/drawing/2014/main" id="{19618F9F-1B81-7BE4-D430-A96B4490BFED}"/>
              </a:ext>
            </a:extLst>
          </p:cNvPr>
          <p:cNvPicPr>
            <a:picLocks noChangeAspect="1"/>
          </p:cNvPicPr>
          <p:nvPr/>
        </p:nvPicPr>
        <p:blipFill>
          <a:blip r:embed="rId2">
            <a:alphaModFix amt="20000"/>
          </a:blip>
          <a:stretch>
            <a:fillRect/>
          </a:stretch>
        </p:blipFill>
        <p:spPr>
          <a:xfrm>
            <a:off x="-240842" y="55942"/>
            <a:ext cx="12192000" cy="6858000"/>
          </a:xfrm>
          <a:prstGeom prst="rect">
            <a:avLst/>
          </a:prstGeom>
        </p:spPr>
      </p:pic>
      <p:grpSp>
        <p:nvGrpSpPr>
          <p:cNvPr id="148" name="Group 147">
            <a:extLst>
              <a:ext uri="{FF2B5EF4-FFF2-40B4-BE49-F238E27FC236}">
                <a16:creationId xmlns:a16="http://schemas.microsoft.com/office/drawing/2014/main" id="{64DAEA60-2129-FE45-4945-81DCA4FEDFFB}"/>
              </a:ext>
            </a:extLst>
          </p:cNvPr>
          <p:cNvGrpSpPr/>
          <p:nvPr/>
        </p:nvGrpSpPr>
        <p:grpSpPr>
          <a:xfrm>
            <a:off x="4362461" y="1749143"/>
            <a:ext cx="3471599" cy="3471599"/>
            <a:chOff x="4362461" y="1611495"/>
            <a:chExt cx="3471599" cy="3471599"/>
          </a:xfrm>
        </p:grpSpPr>
        <p:grpSp>
          <p:nvGrpSpPr>
            <p:cNvPr id="24" name="Group 23">
              <a:extLst>
                <a:ext uri="{FF2B5EF4-FFF2-40B4-BE49-F238E27FC236}">
                  <a16:creationId xmlns:a16="http://schemas.microsoft.com/office/drawing/2014/main" id="{0024C702-E3E4-04EE-6C92-110CD32697A2}"/>
                </a:ext>
              </a:extLst>
            </p:cNvPr>
            <p:cNvGrpSpPr/>
            <p:nvPr/>
          </p:nvGrpSpPr>
          <p:grpSpPr>
            <a:xfrm>
              <a:off x="4362461" y="1611495"/>
              <a:ext cx="3471599" cy="3471599"/>
              <a:chOff x="4362461" y="1279125"/>
              <a:chExt cx="3471599" cy="3471599"/>
            </a:xfrm>
            <a:solidFill>
              <a:schemeClr val="bg1"/>
            </a:solidFill>
          </p:grpSpPr>
          <p:sp>
            <p:nvSpPr>
              <p:cNvPr id="10" name="Graphic 7">
                <a:extLst>
                  <a:ext uri="{FF2B5EF4-FFF2-40B4-BE49-F238E27FC236}">
                    <a16:creationId xmlns:a16="http://schemas.microsoft.com/office/drawing/2014/main" id="{2E9B198A-9B60-FFAD-B97C-BBE0554CF1EB}"/>
                  </a:ext>
                </a:extLst>
              </p:cNvPr>
              <p:cNvSpPr/>
              <p:nvPr/>
            </p:nvSpPr>
            <p:spPr>
              <a:xfrm rot="5400000">
                <a:off x="5302377" y="3154657"/>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dirty="0"/>
              </a:p>
            </p:txBody>
          </p:sp>
          <p:sp>
            <p:nvSpPr>
              <p:cNvPr id="11" name="Graphic 7">
                <a:extLst>
                  <a:ext uri="{FF2B5EF4-FFF2-40B4-BE49-F238E27FC236}">
                    <a16:creationId xmlns:a16="http://schemas.microsoft.com/office/drawing/2014/main" id="{0F1430F7-0441-6022-FCAC-DA8052D5591D}"/>
                  </a:ext>
                </a:extLst>
              </p:cNvPr>
              <p:cNvSpPr/>
              <p:nvPr/>
            </p:nvSpPr>
            <p:spPr>
              <a:xfrm rot="5400000">
                <a:off x="6237993"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8" name="Graphic 7">
                <a:extLst>
                  <a:ext uri="{FF2B5EF4-FFF2-40B4-BE49-F238E27FC236}">
                    <a16:creationId xmlns:a16="http://schemas.microsoft.com/office/drawing/2014/main" id="{1B451357-2BEA-363E-5D36-CF7DF42A265D}"/>
                  </a:ext>
                </a:extLst>
              </p:cNvPr>
              <p:cNvSpPr/>
              <p:nvPr/>
            </p:nvSpPr>
            <p:spPr>
              <a:xfrm rot="5400000">
                <a:off x="4366761"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9" name="Graphic 7">
                <a:extLst>
                  <a:ext uri="{FF2B5EF4-FFF2-40B4-BE49-F238E27FC236}">
                    <a16:creationId xmlns:a16="http://schemas.microsoft.com/office/drawing/2014/main" id="{44B67DA5-6E2A-81DA-426B-EED036C88C7A}"/>
                  </a:ext>
                </a:extLst>
              </p:cNvPr>
              <p:cNvSpPr/>
              <p:nvPr/>
            </p:nvSpPr>
            <p:spPr>
              <a:xfrm rot="5400000">
                <a:off x="5302377" y="1274825"/>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grpSp>
        <p:sp>
          <p:nvSpPr>
            <p:cNvPr id="94" name="Graphic 86">
              <a:extLst>
                <a:ext uri="{FF2B5EF4-FFF2-40B4-BE49-F238E27FC236}">
                  <a16:creationId xmlns:a16="http://schemas.microsoft.com/office/drawing/2014/main" id="{CDD9AE15-86A2-6835-56D6-79F142157D15}"/>
                </a:ext>
              </a:extLst>
            </p:cNvPr>
            <p:cNvSpPr/>
            <p:nvPr/>
          </p:nvSpPr>
          <p:spPr>
            <a:xfrm>
              <a:off x="5844075" y="3984663"/>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chemeClr val="bg1"/>
            </a:solidFill>
            <a:ln w="8653" cap="flat">
              <a:noFill/>
              <a:prstDash val="solid"/>
              <a:miter/>
            </a:ln>
          </p:spPr>
          <p:txBody>
            <a:bodyPr rtlCol="0" anchor="ctr"/>
            <a:lstStyle/>
            <a:p>
              <a:endParaRPr lang="en-US"/>
            </a:p>
          </p:txBody>
        </p:sp>
        <p:sp>
          <p:nvSpPr>
            <p:cNvPr id="95" name="Graphic 88">
              <a:extLst>
                <a:ext uri="{FF2B5EF4-FFF2-40B4-BE49-F238E27FC236}">
                  <a16:creationId xmlns:a16="http://schemas.microsoft.com/office/drawing/2014/main" id="{CBCB6942-54AC-56A9-0EA6-52CB9010E823}"/>
                </a:ext>
              </a:extLst>
            </p:cNvPr>
            <p:cNvSpPr/>
            <p:nvPr/>
          </p:nvSpPr>
          <p:spPr>
            <a:xfrm>
              <a:off x="6719551" y="3027267"/>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chemeClr val="bg1"/>
            </a:solidFill>
            <a:ln w="8653" cap="flat">
              <a:noFill/>
              <a:prstDash val="solid"/>
              <a:miter/>
            </a:ln>
          </p:spPr>
          <p:txBody>
            <a:bodyPr rtlCol="0" anchor="ctr"/>
            <a:lstStyle/>
            <a:p>
              <a:endParaRPr lang="en-US"/>
            </a:p>
          </p:txBody>
        </p:sp>
        <p:sp>
          <p:nvSpPr>
            <p:cNvPr id="96" name="Graphic 90">
              <a:extLst>
                <a:ext uri="{FF2B5EF4-FFF2-40B4-BE49-F238E27FC236}">
                  <a16:creationId xmlns:a16="http://schemas.microsoft.com/office/drawing/2014/main" id="{2BAD51D9-07A4-8EDB-EF7C-F93D1DC98C66}"/>
                </a:ext>
              </a:extLst>
            </p:cNvPr>
            <p:cNvSpPr>
              <a:spLocks/>
            </p:cNvSpPr>
            <p:nvPr/>
          </p:nvSpPr>
          <p:spPr>
            <a:xfrm>
              <a:off x="5725516" y="2148618"/>
              <a:ext cx="794043" cy="594360"/>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chemeClr val="bg1"/>
            </a:solidFill>
            <a:ln w="8653" cap="flat">
              <a:noFill/>
              <a:prstDash val="solid"/>
              <a:miter/>
            </a:ln>
          </p:spPr>
          <p:txBody>
            <a:bodyPr rtlCol="0" anchor="ctr"/>
            <a:lstStyle/>
            <a:p>
              <a:endParaRPr lang="en-US"/>
            </a:p>
          </p:txBody>
        </p:sp>
        <p:sp>
          <p:nvSpPr>
            <p:cNvPr id="97" name="Graphic 92">
              <a:extLst>
                <a:ext uri="{FF2B5EF4-FFF2-40B4-BE49-F238E27FC236}">
                  <a16:creationId xmlns:a16="http://schemas.microsoft.com/office/drawing/2014/main" id="{2C6FF793-C962-BAF2-5DAF-12278A18D438}"/>
                </a:ext>
              </a:extLst>
            </p:cNvPr>
            <p:cNvSpPr/>
            <p:nvPr/>
          </p:nvSpPr>
          <p:spPr>
            <a:xfrm>
              <a:off x="4963052" y="3012217"/>
              <a:ext cx="399184"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chemeClr val="bg1"/>
            </a:solid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9493952" cy="523220"/>
          </a:xfrm>
          <a:prstGeom prst="rect">
            <a:avLst/>
          </a:prstGeom>
          <a:noFill/>
        </p:spPr>
        <p:txBody>
          <a:bodyPr wrap="square" rtlCol="0">
            <a:spAutoFit/>
          </a:bodyPr>
          <a:lstStyle/>
          <a:p>
            <a:pPr rtl="0"/>
            <a:r>
              <a:rPr lang="de-DE" sz="2800" b="1" dirty="0">
                <a:solidFill>
                  <a:schemeClr val="bg1"/>
                </a:solidFill>
                <a:latin typeface="Century Gothic" panose="020B0502020202020204" pitchFamily="34" charset="0"/>
              </a:rPr>
              <a:t>VORLAGE FÜR SWOT-ANALYSE MIT DIAMANTFORM </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319716" y="188677"/>
            <a:ext cx="2591944" cy="515525"/>
          </a:xfrm>
          <a:prstGeom prst="rect">
            <a:avLst/>
          </a:prstGeom>
        </p:spPr>
      </p:pic>
      <p:sp>
        <p:nvSpPr>
          <p:cNvPr id="110" name="TextBox 109">
            <a:extLst>
              <a:ext uri="{FF2B5EF4-FFF2-40B4-BE49-F238E27FC236}">
                <a16:creationId xmlns:a16="http://schemas.microsoft.com/office/drawing/2014/main" id="{D952984D-C68E-463D-30BC-229346D5DD88}"/>
              </a:ext>
            </a:extLst>
          </p:cNvPr>
          <p:cNvSpPr txBox="1"/>
          <p:nvPr/>
        </p:nvSpPr>
        <p:spPr>
          <a:xfrm>
            <a:off x="469269" y="1468696"/>
            <a:ext cx="5029200" cy="153888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Stärke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4</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275509" y="1468696"/>
            <a:ext cx="4663440"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Schwäche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478975" y="4488218"/>
            <a:ext cx="4663440" cy="738664"/>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Bedrohung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p:txBody>
      </p:sp>
      <p:grpSp>
        <p:nvGrpSpPr>
          <p:cNvPr id="152" name="Group 151">
            <a:extLst>
              <a:ext uri="{FF2B5EF4-FFF2-40B4-BE49-F238E27FC236}">
                <a16:creationId xmlns:a16="http://schemas.microsoft.com/office/drawing/2014/main" id="{64B05773-0609-BADE-6DBA-4C3BEF187D9C}"/>
              </a:ext>
            </a:extLst>
          </p:cNvPr>
          <p:cNvGrpSpPr/>
          <p:nvPr/>
        </p:nvGrpSpPr>
        <p:grpSpPr>
          <a:xfrm>
            <a:off x="149592" y="3356654"/>
            <a:ext cx="4051762" cy="336538"/>
            <a:chOff x="149592" y="3219006"/>
            <a:chExt cx="4051762" cy="336538"/>
          </a:xfrm>
        </p:grpSpPr>
        <p:sp>
          <p:nvSpPr>
            <p:cNvPr id="149" name="Rounded Rectangle 148">
              <a:extLst>
                <a:ext uri="{FF2B5EF4-FFF2-40B4-BE49-F238E27FC236}">
                  <a16:creationId xmlns:a16="http://schemas.microsoft.com/office/drawing/2014/main" id="{C1E2EABC-D542-802B-DCC8-DD6DC2BC591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Graphic 7">
              <a:extLst>
                <a:ext uri="{FF2B5EF4-FFF2-40B4-BE49-F238E27FC236}">
                  <a16:creationId xmlns:a16="http://schemas.microsoft.com/office/drawing/2014/main" id="{5FD1A0D0-7BFE-66A9-5D5E-96D8B9D34DF8}"/>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3" name="Group 152">
            <a:extLst>
              <a:ext uri="{FF2B5EF4-FFF2-40B4-BE49-F238E27FC236}">
                <a16:creationId xmlns:a16="http://schemas.microsoft.com/office/drawing/2014/main" id="{2A05D91C-71E7-99A0-A588-C996E1E40A9B}"/>
              </a:ext>
            </a:extLst>
          </p:cNvPr>
          <p:cNvGrpSpPr/>
          <p:nvPr/>
        </p:nvGrpSpPr>
        <p:grpSpPr>
          <a:xfrm flipH="1">
            <a:off x="7993677" y="3356654"/>
            <a:ext cx="4051762" cy="336538"/>
            <a:chOff x="149592" y="3219006"/>
            <a:chExt cx="4051762" cy="336538"/>
          </a:xfrm>
        </p:grpSpPr>
        <p:sp>
          <p:nvSpPr>
            <p:cNvPr id="154" name="Rounded Rectangle 153">
              <a:extLst>
                <a:ext uri="{FF2B5EF4-FFF2-40B4-BE49-F238E27FC236}">
                  <a16:creationId xmlns:a16="http://schemas.microsoft.com/office/drawing/2014/main" id="{E7190688-3465-A364-E39F-6E43B1F85A9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Graphic 7">
              <a:extLst>
                <a:ext uri="{FF2B5EF4-FFF2-40B4-BE49-F238E27FC236}">
                  <a16:creationId xmlns:a16="http://schemas.microsoft.com/office/drawing/2014/main" id="{B05143BF-0EA7-9C21-A99F-D8B90116D0D2}"/>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9" name="Group 158">
            <a:extLst>
              <a:ext uri="{FF2B5EF4-FFF2-40B4-BE49-F238E27FC236}">
                <a16:creationId xmlns:a16="http://schemas.microsoft.com/office/drawing/2014/main" id="{51B3D97E-87AE-7967-DC82-F6F71142AB4F}"/>
              </a:ext>
            </a:extLst>
          </p:cNvPr>
          <p:cNvGrpSpPr/>
          <p:nvPr/>
        </p:nvGrpSpPr>
        <p:grpSpPr>
          <a:xfrm>
            <a:off x="5929991" y="717162"/>
            <a:ext cx="336538" cy="916716"/>
            <a:chOff x="5929991" y="717162"/>
            <a:chExt cx="336538" cy="916716"/>
          </a:xfrm>
        </p:grpSpPr>
        <p:sp>
          <p:nvSpPr>
            <p:cNvPr id="157" name="Rounded Rectangle 156">
              <a:extLst>
                <a:ext uri="{FF2B5EF4-FFF2-40B4-BE49-F238E27FC236}">
                  <a16:creationId xmlns:a16="http://schemas.microsoft.com/office/drawing/2014/main" id="{583D4319-B9F2-8B98-3DCD-A69E20E48F7B}"/>
                </a:ext>
              </a:extLst>
            </p:cNvPr>
            <p:cNvSpPr/>
            <p:nvPr/>
          </p:nvSpPr>
          <p:spPr>
            <a:xfrm rot="5400000" flipH="1" flipV="1">
              <a:off x="5801080" y="1322982"/>
              <a:ext cx="5943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Graphic 7">
              <a:extLst>
                <a:ext uri="{FF2B5EF4-FFF2-40B4-BE49-F238E27FC236}">
                  <a16:creationId xmlns:a16="http://schemas.microsoft.com/office/drawing/2014/main" id="{39E4AE8B-401C-844F-FFBE-8B26A40DA8BA}"/>
                </a:ext>
              </a:extLst>
            </p:cNvPr>
            <p:cNvSpPr/>
            <p:nvPr/>
          </p:nvSpPr>
          <p:spPr>
            <a:xfrm rot="16200000" flipH="1">
              <a:off x="5930895" y="716258"/>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60" name="Group 159">
            <a:extLst>
              <a:ext uri="{FF2B5EF4-FFF2-40B4-BE49-F238E27FC236}">
                <a16:creationId xmlns:a16="http://schemas.microsoft.com/office/drawing/2014/main" id="{2843A418-592C-51DA-818C-2AADCA90DA98}"/>
              </a:ext>
            </a:extLst>
          </p:cNvPr>
          <p:cNvGrpSpPr/>
          <p:nvPr/>
        </p:nvGrpSpPr>
        <p:grpSpPr>
          <a:xfrm>
            <a:off x="5927335" y="5359545"/>
            <a:ext cx="336538" cy="1164186"/>
            <a:chOff x="5929991" y="673758"/>
            <a:chExt cx="336538" cy="1164186"/>
          </a:xfrm>
        </p:grpSpPr>
        <p:sp>
          <p:nvSpPr>
            <p:cNvPr id="161" name="Rounded Rectangle 160">
              <a:extLst>
                <a:ext uri="{FF2B5EF4-FFF2-40B4-BE49-F238E27FC236}">
                  <a16:creationId xmlns:a16="http://schemas.microsoft.com/office/drawing/2014/main" id="{AEBF09D8-1738-513D-CF2A-0ED11DB9740A}"/>
                </a:ext>
              </a:extLst>
            </p:cNvPr>
            <p:cNvSpPr/>
            <p:nvPr/>
          </p:nvSpPr>
          <p:spPr>
            <a:xfrm rot="16200000" flipH="1" flipV="1">
              <a:off x="5686780" y="1071522"/>
              <a:ext cx="8229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Graphic 7">
              <a:extLst>
                <a:ext uri="{FF2B5EF4-FFF2-40B4-BE49-F238E27FC236}">
                  <a16:creationId xmlns:a16="http://schemas.microsoft.com/office/drawing/2014/main" id="{076B5B0E-56DC-12C6-0BA9-26FD0E3824F8}"/>
                </a:ext>
              </a:extLst>
            </p:cNvPr>
            <p:cNvSpPr/>
            <p:nvPr/>
          </p:nvSpPr>
          <p:spPr>
            <a:xfrm rot="5400000" flipH="1">
              <a:off x="5930895" y="1502310"/>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sp>
        <p:nvSpPr>
          <p:cNvPr id="176" name="TextBox 175">
            <a:extLst>
              <a:ext uri="{FF2B5EF4-FFF2-40B4-BE49-F238E27FC236}">
                <a16:creationId xmlns:a16="http://schemas.microsoft.com/office/drawing/2014/main" id="{76BA7012-CDB1-818F-F162-AF5651E0767F}"/>
              </a:ext>
            </a:extLst>
          </p:cNvPr>
          <p:cNvSpPr txBox="1"/>
          <p:nvPr/>
        </p:nvSpPr>
        <p:spPr>
          <a:xfrm>
            <a:off x="7257785" y="4488218"/>
            <a:ext cx="4663440"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Chance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15" name="TextBox 14">
            <a:extLst>
              <a:ext uri="{FF2B5EF4-FFF2-40B4-BE49-F238E27FC236}">
                <a16:creationId xmlns:a16="http://schemas.microsoft.com/office/drawing/2014/main" id="{96AA49C8-A152-9DB4-9A22-9816A639FD86}"/>
              </a:ext>
            </a:extLst>
          </p:cNvPr>
          <p:cNvSpPr txBox="1"/>
          <p:nvPr/>
        </p:nvSpPr>
        <p:spPr>
          <a:xfrm>
            <a:off x="314716" y="738362"/>
            <a:ext cx="2527206" cy="938719"/>
          </a:xfrm>
          <a:prstGeom prst="rect">
            <a:avLst/>
          </a:prstGeom>
          <a:noFill/>
        </p:spPr>
        <p:txBody>
          <a:bodyPr wrap="square" rtlCol="0">
            <a:spAutoFit/>
          </a:bodyPr>
          <a:lstStyle/>
          <a:p>
            <a:r>
              <a:rPr lang="en-US" sz="5500" spc="100" dirty="0" err="1">
                <a:solidFill>
                  <a:schemeClr val="bg1"/>
                </a:solidFill>
                <a:latin typeface="likely" panose="00000500000000000000" pitchFamily="50" charset="0"/>
              </a:rPr>
              <a:t>Stärken</a:t>
            </a:r>
            <a:endParaRPr lang="en-US" sz="5500" spc="100" dirty="0">
              <a:solidFill>
                <a:schemeClr val="bg1"/>
              </a:solidFill>
              <a:latin typeface="likely" panose="00000500000000000000" pitchFamily="50" charset="0"/>
            </a:endParaRPr>
          </a:p>
        </p:txBody>
      </p:sp>
      <p:sp>
        <p:nvSpPr>
          <p:cNvPr id="16" name="TextBox 15">
            <a:extLst>
              <a:ext uri="{FF2B5EF4-FFF2-40B4-BE49-F238E27FC236}">
                <a16:creationId xmlns:a16="http://schemas.microsoft.com/office/drawing/2014/main" id="{1928C435-0F2B-910F-4F2C-049D2727840F}"/>
              </a:ext>
            </a:extLst>
          </p:cNvPr>
          <p:cNvSpPr txBox="1"/>
          <p:nvPr/>
        </p:nvSpPr>
        <p:spPr>
          <a:xfrm>
            <a:off x="9437663" y="678215"/>
            <a:ext cx="2527206" cy="938719"/>
          </a:xfrm>
          <a:prstGeom prst="rect">
            <a:avLst/>
          </a:prstGeom>
          <a:noFill/>
        </p:spPr>
        <p:txBody>
          <a:bodyPr wrap="square" rtlCol="0">
            <a:spAutoFit/>
          </a:bodyPr>
          <a:lstStyle/>
          <a:p>
            <a:pPr algn="r"/>
            <a:r>
              <a:rPr lang="en-US" sz="5500" spc="100" dirty="0" err="1">
                <a:solidFill>
                  <a:schemeClr val="bg1"/>
                </a:solidFill>
                <a:latin typeface="likely" panose="00000500000000000000" pitchFamily="50" charset="0"/>
              </a:rPr>
              <a:t>Schwächen</a:t>
            </a:r>
            <a:endParaRPr lang="en-US" sz="5500" spc="100" dirty="0">
              <a:solidFill>
                <a:schemeClr val="bg1"/>
              </a:solidFill>
              <a:latin typeface="likely" panose="00000500000000000000" pitchFamily="50" charset="0"/>
            </a:endParaRPr>
          </a:p>
        </p:txBody>
      </p:sp>
      <p:sp>
        <p:nvSpPr>
          <p:cNvPr id="17" name="TextBox 16">
            <a:extLst>
              <a:ext uri="{FF2B5EF4-FFF2-40B4-BE49-F238E27FC236}">
                <a16:creationId xmlns:a16="http://schemas.microsoft.com/office/drawing/2014/main" id="{C58DA21B-C765-F621-B405-64427CF75165}"/>
              </a:ext>
            </a:extLst>
          </p:cNvPr>
          <p:cNvSpPr txBox="1"/>
          <p:nvPr/>
        </p:nvSpPr>
        <p:spPr>
          <a:xfrm>
            <a:off x="9437663" y="3636856"/>
            <a:ext cx="2527206" cy="938719"/>
          </a:xfrm>
          <a:prstGeom prst="rect">
            <a:avLst/>
          </a:prstGeom>
          <a:noFill/>
        </p:spPr>
        <p:txBody>
          <a:bodyPr wrap="square" rtlCol="0">
            <a:spAutoFit/>
          </a:bodyPr>
          <a:lstStyle/>
          <a:p>
            <a:pPr algn="r"/>
            <a:r>
              <a:rPr lang="en-US" sz="5500" spc="100" dirty="0" err="1">
                <a:solidFill>
                  <a:schemeClr val="bg1"/>
                </a:solidFill>
                <a:latin typeface="likely" panose="00000500000000000000" pitchFamily="50" charset="0"/>
              </a:rPr>
              <a:t>Chancen</a:t>
            </a:r>
            <a:endParaRPr lang="en-US" sz="5500" spc="100" dirty="0">
              <a:solidFill>
                <a:schemeClr val="bg1"/>
              </a:solidFill>
              <a:latin typeface="likely" panose="00000500000000000000" pitchFamily="50" charset="0"/>
            </a:endParaRPr>
          </a:p>
        </p:txBody>
      </p:sp>
      <p:sp>
        <p:nvSpPr>
          <p:cNvPr id="20" name="TextBox 19">
            <a:extLst>
              <a:ext uri="{FF2B5EF4-FFF2-40B4-BE49-F238E27FC236}">
                <a16:creationId xmlns:a16="http://schemas.microsoft.com/office/drawing/2014/main" id="{094FD2A5-E3DB-8CE9-34CD-992A4958C832}"/>
              </a:ext>
            </a:extLst>
          </p:cNvPr>
          <p:cNvSpPr txBox="1"/>
          <p:nvPr/>
        </p:nvSpPr>
        <p:spPr>
          <a:xfrm>
            <a:off x="314716" y="3642781"/>
            <a:ext cx="3507776" cy="938719"/>
          </a:xfrm>
          <a:prstGeom prst="rect">
            <a:avLst/>
          </a:prstGeom>
          <a:noFill/>
        </p:spPr>
        <p:txBody>
          <a:bodyPr wrap="square" rtlCol="0">
            <a:spAutoFit/>
          </a:bodyPr>
          <a:lstStyle/>
          <a:p>
            <a:r>
              <a:rPr lang="en-US" sz="5500" spc="100" dirty="0" err="1">
                <a:solidFill>
                  <a:schemeClr val="bg1"/>
                </a:solidFill>
                <a:latin typeface="likely" panose="00000500000000000000" pitchFamily="50" charset="0"/>
              </a:rPr>
              <a:t>Bedrohungen</a:t>
            </a:r>
            <a:endParaRPr lang="en-US" sz="5500" spc="100" dirty="0">
              <a:solidFill>
                <a:schemeClr val="bg1"/>
              </a:solidFill>
              <a:latin typeface="likely" panose="00000500000000000000" pitchFamily="50" charset="0"/>
            </a:endParaRPr>
          </a:p>
        </p:txBody>
      </p:sp>
    </p:spTree>
    <p:extLst>
      <p:ext uri="{BB962C8B-B14F-4D97-AF65-F5344CB8AC3E}">
        <p14:creationId xmlns:p14="http://schemas.microsoft.com/office/powerpoint/2010/main" val="24733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2964</TotalTime>
  <Words>118</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 Gothic</vt:lpstr>
      <vt:lpstr>Courier New</vt:lpstr>
      <vt:lpstr>likely</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37</cp:revision>
  <cp:lastPrinted>2020-08-31T22:23:58Z</cp:lastPrinted>
  <dcterms:created xsi:type="dcterms:W3CDTF">2021-07-07T23:54:57Z</dcterms:created>
  <dcterms:modified xsi:type="dcterms:W3CDTF">2024-03-04T12:44:34Z</dcterms:modified>
</cp:coreProperties>
</file>