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8" r:id="rId2"/>
    <p:sldId id="342" r:id="rId3"/>
    <p:sldId id="355" r:id="rId4"/>
    <p:sldId id="352"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00BD32"/>
    <a:srgbClr val="4CEDF0"/>
    <a:srgbClr val="F7F9FB"/>
    <a:srgbClr val="FFDE4C"/>
    <a:srgbClr val="F0A622"/>
    <a:srgbClr val="E3EAF6"/>
    <a:srgbClr val="5B7191"/>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59C11-F1F0-4F67-94C0-0254A74E369F}" v="6" dt="2023-09-24T18:34:27.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86447"/>
  </p:normalViewPr>
  <p:slideViewPr>
    <p:cSldViewPr snapToGrid="0" snapToObjects="1">
      <p:cViewPr varScale="1">
        <p:scale>
          <a:sx n="101" d="100"/>
          <a:sy n="101" d="100"/>
        </p:scale>
        <p:origin x="80" y="1088"/>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7559C11-F1F0-4F67-94C0-0254A74E369F}"/>
    <pc:docChg chg="undo custSel addSld modSld sldOrd">
      <pc:chgData name="Bess Dunlevy" userId="dd4b9a8537dbe9d0" providerId="LiveId" clId="{37559C11-F1F0-4F67-94C0-0254A74E369F}" dt="2023-09-24T18:35:37.565" v="311" actId="478"/>
      <pc:docMkLst>
        <pc:docMk/>
      </pc:docMkLst>
      <pc:sldChg chg="addSp delSp modSp add mod ord">
        <pc:chgData name="Bess Dunlevy" userId="dd4b9a8537dbe9d0" providerId="LiveId" clId="{37559C11-F1F0-4F67-94C0-0254A74E369F}" dt="2023-09-24T18:33:59.031" v="258" actId="20577"/>
        <pc:sldMkLst>
          <pc:docMk/>
          <pc:sldMk cId="1750150145" sldId="258"/>
        </pc:sldMkLst>
        <pc:spChg chg="add mod">
          <ac:chgData name="Bess Dunlevy" userId="dd4b9a8537dbe9d0" providerId="LiveId" clId="{37559C11-F1F0-4F67-94C0-0254A74E369F}" dt="2023-09-24T18:33:59.031" v="258" actId="20577"/>
          <ac:spMkLst>
            <pc:docMk/>
            <pc:sldMk cId="1750150145" sldId="258"/>
            <ac:spMk id="8" creationId="{1853A37D-2222-1590-0B8B-6431F6882879}"/>
          </ac:spMkLst>
        </pc:spChg>
        <pc:spChg chg="mod">
          <ac:chgData name="Bess Dunlevy" userId="dd4b9a8537dbe9d0" providerId="LiveId" clId="{37559C11-F1F0-4F67-94C0-0254A74E369F}" dt="2023-09-24T18:30:54.237" v="71" actId="16037"/>
          <ac:spMkLst>
            <pc:docMk/>
            <pc:sldMk cId="1750150145" sldId="258"/>
            <ac:spMk id="9" creationId="{BE98E647-E4C9-4B4B-888B-2F662C468983}"/>
          </ac:spMkLst>
        </pc:spChg>
        <pc:spChg chg="mod">
          <ac:chgData name="Bess Dunlevy" userId="dd4b9a8537dbe9d0" providerId="LiveId" clId="{37559C11-F1F0-4F67-94C0-0254A74E369F}" dt="2023-09-24T18:30:44.860" v="51" actId="255"/>
          <ac:spMkLst>
            <pc:docMk/>
            <pc:sldMk cId="1750150145" sldId="258"/>
            <ac:spMk id="11" creationId="{D25B69A5-3B0C-C540-8CC8-9794435EA004}"/>
          </ac:spMkLst>
        </pc:spChg>
        <pc:grpChg chg="del">
          <ac:chgData name="Bess Dunlevy" userId="dd4b9a8537dbe9d0" providerId="LiveId" clId="{37559C11-F1F0-4F67-94C0-0254A74E369F}" dt="2023-09-24T18:30:28.206" v="3" actId="478"/>
          <ac:grpSpMkLst>
            <pc:docMk/>
            <pc:sldMk cId="1750150145" sldId="258"/>
            <ac:grpSpMk id="14" creationId="{273E4A99-8E98-9C49-BEA2-1DA828E7F9B3}"/>
          </ac:grpSpMkLst>
        </pc:grpChg>
        <pc:picChg chg="mod">
          <ac:chgData name="Bess Dunlevy" userId="dd4b9a8537dbe9d0" providerId="LiveId" clId="{37559C11-F1F0-4F67-94C0-0254A74E369F}" dt="2023-09-24T18:31:06.371" v="81" actId="29295"/>
          <ac:picMkLst>
            <pc:docMk/>
            <pc:sldMk cId="1750150145" sldId="258"/>
            <ac:picMk id="5" creationId="{5124D091-4C9E-893A-D38B-FF2FBA48819F}"/>
          </ac:picMkLst>
        </pc:picChg>
        <pc:picChg chg="add mod">
          <ac:chgData name="Bess Dunlevy" userId="dd4b9a8537dbe9d0" providerId="LiveId" clId="{37559C11-F1F0-4F67-94C0-0254A74E369F}" dt="2023-09-24T18:32:01.382" v="89" actId="1076"/>
          <ac:picMkLst>
            <pc:docMk/>
            <pc:sldMk cId="1750150145" sldId="258"/>
            <ac:picMk id="7" creationId="{068CED22-3ED9-BE4C-D2C6-D05328A11153}"/>
          </ac:picMkLst>
        </pc:picChg>
      </pc:sldChg>
      <pc:sldChg chg="addSp delSp modSp mod">
        <pc:chgData name="Bess Dunlevy" userId="dd4b9a8537dbe9d0" providerId="LiveId" clId="{37559C11-F1F0-4F67-94C0-0254A74E369F}" dt="2023-09-24T18:35:37.565" v="311" actId="478"/>
        <pc:sldMkLst>
          <pc:docMk/>
          <pc:sldMk cId="1508588292" sldId="342"/>
        </pc:sldMkLst>
        <pc:spChg chg="add del mod">
          <ac:chgData name="Bess Dunlevy" userId="dd4b9a8537dbe9d0" providerId="LiveId" clId="{37559C11-F1F0-4F67-94C0-0254A74E369F}" dt="2023-09-24T18:35:37.565" v="311" actId="478"/>
          <ac:spMkLst>
            <pc:docMk/>
            <pc:sldMk cId="1508588292" sldId="342"/>
            <ac:spMk id="5" creationId="{F88B733C-E0C3-EEC4-425B-39419CFB52C6}"/>
          </ac:spMkLst>
        </pc:spChg>
        <pc:spChg chg="add del mod">
          <ac:chgData name="Bess Dunlevy" userId="dd4b9a8537dbe9d0" providerId="LiveId" clId="{37559C11-F1F0-4F67-94C0-0254A74E369F}" dt="2023-09-24T18:35:37.122" v="310" actId="22"/>
          <ac:spMkLst>
            <pc:docMk/>
            <pc:sldMk cId="1508588292" sldId="342"/>
            <ac:spMk id="7" creationId="{B96DB6D6-75D1-88CC-07BE-71132F6EF652}"/>
          </ac:spMkLst>
        </pc:spChg>
        <pc:spChg chg="del">
          <ac:chgData name="Bess Dunlevy" userId="dd4b9a8537dbe9d0" providerId="LiveId" clId="{37559C11-F1F0-4F67-94C0-0254A74E369F}" dt="2023-09-24T18:32:36.444" v="152" actId="478"/>
          <ac:spMkLst>
            <pc:docMk/>
            <pc:sldMk cId="1508588292" sldId="342"/>
            <ac:spMk id="33" creationId="{143A449B-AAB7-994A-92CE-8F48E2CA7DF6}"/>
          </ac:spMkLst>
        </pc:spChg>
        <pc:spChg chg="mod">
          <ac:chgData name="Bess Dunlevy" userId="dd4b9a8537dbe9d0" providerId="LiveId" clId="{37559C11-F1F0-4F67-94C0-0254A74E369F}" dt="2023-09-24T18:35:34.591" v="304" actId="6549"/>
          <ac:spMkLst>
            <pc:docMk/>
            <pc:sldMk cId="1508588292" sldId="342"/>
            <ac:spMk id="36" creationId="{C7DC0BFC-32CE-0544-BDE7-E4E8CD4C8E4D}"/>
          </ac:spMkLst>
        </pc:spChg>
        <pc:picChg chg="del">
          <ac:chgData name="Bess Dunlevy" userId="dd4b9a8537dbe9d0" providerId="LiveId" clId="{37559C11-F1F0-4F67-94C0-0254A74E369F}" dt="2023-09-24T18:32:34.886" v="151" actId="478"/>
          <ac:picMkLst>
            <pc:docMk/>
            <pc:sldMk cId="1508588292" sldId="342"/>
            <ac:picMk id="4" creationId="{4AEB8225-3AA8-AF48-AD51-3F5F53316D6B}"/>
          </ac:picMkLst>
        </pc:picChg>
      </pc:sldChg>
      <pc:sldChg chg="addSp delSp modSp mod">
        <pc:chgData name="Bess Dunlevy" userId="dd4b9a8537dbe9d0" providerId="LiveId" clId="{37559C11-F1F0-4F67-94C0-0254A74E369F}" dt="2023-09-24T18:34:29.124" v="295" actId="167"/>
        <pc:sldMkLst>
          <pc:docMk/>
          <pc:sldMk cId="822524391" sldId="352"/>
        </pc:sldMkLst>
        <pc:grpChg chg="del">
          <ac:chgData name="Bess Dunlevy" userId="dd4b9a8537dbe9d0" providerId="LiveId" clId="{37559C11-F1F0-4F67-94C0-0254A74E369F}" dt="2023-09-24T18:34:21" v="293" actId="478"/>
          <ac:grpSpMkLst>
            <pc:docMk/>
            <pc:sldMk cId="822524391" sldId="352"/>
            <ac:grpSpMk id="10" creationId="{93ACF37A-639D-274A-B0A4-D757ADB93F82}"/>
          </ac:grpSpMkLst>
        </pc:grpChg>
        <pc:picChg chg="add mod ord">
          <ac:chgData name="Bess Dunlevy" userId="dd4b9a8537dbe9d0" providerId="LiveId" clId="{37559C11-F1F0-4F67-94C0-0254A74E369F}" dt="2023-09-24T18:34:29.124" v="295" actId="167"/>
          <ac:picMkLst>
            <pc:docMk/>
            <pc:sldMk cId="822524391" sldId="352"/>
            <ac:picMk id="3" creationId="{215E8673-8C1D-1AC4-0070-B32DA8BFE95D}"/>
          </ac:picMkLst>
        </pc:picChg>
      </pc:sldChg>
      <pc:sldChg chg="addSp delSp modSp mod">
        <pc:chgData name="Bess Dunlevy" userId="dd4b9a8537dbe9d0" providerId="LiveId" clId="{37559C11-F1F0-4F67-94C0-0254A74E369F}" dt="2023-09-24T18:34:15.551" v="292" actId="20577"/>
        <pc:sldMkLst>
          <pc:docMk/>
          <pc:sldMk cId="4111944317" sldId="355"/>
        </pc:sldMkLst>
        <pc:spChg chg="add mod">
          <ac:chgData name="Bess Dunlevy" userId="dd4b9a8537dbe9d0" providerId="LiveId" clId="{37559C11-F1F0-4F67-94C0-0254A74E369F}" dt="2023-09-24T18:34:13.592" v="291" actId="20577"/>
          <ac:spMkLst>
            <pc:docMk/>
            <pc:sldMk cId="4111944317" sldId="355"/>
            <ac:spMk id="2" creationId="{FAA4295B-D527-293F-8D62-7F9791CFBED5}"/>
          </ac:spMkLst>
        </pc:spChg>
        <pc:spChg chg="del">
          <ac:chgData name="Bess Dunlevy" userId="dd4b9a8537dbe9d0" providerId="LiveId" clId="{37559C11-F1F0-4F67-94C0-0254A74E369F}" dt="2023-09-24T18:34:09.050" v="268" actId="478"/>
          <ac:spMkLst>
            <pc:docMk/>
            <pc:sldMk cId="4111944317" sldId="355"/>
            <ac:spMk id="33" creationId="{143A449B-AAB7-994A-92CE-8F48E2CA7DF6}"/>
          </ac:spMkLst>
        </pc:spChg>
        <pc:spChg chg="mod">
          <ac:chgData name="Bess Dunlevy" userId="dd4b9a8537dbe9d0" providerId="LiveId" clId="{37559C11-F1F0-4F67-94C0-0254A74E369F}" dt="2023-09-24T18:34:15.551" v="292" actId="20577"/>
          <ac:spMkLst>
            <pc:docMk/>
            <pc:sldMk cId="4111944317" sldId="355"/>
            <ac:spMk id="36" creationId="{C7DC0BFC-32CE-0544-BDE7-E4E8CD4C8E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e.smartsheet.com/try-it?trp=11839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9058219" y="318682"/>
            <a:ext cx="2899246" cy="576646"/>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954107"/>
          </a:xfrm>
          <a:prstGeom prst="rect">
            <a:avLst/>
          </a:prstGeom>
          <a:noFill/>
        </p:spPr>
        <p:txBody>
          <a:bodyPr wrap="square" rtlCol="0">
            <a:spAutoFit/>
          </a:bodyPr>
          <a:lstStyle/>
          <a:p>
            <a:pPr rtl="0"/>
            <a:r>
              <a:rPr lang="de-DE" sz="2800" b="1">
                <a:solidFill>
                  <a:schemeClr val="tx1">
                    <a:lumMod val="65000"/>
                    <a:lumOff val="35000"/>
                  </a:schemeClr>
                </a:solidFill>
                <a:latin typeface="Century Gothic" panose="020B0502020202020204" pitchFamily="34" charset="0"/>
              </a:rPr>
              <a:t>POWERPOINT-VORLAGE FÜR STATUSBERICHT ZU AGILE-PROJEKT</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pPr rtl="0"/>
            <a:r>
              <a:rPr lang="de-DE" sz="3600">
                <a:solidFill>
                  <a:schemeClr val="accent5">
                    <a:lumMod val="75000"/>
                  </a:schemeClr>
                </a:solidFill>
                <a:latin typeface="Century Gothic" panose="020B0502020202020204" pitchFamily="34" charset="0"/>
              </a:rPr>
              <a:t>PROJEKTNAME</a:t>
            </a:r>
          </a:p>
          <a:p>
            <a:pPr rtl="0"/>
            <a:r>
              <a:rPr lang="de-DE" sz="2000">
                <a:solidFill>
                  <a:schemeClr val="tx2"/>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00.00.0000</a:t>
            </a:r>
          </a:p>
          <a:p>
            <a:pPr rtl="0"/>
            <a:r>
              <a:rPr lang="de-DE" sz="1400">
                <a:solidFill>
                  <a:schemeClr val="accent5">
                    <a:lumMod val="75000"/>
                  </a:schemeClr>
                </a:solidFill>
                <a:latin typeface="Century Gothic" panose="020B0502020202020204" pitchFamily="34" charset="0"/>
              </a:rPr>
              <a:t> </a:t>
            </a:r>
          </a:p>
          <a:p>
            <a:pPr rtl="0"/>
            <a:r>
              <a:rPr lang="de-DE" sz="1400">
                <a:solidFill>
                  <a:schemeClr val="accent5">
                    <a:lumMod val="75000"/>
                  </a:schemeClr>
                </a:solidFill>
                <a:latin typeface="Century Gothic" panose="020B0502020202020204" pitchFamily="34" charset="0"/>
              </a:rPr>
              <a:t>Adresse</a:t>
            </a:r>
          </a:p>
          <a:p>
            <a:pPr rtl="0"/>
            <a:r>
              <a:rPr lang="de-DE" sz="1400">
                <a:solidFill>
                  <a:schemeClr val="accent5">
                    <a:lumMod val="75000"/>
                  </a:schemeClr>
                </a:solidFill>
                <a:latin typeface="Century Gothic" panose="020B0502020202020204" pitchFamily="34" charset="0"/>
              </a:rPr>
              <a:t>Telefonnummer Kontakt</a:t>
            </a:r>
          </a:p>
          <a:p>
            <a:pPr rtl="0"/>
            <a:r>
              <a:rPr lang="de-DE" sz="1400">
                <a:solidFill>
                  <a:schemeClr val="accent5">
                    <a:lumMod val="75000"/>
                  </a:schemeClr>
                </a:solidFill>
                <a:latin typeface="Century Gothic" panose="020B0502020202020204" pitchFamily="34" charset="0"/>
              </a:rPr>
              <a:t>Web-Adresse</a:t>
            </a:r>
          </a:p>
          <a:p>
            <a:pPr rtl="0"/>
            <a:r>
              <a:rPr lang="de-DE" sz="1400">
                <a:solidFill>
                  <a:schemeClr val="accent5">
                    <a:lumMod val="75000"/>
                  </a:schemeClr>
                </a:solidFill>
                <a:latin typeface="Century Gothic" panose="020B0502020202020204" pitchFamily="34" charset="0"/>
              </a:rPr>
              <a:t>E-Mail-Adresse</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VORBEREITET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GENEHMIGT VON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TITEL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DATUM</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de-DE"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pic>
        <p:nvPicPr>
          <p:cNvPr id="7" name="Picture 6">
            <a:extLst>
              <a:ext uri="{FF2B5EF4-FFF2-40B4-BE49-F238E27FC236}">
                <a16:creationId xmlns:a16="http://schemas.microsoft.com/office/drawing/2014/main" id="{068CED22-3ED9-BE4C-D2C6-D05328A11153}"/>
              </a:ext>
            </a:extLst>
          </p:cNvPr>
          <p:cNvPicPr>
            <a:picLocks noChangeAspect="1"/>
          </p:cNvPicPr>
          <p:nvPr/>
        </p:nvPicPr>
        <p:blipFill>
          <a:blip r:embed="rId6"/>
          <a:srcRect/>
          <a:stretch/>
        </p:blipFill>
        <p:spPr>
          <a:xfrm>
            <a:off x="6773774" y="3355482"/>
            <a:ext cx="4916270" cy="2211774"/>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853A37D-2222-1590-0B8B-6431F6882879}"/>
              </a:ext>
            </a:extLst>
          </p:cNvPr>
          <p:cNvSpPr txBox="1"/>
          <p:nvPr/>
        </p:nvSpPr>
        <p:spPr>
          <a:xfrm>
            <a:off x="218459" y="1488492"/>
            <a:ext cx="6420466" cy="338554"/>
          </a:xfrm>
          <a:prstGeom prst="rect">
            <a:avLst/>
          </a:prstGeom>
          <a:noFill/>
        </p:spPr>
        <p:txBody>
          <a:bodyPr wrap="square" rtlCol="0">
            <a:spAutoFit/>
          </a:bodyPr>
          <a:lstStyle/>
          <a:p>
            <a:pPr rtl="0"/>
            <a:r>
              <a:rPr lang="de-DE" sz="1600">
                <a:solidFill>
                  <a:schemeClr val="tx1">
                    <a:lumMod val="65000"/>
                    <a:lumOff val="35000"/>
                  </a:schemeClr>
                </a:solidFill>
                <a:latin typeface="Century Gothic" panose="020B0502020202020204" pitchFamily="34" charset="0"/>
              </a:rPr>
              <a:t>HINWEIS: BEISPIELVORLAGE AUF FOLIE 2.</a:t>
            </a:r>
          </a:p>
        </p:txBody>
      </p:sp>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812" y="6477000"/>
            <a:ext cx="11748052"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ea typeface="Arial" charset="0"/>
                <a:cs typeface="Arial" charset="0"/>
              </a:rPr>
              <a:t>BEISPIEL FÜR POWERPOINT-PRÄSENTATION FÜR STATUSBERICHT ZU AGILE-PROJEKT</a:t>
            </a:r>
          </a:p>
        </p:txBody>
      </p:sp>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833496998"/>
              </p:ext>
            </p:extLst>
          </p:nvPr>
        </p:nvGraphicFramePr>
        <p:xfrm>
          <a:off x="221972" y="1537993"/>
          <a:ext cx="11744062" cy="4713573"/>
        </p:xfrm>
        <a:graphic>
          <a:graphicData uri="http://schemas.openxmlformats.org/drawingml/2006/table">
            <a:tbl>
              <a:tblPr>
                <a:tableStyleId>{5C22544A-7EE6-4342-B048-85BDC9FD1C3A}</a:tableStyleId>
              </a:tblPr>
              <a:tblGrid>
                <a:gridCol w="447321">
                  <a:extLst>
                    <a:ext uri="{9D8B030D-6E8A-4147-A177-3AD203B41FA5}">
                      <a16:colId xmlns:a16="http://schemas.microsoft.com/office/drawing/2014/main" val="655174008"/>
                    </a:ext>
                  </a:extLst>
                </a:gridCol>
                <a:gridCol w="1607323">
                  <a:extLst>
                    <a:ext uri="{9D8B030D-6E8A-4147-A177-3AD203B41FA5}">
                      <a16:colId xmlns:a16="http://schemas.microsoft.com/office/drawing/2014/main" val="379967210"/>
                    </a:ext>
                  </a:extLst>
                </a:gridCol>
                <a:gridCol w="538301">
                  <a:extLst>
                    <a:ext uri="{9D8B030D-6E8A-4147-A177-3AD203B41FA5}">
                      <a16:colId xmlns:a16="http://schemas.microsoft.com/office/drawing/2014/main" val="3975312296"/>
                    </a:ext>
                  </a:extLst>
                </a:gridCol>
                <a:gridCol w="538301">
                  <a:extLst>
                    <a:ext uri="{9D8B030D-6E8A-4147-A177-3AD203B41FA5}">
                      <a16:colId xmlns:a16="http://schemas.microsoft.com/office/drawing/2014/main" val="3915670230"/>
                    </a:ext>
                  </a:extLst>
                </a:gridCol>
                <a:gridCol w="538301">
                  <a:extLst>
                    <a:ext uri="{9D8B030D-6E8A-4147-A177-3AD203B41FA5}">
                      <a16:colId xmlns:a16="http://schemas.microsoft.com/office/drawing/2014/main" val="4225603956"/>
                    </a:ext>
                  </a:extLst>
                </a:gridCol>
                <a:gridCol w="538301">
                  <a:extLst>
                    <a:ext uri="{9D8B030D-6E8A-4147-A177-3AD203B41FA5}">
                      <a16:colId xmlns:a16="http://schemas.microsoft.com/office/drawing/2014/main" val="1517423547"/>
                    </a:ext>
                  </a:extLst>
                </a:gridCol>
                <a:gridCol w="538301">
                  <a:extLst>
                    <a:ext uri="{9D8B030D-6E8A-4147-A177-3AD203B41FA5}">
                      <a16:colId xmlns:a16="http://schemas.microsoft.com/office/drawing/2014/main" val="2226319780"/>
                    </a:ext>
                  </a:extLst>
                </a:gridCol>
                <a:gridCol w="538301">
                  <a:extLst>
                    <a:ext uri="{9D8B030D-6E8A-4147-A177-3AD203B41FA5}">
                      <a16:colId xmlns:a16="http://schemas.microsoft.com/office/drawing/2014/main" val="1099638921"/>
                    </a:ext>
                  </a:extLst>
                </a:gridCol>
                <a:gridCol w="538301">
                  <a:extLst>
                    <a:ext uri="{9D8B030D-6E8A-4147-A177-3AD203B41FA5}">
                      <a16:colId xmlns:a16="http://schemas.microsoft.com/office/drawing/2014/main" val="2273876770"/>
                    </a:ext>
                  </a:extLst>
                </a:gridCol>
                <a:gridCol w="538301">
                  <a:extLst>
                    <a:ext uri="{9D8B030D-6E8A-4147-A177-3AD203B41FA5}">
                      <a16:colId xmlns:a16="http://schemas.microsoft.com/office/drawing/2014/main" val="547077787"/>
                    </a:ext>
                  </a:extLst>
                </a:gridCol>
                <a:gridCol w="538301">
                  <a:extLst>
                    <a:ext uri="{9D8B030D-6E8A-4147-A177-3AD203B41FA5}">
                      <a16:colId xmlns:a16="http://schemas.microsoft.com/office/drawing/2014/main" val="2360780514"/>
                    </a:ext>
                  </a:extLst>
                </a:gridCol>
                <a:gridCol w="538301">
                  <a:extLst>
                    <a:ext uri="{9D8B030D-6E8A-4147-A177-3AD203B41FA5}">
                      <a16:colId xmlns:a16="http://schemas.microsoft.com/office/drawing/2014/main" val="45168858"/>
                    </a:ext>
                  </a:extLst>
                </a:gridCol>
                <a:gridCol w="538301">
                  <a:extLst>
                    <a:ext uri="{9D8B030D-6E8A-4147-A177-3AD203B41FA5}">
                      <a16:colId xmlns:a16="http://schemas.microsoft.com/office/drawing/2014/main" val="3859976741"/>
                    </a:ext>
                  </a:extLst>
                </a:gridCol>
                <a:gridCol w="538301">
                  <a:extLst>
                    <a:ext uri="{9D8B030D-6E8A-4147-A177-3AD203B41FA5}">
                      <a16:colId xmlns:a16="http://schemas.microsoft.com/office/drawing/2014/main" val="40770523"/>
                    </a:ext>
                  </a:extLst>
                </a:gridCol>
                <a:gridCol w="538301">
                  <a:extLst>
                    <a:ext uri="{9D8B030D-6E8A-4147-A177-3AD203B41FA5}">
                      <a16:colId xmlns:a16="http://schemas.microsoft.com/office/drawing/2014/main" val="3459679726"/>
                    </a:ext>
                  </a:extLst>
                </a:gridCol>
                <a:gridCol w="538301">
                  <a:extLst>
                    <a:ext uri="{9D8B030D-6E8A-4147-A177-3AD203B41FA5}">
                      <a16:colId xmlns:a16="http://schemas.microsoft.com/office/drawing/2014/main" val="4047575968"/>
                    </a:ext>
                  </a:extLst>
                </a:gridCol>
                <a:gridCol w="538301">
                  <a:extLst>
                    <a:ext uri="{9D8B030D-6E8A-4147-A177-3AD203B41FA5}">
                      <a16:colId xmlns:a16="http://schemas.microsoft.com/office/drawing/2014/main" val="1522727625"/>
                    </a:ext>
                  </a:extLst>
                </a:gridCol>
                <a:gridCol w="538301">
                  <a:extLst>
                    <a:ext uri="{9D8B030D-6E8A-4147-A177-3AD203B41FA5}">
                      <a16:colId xmlns:a16="http://schemas.microsoft.com/office/drawing/2014/main" val="3559668543"/>
                    </a:ext>
                  </a:extLst>
                </a:gridCol>
                <a:gridCol w="538301">
                  <a:extLst>
                    <a:ext uri="{9D8B030D-6E8A-4147-A177-3AD203B41FA5}">
                      <a16:colId xmlns:a16="http://schemas.microsoft.com/office/drawing/2014/main" val="3563266421"/>
                    </a:ext>
                  </a:extLst>
                </a:gridCol>
                <a:gridCol w="538301">
                  <a:extLst>
                    <a:ext uri="{9D8B030D-6E8A-4147-A177-3AD203B41FA5}">
                      <a16:colId xmlns:a16="http://schemas.microsoft.com/office/drawing/2014/main" val="1965671004"/>
                    </a:ext>
                  </a:extLst>
                </a:gridCol>
              </a:tblGrid>
              <a:tr h="295153">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rtl="0" fontAlgn="ctr"/>
                      <a:r>
                        <a:rPr lang="de-DE" sz="1050" u="none" strike="noStrike">
                          <a:effectLst/>
                          <a:latin typeface="Century Gothic" panose="020B0502020202020204" pitchFamily="34" charset="0"/>
                        </a:rPr>
                        <a:t>20XX – Q3 </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Q1</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Q2</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Q3</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1655693"/>
                  </a:ext>
                </a:extLst>
              </a:tr>
              <a:tr h="413215">
                <a:tc>
                  <a:txBody>
                    <a:bodyPr/>
                    <a:lstStyle/>
                    <a:p>
                      <a:pPr algn="l" rtl="0" fontAlgn="b"/>
                      <a:r>
                        <a:rPr lang="de-DE" sz="700" u="none" strike="noStrike">
                          <a:effectLst/>
                          <a:latin typeface="Century Gothic" panose="020B0502020202020204" pitchFamily="34" charset="0"/>
                        </a:rPr>
                        <a:t> </a:t>
                      </a:r>
                    </a:p>
                  </a:txBody>
                  <a:tcPr marL="6817" marR="6817" marT="6817" marB="0" anchor="b">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de-DE" sz="700" u="none" strike="noStrike">
                          <a:effectLst/>
                          <a:latin typeface="Century Gothic" panose="020B0502020202020204" pitchFamily="34" charset="0"/>
                        </a:rPr>
                        <a:t> </a:t>
                      </a:r>
                    </a:p>
                  </a:txBody>
                  <a:tcPr marL="6817" marR="6817" marT="6817"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AUG</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SEPT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OKT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JAN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FEB</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MRZ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APR</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MAI</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JUN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AUG</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SEPT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OKT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289089"/>
                  </a:ext>
                </a:extLst>
              </a:tr>
              <a:tr h="259735">
                <a:tc rowSpan="8">
                  <a:txBody>
                    <a:bodyPr/>
                    <a:lstStyle/>
                    <a:p>
                      <a:pPr algn="ctr" rtl="0" fontAlgn="ctr"/>
                      <a:r>
                        <a:rPr lang="de-DE" sz="1000" u="none" strike="noStrike">
                          <a:effectLst/>
                          <a:latin typeface="Century Gothic" panose="020B0502020202020204" pitchFamily="34" charset="0"/>
                        </a:rPr>
                        <a:t>PRODUKT</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de-DE" sz="1000" b="0" i="0" u="none" strike="noStrike" dirty="0">
                          <a:solidFill>
                            <a:srgbClr val="000000"/>
                          </a:solidFill>
                          <a:effectLst/>
                          <a:latin typeface="Century Gothic" panose="020B0502020202020204" pitchFamily="34" charset="0"/>
                        </a:rPr>
                        <a:t>Zusammenfassung der Roadmap</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3598771"/>
                  </a:ext>
                </a:extLst>
              </a:tr>
              <a:tr h="259735">
                <a:tc vMerge="1">
                  <a:txBody>
                    <a:bodyPr/>
                    <a:lstStyle/>
                    <a:p>
                      <a:endParaRPr lang="en-US"/>
                    </a:p>
                  </a:txBody>
                  <a:tcPr/>
                </a:tc>
                <a:tc>
                  <a:txBody>
                    <a:bodyPr/>
                    <a:lstStyle/>
                    <a:p>
                      <a:pPr algn="l" rtl="0" fontAlgn="ctr"/>
                      <a:r>
                        <a:rPr lang="de-DE" sz="1000" b="0" i="0" u="none" strike="noStrike">
                          <a:solidFill>
                            <a:srgbClr val="000000"/>
                          </a:solidFill>
                          <a:effectLst/>
                          <a:latin typeface="Century Gothic" panose="020B0502020202020204" pitchFamily="34" charset="0"/>
                        </a:rPr>
                        <a:t>Benutzeranforderungen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65667"/>
                  </a:ext>
                </a:extLst>
              </a:tr>
              <a:tr h="259735">
                <a:tc vMerge="1">
                  <a:txBody>
                    <a:bodyPr/>
                    <a:lstStyle/>
                    <a:p>
                      <a:endParaRPr lang="en-US"/>
                    </a:p>
                  </a:txBody>
                  <a:tcPr/>
                </a:tc>
                <a:tc>
                  <a:txBody>
                    <a:bodyPr/>
                    <a:lstStyle/>
                    <a:p>
                      <a:pPr algn="l" rtl="0" fontAlgn="ctr"/>
                      <a:r>
                        <a:rPr lang="de-DE" sz="1000" b="0" i="0" u="none" strike="noStrike" spc="-10" baseline="0" dirty="0">
                          <a:solidFill>
                            <a:srgbClr val="000000"/>
                          </a:solidFill>
                          <a:effectLst/>
                          <a:latin typeface="Century Gothic" panose="020B0502020202020204" pitchFamily="34" charset="0"/>
                        </a:rPr>
                        <a:t>Funktionsanforderungen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957916"/>
                  </a:ext>
                </a:extLst>
              </a:tr>
              <a:tr h="259735">
                <a:tc vMerge="1">
                  <a:txBody>
                    <a:bodyPr/>
                    <a:lstStyle/>
                    <a:p>
                      <a:endParaRPr lang="en-US"/>
                    </a:p>
                  </a:txBody>
                  <a:tcPr/>
                </a:tc>
                <a:tc>
                  <a:txBody>
                    <a:bodyPr/>
                    <a:lstStyle/>
                    <a:p>
                      <a:pPr algn="l" rtl="0" fontAlgn="ctr"/>
                      <a:r>
                        <a:rPr lang="de-DE" sz="1000" b="0" i="0" u="none" strike="noStrike">
                          <a:solidFill>
                            <a:srgbClr val="000000"/>
                          </a:solidFill>
                          <a:effectLst/>
                          <a:latin typeface="Century Gothic" panose="020B0502020202020204" pitchFamily="34" charset="0"/>
                        </a:rPr>
                        <a:t>Veröffentlichung der Funktion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1186892"/>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Pilot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7582"/>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Feedback-Analyse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483141"/>
                  </a:ext>
                </a:extLst>
              </a:tr>
              <a:tr h="259735">
                <a:tc vMerge="1">
                  <a:txBody>
                    <a:bodyPr/>
                    <a:lstStyle/>
                    <a:p>
                      <a:endParaRPr lang="en-US"/>
                    </a:p>
                  </a:txBody>
                  <a:tcPr/>
                </a:tc>
                <a:tc>
                  <a:txBody>
                    <a:bodyPr/>
                    <a:lstStyle/>
                    <a:p>
                      <a:pPr algn="l" rtl="0" fontAlgn="ctr"/>
                      <a:r>
                        <a:rPr lang="de-DE" sz="1000" b="0" i="0" u="none" strike="noStrike">
                          <a:solidFill>
                            <a:srgbClr val="000000"/>
                          </a:solidFill>
                          <a:effectLst/>
                          <a:latin typeface="Century Gothic" panose="020B0502020202020204" pitchFamily="34" charset="0"/>
                        </a:rPr>
                        <a:t>Kundentests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7175176"/>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Testanalyse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4402746"/>
                  </a:ext>
                </a:extLst>
              </a:tr>
              <a:tr h="259735">
                <a:tc rowSpan="7">
                  <a:txBody>
                    <a:bodyPr/>
                    <a:lstStyle/>
                    <a:p>
                      <a:pPr algn="ctr" rtl="0" fontAlgn="ctr"/>
                      <a:r>
                        <a:rPr lang="de-DE" sz="1000" u="none" strike="noStrike">
                          <a:effectLst/>
                          <a:latin typeface="Century Gothic" panose="020B0502020202020204" pitchFamily="34" charset="0"/>
                        </a:rPr>
                        <a:t>ENTWICKLUNG</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de-DE" sz="1000" b="0" i="0" u="none" strike="noStrike" dirty="0">
                          <a:solidFill>
                            <a:srgbClr val="000000"/>
                          </a:solidFill>
                          <a:effectLst/>
                          <a:latin typeface="Century Gothic" panose="020B0502020202020204" pitchFamily="34" charset="0"/>
                        </a:rPr>
                        <a:t>Prototyp</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4162884"/>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Bereitstellung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1387048"/>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Beta-Tests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6859347"/>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Technische Analyse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451669"/>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Story-Überprüfung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352480"/>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Demo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522510"/>
                  </a:ext>
                </a:extLst>
              </a:tr>
              <a:tr h="259735">
                <a:tc vMerge="1">
                  <a:txBody>
                    <a:bodyPr/>
                    <a:lstStyle/>
                    <a:p>
                      <a:endParaRPr lang="en-US"/>
                    </a:p>
                  </a:txBody>
                  <a:tcPr/>
                </a:tc>
                <a:tc>
                  <a:txBody>
                    <a:bodyPr/>
                    <a:lstStyle/>
                    <a:p>
                      <a:pPr algn="l" rtl="0" fontAlgn="ctr"/>
                      <a:r>
                        <a:rPr lang="de-DE" sz="1000" b="0" i="0" u="none" strike="noStrike" dirty="0">
                          <a:solidFill>
                            <a:srgbClr val="000000"/>
                          </a:solidFill>
                          <a:effectLst/>
                          <a:latin typeface="Century Gothic" panose="020B0502020202020204" pitchFamily="34" charset="0"/>
                        </a:rPr>
                        <a:t>Integrierter Prototyp</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dirty="0">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1534890"/>
                  </a:ext>
                </a:extLst>
              </a:tr>
            </a:tbl>
          </a:graphicData>
        </a:graphic>
      </p:graphicFrame>
      <p:sp>
        <p:nvSpPr>
          <p:cNvPr id="50" name="Shape 7">
            <a:extLst>
              <a:ext uri="{FF2B5EF4-FFF2-40B4-BE49-F238E27FC236}">
                <a16:creationId xmlns:a16="http://schemas.microsoft.com/office/drawing/2014/main" id="{80BD3B14-2215-F740-AF46-C7B9862A7BA9}"/>
              </a:ext>
            </a:extLst>
          </p:cNvPr>
          <p:cNvSpPr/>
          <p:nvPr/>
        </p:nvSpPr>
        <p:spPr>
          <a:xfrm>
            <a:off x="3285690" y="3065010"/>
            <a:ext cx="1423057"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1" name="Shape 8">
            <a:extLst>
              <a:ext uri="{FF2B5EF4-FFF2-40B4-BE49-F238E27FC236}">
                <a16:creationId xmlns:a16="http://schemas.microsoft.com/office/drawing/2014/main" id="{B7518280-D2C0-D948-87A7-1760BE07FCCA}"/>
              </a:ext>
            </a:extLst>
          </p:cNvPr>
          <p:cNvSpPr/>
          <p:nvPr/>
        </p:nvSpPr>
        <p:spPr>
          <a:xfrm>
            <a:off x="2315017" y="2278212"/>
            <a:ext cx="1516679"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2" name="Shape 9">
            <a:extLst>
              <a:ext uri="{FF2B5EF4-FFF2-40B4-BE49-F238E27FC236}">
                <a16:creationId xmlns:a16="http://schemas.microsoft.com/office/drawing/2014/main" id="{22197259-D119-5044-859E-60AB30D8373E}"/>
              </a:ext>
            </a:extLst>
          </p:cNvPr>
          <p:cNvSpPr/>
          <p:nvPr/>
        </p:nvSpPr>
        <p:spPr>
          <a:xfrm>
            <a:off x="3900352" y="2278212"/>
            <a:ext cx="664717"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3" name="Shape 10">
            <a:extLst>
              <a:ext uri="{FF2B5EF4-FFF2-40B4-BE49-F238E27FC236}">
                <a16:creationId xmlns:a16="http://schemas.microsoft.com/office/drawing/2014/main" id="{AAD80CB9-2516-8643-891E-604B2B90574F}"/>
              </a:ext>
            </a:extLst>
          </p:cNvPr>
          <p:cNvSpPr/>
          <p:nvPr/>
        </p:nvSpPr>
        <p:spPr>
          <a:xfrm>
            <a:off x="7648360" y="2278212"/>
            <a:ext cx="664717"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4" name="Shape 11">
            <a:extLst>
              <a:ext uri="{FF2B5EF4-FFF2-40B4-BE49-F238E27FC236}">
                <a16:creationId xmlns:a16="http://schemas.microsoft.com/office/drawing/2014/main" id="{F7B4E2A6-1B00-F542-A5F2-B3B61B85BAE8}"/>
              </a:ext>
            </a:extLst>
          </p:cNvPr>
          <p:cNvSpPr/>
          <p:nvPr/>
        </p:nvSpPr>
        <p:spPr>
          <a:xfrm>
            <a:off x="3884315" y="3392930"/>
            <a:ext cx="4437691"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sp>
        <p:nvSpPr>
          <p:cNvPr id="55" name="Shape 12">
            <a:extLst>
              <a:ext uri="{FF2B5EF4-FFF2-40B4-BE49-F238E27FC236}">
                <a16:creationId xmlns:a16="http://schemas.microsoft.com/office/drawing/2014/main" id="{5E6D29BE-659C-2044-B8E3-8FF7CCE0ABBC}"/>
              </a:ext>
            </a:extLst>
          </p:cNvPr>
          <p:cNvSpPr/>
          <p:nvPr/>
        </p:nvSpPr>
        <p:spPr>
          <a:xfrm>
            <a:off x="4627485" y="2278212"/>
            <a:ext cx="282739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sp>
        <p:nvSpPr>
          <p:cNvPr id="56" name="Shape 13">
            <a:extLst>
              <a:ext uri="{FF2B5EF4-FFF2-40B4-BE49-F238E27FC236}">
                <a16:creationId xmlns:a16="http://schemas.microsoft.com/office/drawing/2014/main" id="{96F56A45-AA6A-684A-B011-DB6735010D74}"/>
              </a:ext>
            </a:extLst>
          </p:cNvPr>
          <p:cNvSpPr/>
          <p:nvPr/>
        </p:nvSpPr>
        <p:spPr>
          <a:xfrm>
            <a:off x="3508500" y="2555662"/>
            <a:ext cx="1497955"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7" name="Shape 14">
            <a:extLst>
              <a:ext uri="{FF2B5EF4-FFF2-40B4-BE49-F238E27FC236}">
                <a16:creationId xmlns:a16="http://schemas.microsoft.com/office/drawing/2014/main" id="{B714E882-B579-4A4E-9B2F-6CD010948416}"/>
              </a:ext>
            </a:extLst>
          </p:cNvPr>
          <p:cNvSpPr/>
          <p:nvPr/>
        </p:nvSpPr>
        <p:spPr>
          <a:xfrm>
            <a:off x="4554429" y="3656835"/>
            <a:ext cx="2256294"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8" name="Shape 15">
            <a:extLst>
              <a:ext uri="{FF2B5EF4-FFF2-40B4-BE49-F238E27FC236}">
                <a16:creationId xmlns:a16="http://schemas.microsoft.com/office/drawing/2014/main" id="{7E3BC140-998A-4741-8344-A8D8FA7B2818}"/>
              </a:ext>
            </a:extLst>
          </p:cNvPr>
          <p:cNvSpPr/>
          <p:nvPr/>
        </p:nvSpPr>
        <p:spPr>
          <a:xfrm>
            <a:off x="6623209" y="2826339"/>
            <a:ext cx="1207726"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59" name="Shape 16">
            <a:extLst>
              <a:ext uri="{FF2B5EF4-FFF2-40B4-BE49-F238E27FC236}">
                <a16:creationId xmlns:a16="http://schemas.microsoft.com/office/drawing/2014/main" id="{E251A9D8-5C4D-7042-8B26-6A52BB94F462}"/>
              </a:ext>
            </a:extLst>
          </p:cNvPr>
          <p:cNvSpPr/>
          <p:nvPr/>
        </p:nvSpPr>
        <p:spPr>
          <a:xfrm>
            <a:off x="4411901" y="3902278"/>
            <a:ext cx="3922769"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60" name="Shape 17">
            <a:extLst>
              <a:ext uri="{FF2B5EF4-FFF2-40B4-BE49-F238E27FC236}">
                <a16:creationId xmlns:a16="http://schemas.microsoft.com/office/drawing/2014/main" id="{0DD2A884-33D3-5846-B02B-33C1AC8620B3}"/>
              </a:ext>
            </a:extLst>
          </p:cNvPr>
          <p:cNvSpPr/>
          <p:nvPr/>
        </p:nvSpPr>
        <p:spPr>
          <a:xfrm>
            <a:off x="2311550" y="4975902"/>
            <a:ext cx="914400" cy="210380"/>
          </a:xfrm>
          <a:prstGeom prst="roundRect">
            <a:avLst>
              <a:gd name="adj" fmla="val 16667"/>
            </a:avLst>
          </a:prstGeom>
          <a:solidFill>
            <a:srgbClr val="C4F8F3"/>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61" name="Shape 18">
            <a:extLst>
              <a:ext uri="{FF2B5EF4-FFF2-40B4-BE49-F238E27FC236}">
                <a16:creationId xmlns:a16="http://schemas.microsoft.com/office/drawing/2014/main" id="{426026ED-A8FB-B844-BD7F-BDD66D65674B}"/>
              </a:ext>
            </a:extLst>
          </p:cNvPr>
          <p:cNvSpPr/>
          <p:nvPr/>
        </p:nvSpPr>
        <p:spPr>
          <a:xfrm>
            <a:off x="2311549" y="5243390"/>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62" name="Shape 19">
            <a:extLst>
              <a:ext uri="{FF2B5EF4-FFF2-40B4-BE49-F238E27FC236}">
                <a16:creationId xmlns:a16="http://schemas.microsoft.com/office/drawing/2014/main" id="{F03630EF-9FA0-D04A-BE0E-A6F9FF225385}"/>
              </a:ext>
            </a:extLst>
          </p:cNvPr>
          <p:cNvSpPr/>
          <p:nvPr/>
        </p:nvSpPr>
        <p:spPr>
          <a:xfrm>
            <a:off x="2311550" y="5742784"/>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63" name="Shape 20">
            <a:extLst>
              <a:ext uri="{FF2B5EF4-FFF2-40B4-BE49-F238E27FC236}">
                <a16:creationId xmlns:a16="http://schemas.microsoft.com/office/drawing/2014/main" id="{C723BFBE-597C-C148-B4EE-0B351E625EBF}"/>
              </a:ext>
            </a:extLst>
          </p:cNvPr>
          <p:cNvSpPr/>
          <p:nvPr/>
        </p:nvSpPr>
        <p:spPr>
          <a:xfrm>
            <a:off x="6980639" y="4166184"/>
            <a:ext cx="1348159"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dirty="0">
                <a:solidFill>
                  <a:schemeClr val="dk1"/>
                </a:solidFill>
                <a:latin typeface="Century Gothic"/>
                <a:ea typeface="Century Gothic"/>
                <a:cs typeface="Century Gothic"/>
                <a:sym typeface="Century Gothic"/>
              </a:rPr>
              <a:t>TEXT</a:t>
            </a:r>
          </a:p>
        </p:txBody>
      </p:sp>
      <p:sp>
        <p:nvSpPr>
          <p:cNvPr id="64" name="Shape 21">
            <a:extLst>
              <a:ext uri="{FF2B5EF4-FFF2-40B4-BE49-F238E27FC236}">
                <a16:creationId xmlns:a16="http://schemas.microsoft.com/office/drawing/2014/main" id="{459828E7-2CC3-6F4D-BD52-9614E667051F}"/>
              </a:ext>
            </a:extLst>
          </p:cNvPr>
          <p:cNvSpPr/>
          <p:nvPr/>
        </p:nvSpPr>
        <p:spPr>
          <a:xfrm>
            <a:off x="2311550" y="5482731"/>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65" name="Shape 22">
            <a:extLst>
              <a:ext uri="{FF2B5EF4-FFF2-40B4-BE49-F238E27FC236}">
                <a16:creationId xmlns:a16="http://schemas.microsoft.com/office/drawing/2014/main" id="{2B9C6CAC-98FE-994E-8916-59210B1EED82}"/>
              </a:ext>
            </a:extLst>
          </p:cNvPr>
          <p:cNvSpPr/>
          <p:nvPr/>
        </p:nvSpPr>
        <p:spPr>
          <a:xfrm>
            <a:off x="6367027" y="4428226"/>
            <a:ext cx="2761854"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sp>
        <p:nvSpPr>
          <p:cNvPr id="67" name="Shape 23">
            <a:extLst>
              <a:ext uri="{FF2B5EF4-FFF2-40B4-BE49-F238E27FC236}">
                <a16:creationId xmlns:a16="http://schemas.microsoft.com/office/drawing/2014/main" id="{15CFE7B0-3BE6-6142-B2B0-86013E67D546}"/>
              </a:ext>
            </a:extLst>
          </p:cNvPr>
          <p:cNvSpPr/>
          <p:nvPr/>
        </p:nvSpPr>
        <p:spPr>
          <a:xfrm>
            <a:off x="2311549" y="4711337"/>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68" name="Shape 22">
            <a:extLst>
              <a:ext uri="{FF2B5EF4-FFF2-40B4-BE49-F238E27FC236}">
                <a16:creationId xmlns:a16="http://schemas.microsoft.com/office/drawing/2014/main" id="{CCB7AB80-8460-CC4A-9EBD-48F2B8D8DFB2}"/>
              </a:ext>
            </a:extLst>
          </p:cNvPr>
          <p:cNvSpPr/>
          <p:nvPr/>
        </p:nvSpPr>
        <p:spPr>
          <a:xfrm>
            <a:off x="2311550" y="5996993"/>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grpSp>
        <p:nvGrpSpPr>
          <p:cNvPr id="107" name="Group 106">
            <a:extLst>
              <a:ext uri="{FF2B5EF4-FFF2-40B4-BE49-F238E27FC236}">
                <a16:creationId xmlns:a16="http://schemas.microsoft.com/office/drawing/2014/main" id="{95413781-E14F-CB4D-B86D-8FB03D95B1EF}"/>
              </a:ext>
            </a:extLst>
          </p:cNvPr>
          <p:cNvGrpSpPr/>
          <p:nvPr/>
        </p:nvGrpSpPr>
        <p:grpSpPr>
          <a:xfrm>
            <a:off x="2280260" y="1079307"/>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370399" y="1096492"/>
            <a:ext cx="1832553"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rtl="0"/>
            <a:r>
              <a:rPr lang="de-DE" sz="1400" dirty="0">
                <a:latin typeface="Century Gothic" panose="020B0502020202020204" pitchFamily="34" charset="0"/>
              </a:rPr>
              <a:t>STREAM-SCHLÜSSEL</a:t>
            </a:r>
          </a:p>
        </p:txBody>
      </p:sp>
      <p:grpSp>
        <p:nvGrpSpPr>
          <p:cNvPr id="117" name="Group 116">
            <a:extLst>
              <a:ext uri="{FF2B5EF4-FFF2-40B4-BE49-F238E27FC236}">
                <a16:creationId xmlns:a16="http://schemas.microsoft.com/office/drawing/2014/main" id="{633BFDEF-B38D-2940-A4EE-BA4BCBE37F69}"/>
              </a:ext>
            </a:extLst>
          </p:cNvPr>
          <p:cNvGrpSpPr/>
          <p:nvPr/>
        </p:nvGrpSpPr>
        <p:grpSpPr>
          <a:xfrm>
            <a:off x="8119858" y="1643489"/>
            <a:ext cx="1760982" cy="4572000"/>
            <a:chOff x="10201566" y="8271934"/>
            <a:chExt cx="1760982" cy="7158104"/>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7158104"/>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230324"/>
              <a:ext cx="1748288" cy="979884"/>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de-DE" sz="1200" b="1" dirty="0">
                  <a:solidFill>
                    <a:schemeClr val="tx1"/>
                  </a:solidFill>
                  <a:latin typeface="Century Gothic" panose="020B0502020202020204" pitchFamily="34" charset="0"/>
                </a:rPr>
                <a:t>MEILENSTEIN</a:t>
              </a:r>
            </a:p>
            <a:p>
              <a:pPr algn="ctr" rtl="0"/>
              <a:r>
                <a:rPr lang="de-DE" sz="1200" b="1" dirty="0">
                  <a:solidFill>
                    <a:schemeClr val="tx1"/>
                  </a:solidFill>
                  <a:latin typeface="Century Gothic" panose="020B0502020202020204" pitchFamily="34" charset="0"/>
                </a:rPr>
                <a:t>27. Mai</a:t>
              </a:r>
            </a:p>
          </p:txBody>
        </p:sp>
      </p:grpSp>
      <p:sp>
        <p:nvSpPr>
          <p:cNvPr id="5" name="TextBox 4">
            <a:extLst>
              <a:ext uri="{FF2B5EF4-FFF2-40B4-BE49-F238E27FC236}">
                <a16:creationId xmlns:a16="http://schemas.microsoft.com/office/drawing/2014/main" id="{F88B733C-E0C3-EEC4-425B-39419CFB52C6}"/>
              </a:ext>
            </a:extLst>
          </p:cNvPr>
          <p:cNvSpPr txBox="1"/>
          <p:nvPr/>
        </p:nvSpPr>
        <p:spPr>
          <a:xfrm>
            <a:off x="106131" y="197014"/>
            <a:ext cx="6096000" cy="584775"/>
          </a:xfrm>
          <a:prstGeom prst="rect">
            <a:avLst/>
          </a:prstGeom>
          <a:noFill/>
        </p:spPr>
        <p:txBody>
          <a:bodyPr wrap="square">
            <a:spAutoFit/>
          </a:bodyPr>
          <a:lstStyle/>
          <a:p>
            <a:pPr rtl="0"/>
            <a:r>
              <a:rPr lang="de-DE" sz="3200">
                <a:solidFill>
                  <a:schemeClr val="accent5">
                    <a:lumMod val="75000"/>
                  </a:schemeClr>
                </a:solidFill>
                <a:latin typeface="Century Gothic" panose="020B0502020202020204" pitchFamily="34" charset="0"/>
              </a:rPr>
              <a:t>BEISPIELVORLAGE</a:t>
            </a:r>
          </a:p>
        </p:txBody>
      </p:sp>
    </p:spTree>
    <p:extLst>
      <p:ext uri="{BB962C8B-B14F-4D97-AF65-F5344CB8AC3E}">
        <p14:creationId xmlns:p14="http://schemas.microsoft.com/office/powerpoint/2010/main" val="15085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0" y="6477000"/>
            <a:ext cx="11747240"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ea typeface="Arial" charset="0"/>
                <a:cs typeface="Arial" charset="0"/>
              </a:rPr>
              <a:t>POWERPOINT-PRÄSENTATION FÜR STATUSBERICHT ZU AGILE-PROJEKT</a:t>
            </a:r>
          </a:p>
        </p:txBody>
      </p:sp>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1579990468"/>
              </p:ext>
            </p:extLst>
          </p:nvPr>
        </p:nvGraphicFramePr>
        <p:xfrm>
          <a:off x="221972" y="1537993"/>
          <a:ext cx="11744062" cy="4674223"/>
        </p:xfrm>
        <a:graphic>
          <a:graphicData uri="http://schemas.openxmlformats.org/drawingml/2006/table">
            <a:tbl>
              <a:tblPr>
                <a:tableStyleId>{5C22544A-7EE6-4342-B048-85BDC9FD1C3A}</a:tableStyleId>
              </a:tblPr>
              <a:tblGrid>
                <a:gridCol w="447321">
                  <a:extLst>
                    <a:ext uri="{9D8B030D-6E8A-4147-A177-3AD203B41FA5}">
                      <a16:colId xmlns:a16="http://schemas.microsoft.com/office/drawing/2014/main" val="655174008"/>
                    </a:ext>
                  </a:extLst>
                </a:gridCol>
                <a:gridCol w="1607323">
                  <a:extLst>
                    <a:ext uri="{9D8B030D-6E8A-4147-A177-3AD203B41FA5}">
                      <a16:colId xmlns:a16="http://schemas.microsoft.com/office/drawing/2014/main" val="379967210"/>
                    </a:ext>
                  </a:extLst>
                </a:gridCol>
                <a:gridCol w="538301">
                  <a:extLst>
                    <a:ext uri="{9D8B030D-6E8A-4147-A177-3AD203B41FA5}">
                      <a16:colId xmlns:a16="http://schemas.microsoft.com/office/drawing/2014/main" val="3975312296"/>
                    </a:ext>
                  </a:extLst>
                </a:gridCol>
                <a:gridCol w="538301">
                  <a:extLst>
                    <a:ext uri="{9D8B030D-6E8A-4147-A177-3AD203B41FA5}">
                      <a16:colId xmlns:a16="http://schemas.microsoft.com/office/drawing/2014/main" val="3915670230"/>
                    </a:ext>
                  </a:extLst>
                </a:gridCol>
                <a:gridCol w="538301">
                  <a:extLst>
                    <a:ext uri="{9D8B030D-6E8A-4147-A177-3AD203B41FA5}">
                      <a16:colId xmlns:a16="http://schemas.microsoft.com/office/drawing/2014/main" val="4225603956"/>
                    </a:ext>
                  </a:extLst>
                </a:gridCol>
                <a:gridCol w="538301">
                  <a:extLst>
                    <a:ext uri="{9D8B030D-6E8A-4147-A177-3AD203B41FA5}">
                      <a16:colId xmlns:a16="http://schemas.microsoft.com/office/drawing/2014/main" val="1517423547"/>
                    </a:ext>
                  </a:extLst>
                </a:gridCol>
                <a:gridCol w="538301">
                  <a:extLst>
                    <a:ext uri="{9D8B030D-6E8A-4147-A177-3AD203B41FA5}">
                      <a16:colId xmlns:a16="http://schemas.microsoft.com/office/drawing/2014/main" val="2226319780"/>
                    </a:ext>
                  </a:extLst>
                </a:gridCol>
                <a:gridCol w="538301">
                  <a:extLst>
                    <a:ext uri="{9D8B030D-6E8A-4147-A177-3AD203B41FA5}">
                      <a16:colId xmlns:a16="http://schemas.microsoft.com/office/drawing/2014/main" val="1099638921"/>
                    </a:ext>
                  </a:extLst>
                </a:gridCol>
                <a:gridCol w="538301">
                  <a:extLst>
                    <a:ext uri="{9D8B030D-6E8A-4147-A177-3AD203B41FA5}">
                      <a16:colId xmlns:a16="http://schemas.microsoft.com/office/drawing/2014/main" val="2273876770"/>
                    </a:ext>
                  </a:extLst>
                </a:gridCol>
                <a:gridCol w="538301">
                  <a:extLst>
                    <a:ext uri="{9D8B030D-6E8A-4147-A177-3AD203B41FA5}">
                      <a16:colId xmlns:a16="http://schemas.microsoft.com/office/drawing/2014/main" val="547077787"/>
                    </a:ext>
                  </a:extLst>
                </a:gridCol>
                <a:gridCol w="538301">
                  <a:extLst>
                    <a:ext uri="{9D8B030D-6E8A-4147-A177-3AD203B41FA5}">
                      <a16:colId xmlns:a16="http://schemas.microsoft.com/office/drawing/2014/main" val="2360780514"/>
                    </a:ext>
                  </a:extLst>
                </a:gridCol>
                <a:gridCol w="538301">
                  <a:extLst>
                    <a:ext uri="{9D8B030D-6E8A-4147-A177-3AD203B41FA5}">
                      <a16:colId xmlns:a16="http://schemas.microsoft.com/office/drawing/2014/main" val="45168858"/>
                    </a:ext>
                  </a:extLst>
                </a:gridCol>
                <a:gridCol w="538301">
                  <a:extLst>
                    <a:ext uri="{9D8B030D-6E8A-4147-A177-3AD203B41FA5}">
                      <a16:colId xmlns:a16="http://schemas.microsoft.com/office/drawing/2014/main" val="3859976741"/>
                    </a:ext>
                  </a:extLst>
                </a:gridCol>
                <a:gridCol w="538301">
                  <a:extLst>
                    <a:ext uri="{9D8B030D-6E8A-4147-A177-3AD203B41FA5}">
                      <a16:colId xmlns:a16="http://schemas.microsoft.com/office/drawing/2014/main" val="40770523"/>
                    </a:ext>
                  </a:extLst>
                </a:gridCol>
                <a:gridCol w="538301">
                  <a:extLst>
                    <a:ext uri="{9D8B030D-6E8A-4147-A177-3AD203B41FA5}">
                      <a16:colId xmlns:a16="http://schemas.microsoft.com/office/drawing/2014/main" val="3459679726"/>
                    </a:ext>
                  </a:extLst>
                </a:gridCol>
                <a:gridCol w="538301">
                  <a:extLst>
                    <a:ext uri="{9D8B030D-6E8A-4147-A177-3AD203B41FA5}">
                      <a16:colId xmlns:a16="http://schemas.microsoft.com/office/drawing/2014/main" val="4047575968"/>
                    </a:ext>
                  </a:extLst>
                </a:gridCol>
                <a:gridCol w="538301">
                  <a:extLst>
                    <a:ext uri="{9D8B030D-6E8A-4147-A177-3AD203B41FA5}">
                      <a16:colId xmlns:a16="http://schemas.microsoft.com/office/drawing/2014/main" val="1522727625"/>
                    </a:ext>
                  </a:extLst>
                </a:gridCol>
                <a:gridCol w="538301">
                  <a:extLst>
                    <a:ext uri="{9D8B030D-6E8A-4147-A177-3AD203B41FA5}">
                      <a16:colId xmlns:a16="http://schemas.microsoft.com/office/drawing/2014/main" val="3559668543"/>
                    </a:ext>
                  </a:extLst>
                </a:gridCol>
                <a:gridCol w="538301">
                  <a:extLst>
                    <a:ext uri="{9D8B030D-6E8A-4147-A177-3AD203B41FA5}">
                      <a16:colId xmlns:a16="http://schemas.microsoft.com/office/drawing/2014/main" val="3563266421"/>
                    </a:ext>
                  </a:extLst>
                </a:gridCol>
                <a:gridCol w="538301">
                  <a:extLst>
                    <a:ext uri="{9D8B030D-6E8A-4147-A177-3AD203B41FA5}">
                      <a16:colId xmlns:a16="http://schemas.microsoft.com/office/drawing/2014/main" val="1965671004"/>
                    </a:ext>
                  </a:extLst>
                </a:gridCol>
              </a:tblGrid>
              <a:tr h="295153">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rtl="0" fontAlgn="ctr"/>
                      <a:r>
                        <a:rPr lang="de-DE" sz="1050" u="none" strike="noStrike">
                          <a:effectLst/>
                          <a:latin typeface="Century Gothic" panose="020B0502020202020204" pitchFamily="34" charset="0"/>
                        </a:rPr>
                        <a:t>20XX – Q3 </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Q1</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Q2</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Q3</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de-DE" sz="1050" u="none" strike="noStrike">
                          <a:effectLst/>
                          <a:latin typeface="Century Gothic" panose="020B0502020202020204" pitchFamily="34" charset="0"/>
                        </a:rPr>
                        <a:t>20XX – Q4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1655693"/>
                  </a:ext>
                </a:extLst>
              </a:tr>
              <a:tr h="413215">
                <a:tc>
                  <a:txBody>
                    <a:bodyPr/>
                    <a:lstStyle/>
                    <a:p>
                      <a:pPr algn="l" rtl="0" fontAlgn="b"/>
                      <a:r>
                        <a:rPr lang="de-DE" sz="700" u="none" strike="noStrike">
                          <a:effectLst/>
                          <a:latin typeface="Century Gothic" panose="020B0502020202020204" pitchFamily="34" charset="0"/>
                        </a:rPr>
                        <a:t> </a:t>
                      </a:r>
                    </a:p>
                  </a:txBody>
                  <a:tcPr marL="6817" marR="6817" marT="6817" marB="0" anchor="b">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de-DE" sz="700" u="none" strike="noStrike">
                          <a:effectLst/>
                          <a:latin typeface="Century Gothic" panose="020B0502020202020204" pitchFamily="34" charset="0"/>
                        </a:rPr>
                        <a:t> </a:t>
                      </a:r>
                    </a:p>
                  </a:txBody>
                  <a:tcPr marL="6817" marR="6817" marT="6817"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AUG</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SEPT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OKT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JAN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FEB</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MRZ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APR</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MAI</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JUN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AUG</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SEPT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de-DE" sz="900" u="none" strike="noStrike">
                          <a:effectLst/>
                          <a:latin typeface="Century Gothic" panose="020B0502020202020204" pitchFamily="34" charset="0"/>
                        </a:rPr>
                        <a:t>OKT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de-DE"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289089"/>
                  </a:ext>
                </a:extLst>
              </a:tr>
              <a:tr h="259735">
                <a:tc rowSpan="8">
                  <a:txBody>
                    <a:bodyPr/>
                    <a:lstStyle/>
                    <a:p>
                      <a:pPr algn="ctr" rtl="0" fontAlgn="ctr"/>
                      <a:r>
                        <a:rPr lang="de-DE" sz="1000" u="none" strike="noStrike">
                          <a:effectLst/>
                          <a:latin typeface="Century Gothic" panose="020B0502020202020204" pitchFamily="34" charset="0"/>
                        </a:rPr>
                        <a:t>BENUTZERERFAHRUNG</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de-DE" sz="1050" b="0" i="0" u="none" strike="noStrike">
                          <a:solidFill>
                            <a:srgbClr val="000000"/>
                          </a:solidFill>
                          <a:effectLst/>
                          <a:latin typeface="Century Gothic" panose="020B0502020202020204" pitchFamily="34" charset="0"/>
                        </a:rPr>
                        <a:t>Wireframe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3598771"/>
                  </a:ext>
                </a:extLst>
              </a:tr>
              <a:tr h="259735">
                <a:tc vMerge="1">
                  <a:txBody>
                    <a:bodyPr/>
                    <a:lstStyle/>
                    <a:p>
                      <a:endParaRPr lang="en-US"/>
                    </a:p>
                  </a:txBody>
                  <a:tcPr/>
                </a:tc>
                <a:tc>
                  <a:txBody>
                    <a:bodyPr/>
                    <a:lstStyle/>
                    <a:p>
                      <a:pPr algn="l" rtl="0" fontAlgn="ctr"/>
                      <a:r>
                        <a:rPr lang="de-DE" sz="1050" b="0" i="0" u="none" strike="noStrike">
                          <a:solidFill>
                            <a:srgbClr val="000000"/>
                          </a:solidFill>
                          <a:effectLst/>
                          <a:latin typeface="Century Gothic" panose="020B0502020202020204" pitchFamily="34" charset="0"/>
                        </a:rPr>
                        <a:t>Entwicklung eines Style Guide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65667"/>
                  </a:ext>
                </a:extLst>
              </a:tr>
              <a:tr h="259735">
                <a:tc vMerge="1">
                  <a:txBody>
                    <a:bodyPr/>
                    <a:lstStyle/>
                    <a:p>
                      <a:endParaRPr lang="en-US"/>
                    </a:p>
                  </a:txBody>
                  <a:tcPr/>
                </a:tc>
                <a:tc>
                  <a:txBody>
                    <a:bodyPr/>
                    <a:lstStyle/>
                    <a:p>
                      <a:pPr algn="l" rtl="0" fontAlgn="ctr"/>
                      <a:r>
                        <a:rPr lang="de-DE" sz="1050" b="0" i="0" u="none" strike="noStrike">
                          <a:solidFill>
                            <a:srgbClr val="000000"/>
                          </a:solidFill>
                          <a:effectLst/>
                          <a:latin typeface="Century Gothic" panose="020B0502020202020204" pitchFamily="34" charset="0"/>
                        </a:rPr>
                        <a:t>Oberflächendesign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957916"/>
                  </a:ext>
                </a:extLst>
              </a:tr>
              <a:tr h="259735">
                <a:tc vMerge="1">
                  <a:txBody>
                    <a:bodyPr/>
                    <a:lstStyle/>
                    <a:p>
                      <a:endParaRPr lang="en-US"/>
                    </a:p>
                  </a:txBody>
                  <a:tcPr/>
                </a:tc>
                <a:tc>
                  <a:txBody>
                    <a:bodyPr/>
                    <a:lstStyle/>
                    <a:p>
                      <a:pPr algn="l" rtl="0" fontAlgn="ctr"/>
                      <a:r>
                        <a:rPr lang="de-DE" sz="1050" b="0" i="0" u="none" strike="noStrike">
                          <a:solidFill>
                            <a:srgbClr val="000000"/>
                          </a:solidFill>
                          <a:effectLst/>
                          <a:latin typeface="Century Gothic" panose="020B0502020202020204" pitchFamily="34" charset="0"/>
                        </a:rPr>
                        <a:t>UX-Vorlagen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1186892"/>
                  </a:ext>
                </a:extLst>
              </a:tr>
              <a:tr h="259735">
                <a:tc vMerge="1">
                  <a:txBody>
                    <a:bodyPr/>
                    <a:lstStyle/>
                    <a:p>
                      <a:endParaRPr lang="en-US"/>
                    </a:p>
                  </a:txBody>
                  <a:tcPr/>
                </a:tc>
                <a:tc>
                  <a:txBody>
                    <a:bodyPr/>
                    <a:lstStyle/>
                    <a:p>
                      <a:pPr algn="l" rtl="0" fontAlgn="ctr"/>
                      <a:r>
                        <a:rPr lang="de-DE" sz="1050" b="0" i="0" u="none" strike="noStrike">
                          <a:solidFill>
                            <a:srgbClr val="000000"/>
                          </a:solidFill>
                          <a:effectLst/>
                          <a:latin typeface="Century Gothic" panose="020B0502020202020204" pitchFamily="34" charset="0"/>
                        </a:rPr>
                        <a:t>Funktionsdesign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7582"/>
                  </a:ext>
                </a:extLst>
              </a:tr>
              <a:tr h="259735">
                <a:tc vMerge="1">
                  <a:txBody>
                    <a:bodyPr/>
                    <a:lstStyle/>
                    <a:p>
                      <a:endParaRPr lang="en-US"/>
                    </a:p>
                  </a:txBody>
                  <a:tcPr/>
                </a:tc>
                <a:tc>
                  <a:txBody>
                    <a:bodyPr/>
                    <a:lstStyle/>
                    <a:p>
                      <a:pPr algn="l" rtl="0" fontAlgn="ctr"/>
                      <a:r>
                        <a:rPr lang="de-DE" sz="1050" b="0" i="0" u="none" strike="noStrike">
                          <a:solidFill>
                            <a:srgbClr val="000000"/>
                          </a:solidFill>
                          <a:effectLst/>
                          <a:latin typeface="Century Gothic" panose="020B0502020202020204" pitchFamily="34" charset="0"/>
                        </a:rPr>
                        <a:t>UX-Prüfung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483141"/>
                  </a:ext>
                </a:extLst>
              </a:tr>
              <a:tr h="259735">
                <a:tc vMerge="1">
                  <a:txBody>
                    <a:bodyPr/>
                    <a:lstStyle/>
                    <a:p>
                      <a:endParaRPr lang="en-US"/>
                    </a:p>
                  </a:txBody>
                  <a:tcPr/>
                </a:tc>
                <a:tc>
                  <a:txBody>
                    <a:bodyPr/>
                    <a:lstStyle/>
                    <a:p>
                      <a:pPr algn="l" rtl="0" fontAlgn="ctr"/>
                      <a:r>
                        <a:rPr lang="de-DE" sz="1050" b="0" i="0" u="none" strike="noStrike">
                          <a:solidFill>
                            <a:srgbClr val="000000"/>
                          </a:solidFill>
                          <a:effectLst/>
                          <a:latin typeface="Century Gothic" panose="020B0502020202020204" pitchFamily="34" charset="0"/>
                        </a:rPr>
                        <a:t>Site-Test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7175176"/>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4402746"/>
                  </a:ext>
                </a:extLst>
              </a:tr>
              <a:tr h="259735">
                <a:tc rowSpan="7">
                  <a:txBody>
                    <a:bodyPr/>
                    <a:lstStyle/>
                    <a:p>
                      <a:pPr algn="ctr" rtl="0" fontAlgn="ctr"/>
                      <a:r>
                        <a:rPr lang="de-DE" sz="1000" u="none" strike="noStrike">
                          <a:effectLst/>
                          <a:latin typeface="Century Gothic" panose="020B0502020202020204" pitchFamily="34" charset="0"/>
                        </a:rPr>
                        <a:t>QUALITÄTSSICHERUNG</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de-DE" sz="1100" b="0" i="0" u="none" strike="noStrike">
                          <a:solidFill>
                            <a:srgbClr val="000000"/>
                          </a:solidFill>
                          <a:effectLst/>
                          <a:latin typeface="Century Gothic" panose="020B0502020202020204" pitchFamily="34" charset="0"/>
                        </a:rPr>
                        <a:t>Vorschautests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4162884"/>
                  </a:ext>
                </a:extLst>
              </a:tr>
              <a:tr h="259735">
                <a:tc vMerge="1">
                  <a:txBody>
                    <a:bodyPr/>
                    <a:lstStyle/>
                    <a:p>
                      <a:endParaRPr lang="en-US"/>
                    </a:p>
                  </a:txBody>
                  <a:tcPr/>
                </a:tc>
                <a:tc>
                  <a:txBody>
                    <a:bodyPr/>
                    <a:lstStyle/>
                    <a:p>
                      <a:pPr algn="l" rtl="0" fontAlgn="ctr"/>
                      <a:r>
                        <a:rPr lang="de-DE" sz="1100" b="0" i="0" u="none" strike="noStrike">
                          <a:solidFill>
                            <a:srgbClr val="000000"/>
                          </a:solidFill>
                          <a:effectLst/>
                          <a:latin typeface="Century Gothic" panose="020B0502020202020204" pitchFamily="34" charset="0"/>
                        </a:rPr>
                        <a:t>Qualitätssicherung</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1387048"/>
                  </a:ext>
                </a:extLst>
              </a:tr>
              <a:tr h="259735">
                <a:tc vMerge="1">
                  <a:txBody>
                    <a:bodyPr/>
                    <a:lstStyle/>
                    <a:p>
                      <a:endParaRPr lang="en-US"/>
                    </a:p>
                  </a:txBody>
                  <a:tcPr/>
                </a:tc>
                <a:tc>
                  <a:txBody>
                    <a:bodyPr/>
                    <a:lstStyle/>
                    <a:p>
                      <a:pPr algn="l" rtl="0" fontAlgn="ctr"/>
                      <a:r>
                        <a:rPr lang="de-DE" sz="1100" b="0" i="0" u="none" strike="noStrike">
                          <a:solidFill>
                            <a:srgbClr val="000000"/>
                          </a:solidFill>
                          <a:effectLst/>
                          <a:latin typeface="Century Gothic" panose="020B0502020202020204" pitchFamily="34" charset="0"/>
                        </a:rPr>
                        <a:t>Messzahlen</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6859347"/>
                  </a:ext>
                </a:extLst>
              </a:tr>
              <a:tr h="259735">
                <a:tc vMerge="1">
                  <a:txBody>
                    <a:bodyPr/>
                    <a:lstStyle/>
                    <a:p>
                      <a:endParaRPr lang="en-US"/>
                    </a:p>
                  </a:txBody>
                  <a:tcPr/>
                </a:tc>
                <a:tc>
                  <a:txBody>
                    <a:bodyPr/>
                    <a:lstStyle/>
                    <a:p>
                      <a:pPr algn="l" rtl="0" fontAlgn="ctr"/>
                      <a:r>
                        <a:rPr lang="de-DE" sz="1100" b="0" i="0" u="none" strike="noStrike">
                          <a:solidFill>
                            <a:srgbClr val="000000"/>
                          </a:solidFill>
                          <a:effectLst/>
                          <a:latin typeface="Century Gothic" panose="020B0502020202020204" pitchFamily="34" charset="0"/>
                        </a:rPr>
                        <a:t>Varianztests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451669"/>
                  </a:ext>
                </a:extLst>
              </a:tr>
              <a:tr h="259735">
                <a:tc vMerge="1">
                  <a:txBody>
                    <a:bodyPr/>
                    <a:lstStyle/>
                    <a:p>
                      <a:endParaRPr lang="en-US"/>
                    </a:p>
                  </a:txBody>
                  <a:tcPr/>
                </a:tc>
                <a:tc>
                  <a:txBody>
                    <a:bodyPr/>
                    <a:lstStyle/>
                    <a:p>
                      <a:pPr algn="l" rtl="0" fontAlgn="ctr"/>
                      <a:r>
                        <a:rPr lang="de-DE" sz="1100" b="0" i="0" u="none" strike="noStrike" spc="-20" baseline="0" dirty="0">
                          <a:solidFill>
                            <a:srgbClr val="000000"/>
                          </a:solidFill>
                          <a:effectLst/>
                          <a:latin typeface="Century Gothic" panose="020B0502020202020204" pitchFamily="34" charset="0"/>
                        </a:rPr>
                        <a:t>Benutzerabnahmetest</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352480"/>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522510"/>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de-DE" sz="700" u="none" strike="noStrike" dirty="0">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1534890"/>
                  </a:ext>
                </a:extLst>
              </a:tr>
            </a:tbl>
          </a:graphicData>
        </a:graphic>
      </p:graphicFrame>
      <p:grpSp>
        <p:nvGrpSpPr>
          <p:cNvPr id="49" name="Group 48">
            <a:extLst>
              <a:ext uri="{FF2B5EF4-FFF2-40B4-BE49-F238E27FC236}">
                <a16:creationId xmlns:a16="http://schemas.microsoft.com/office/drawing/2014/main" id="{E449F952-D3FB-074F-86F4-345B19964675}"/>
              </a:ext>
            </a:extLst>
          </p:cNvPr>
          <p:cNvGrpSpPr/>
          <p:nvPr/>
        </p:nvGrpSpPr>
        <p:grpSpPr>
          <a:xfrm>
            <a:off x="8119858" y="1643489"/>
            <a:ext cx="1760982" cy="4572000"/>
            <a:chOff x="10201566" y="8271934"/>
            <a:chExt cx="1760982" cy="7158104"/>
          </a:xfrm>
        </p:grpSpPr>
        <p:cxnSp>
          <p:nvCxnSpPr>
            <p:cNvPr id="104" name="Straight Connector 103">
              <a:extLst>
                <a:ext uri="{FF2B5EF4-FFF2-40B4-BE49-F238E27FC236}">
                  <a16:creationId xmlns:a16="http://schemas.microsoft.com/office/drawing/2014/main" id="{A29E293A-2D79-174C-99E2-92B94AF5DE92}"/>
                </a:ext>
              </a:extLst>
            </p:cNvPr>
            <p:cNvCxnSpPr/>
            <p:nvPr/>
          </p:nvCxnSpPr>
          <p:spPr>
            <a:xfrm>
              <a:off x="10201566" y="8271934"/>
              <a:ext cx="0" cy="7158104"/>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5" name="Display 104">
              <a:extLst>
                <a:ext uri="{FF2B5EF4-FFF2-40B4-BE49-F238E27FC236}">
                  <a16:creationId xmlns:a16="http://schemas.microsoft.com/office/drawing/2014/main" id="{5B98B656-4C2E-384D-9879-0B6AAA2251F6}"/>
                </a:ext>
              </a:extLst>
            </p:cNvPr>
            <p:cNvSpPr/>
            <p:nvPr/>
          </p:nvSpPr>
          <p:spPr>
            <a:xfrm>
              <a:off x="10214260" y="10273839"/>
              <a:ext cx="1748288" cy="979884"/>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de-DE" sz="1200" b="1" dirty="0">
                  <a:solidFill>
                    <a:schemeClr val="tx1"/>
                  </a:solidFill>
                  <a:latin typeface="Century Gothic" panose="020B0502020202020204" pitchFamily="34" charset="0"/>
                </a:rPr>
                <a:t>MEILENSTEIN</a:t>
              </a:r>
            </a:p>
            <a:p>
              <a:pPr algn="ctr" rtl="0"/>
              <a:r>
                <a:rPr lang="de-DE" sz="1200" b="1" dirty="0">
                  <a:solidFill>
                    <a:schemeClr val="tx1"/>
                  </a:solidFill>
                  <a:latin typeface="Century Gothic" panose="020B0502020202020204" pitchFamily="34" charset="0"/>
                </a:rPr>
                <a:t>27. Mai</a:t>
              </a:r>
            </a:p>
          </p:txBody>
        </p:sp>
      </p:grpSp>
      <p:grpSp>
        <p:nvGrpSpPr>
          <p:cNvPr id="107" name="Group 106">
            <a:extLst>
              <a:ext uri="{FF2B5EF4-FFF2-40B4-BE49-F238E27FC236}">
                <a16:creationId xmlns:a16="http://schemas.microsoft.com/office/drawing/2014/main" id="{95413781-E14F-CB4D-B86D-8FB03D95B1EF}"/>
              </a:ext>
            </a:extLst>
          </p:cNvPr>
          <p:cNvGrpSpPr/>
          <p:nvPr/>
        </p:nvGrpSpPr>
        <p:grpSpPr>
          <a:xfrm>
            <a:off x="2280260" y="1079307"/>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dirty="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dirty="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de-DE" sz="1100" dirty="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370399" y="1096492"/>
            <a:ext cx="1832553"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rtl="0"/>
            <a:r>
              <a:rPr lang="de-DE" sz="1400" dirty="0">
                <a:latin typeface="Century Gothic" panose="020B0502020202020204" pitchFamily="34" charset="0"/>
              </a:rPr>
              <a:t>STREAM-SCHLÜSSEL</a:t>
            </a:r>
          </a:p>
        </p:txBody>
      </p:sp>
      <p:sp>
        <p:nvSpPr>
          <p:cNvPr id="70" name="Shape 17">
            <a:extLst>
              <a:ext uri="{FF2B5EF4-FFF2-40B4-BE49-F238E27FC236}">
                <a16:creationId xmlns:a16="http://schemas.microsoft.com/office/drawing/2014/main" id="{EC6A7902-9072-1142-B46F-17198A4D1B0C}"/>
              </a:ext>
            </a:extLst>
          </p:cNvPr>
          <p:cNvSpPr/>
          <p:nvPr/>
        </p:nvSpPr>
        <p:spPr>
          <a:xfrm>
            <a:off x="2311153" y="2545088"/>
            <a:ext cx="914400" cy="210380"/>
          </a:xfrm>
          <a:prstGeom prst="roundRect">
            <a:avLst>
              <a:gd name="adj" fmla="val 16667"/>
            </a:avLst>
          </a:prstGeom>
          <a:solidFill>
            <a:schemeClr val="accent4"/>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1" name="Shape 18">
            <a:extLst>
              <a:ext uri="{FF2B5EF4-FFF2-40B4-BE49-F238E27FC236}">
                <a16:creationId xmlns:a16="http://schemas.microsoft.com/office/drawing/2014/main" id="{91BEB173-B14C-154D-B16E-21A548D2D7D7}"/>
              </a:ext>
            </a:extLst>
          </p:cNvPr>
          <p:cNvSpPr/>
          <p:nvPr/>
        </p:nvSpPr>
        <p:spPr>
          <a:xfrm>
            <a:off x="2311153" y="2832233"/>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2" name="Shape 19">
            <a:extLst>
              <a:ext uri="{FF2B5EF4-FFF2-40B4-BE49-F238E27FC236}">
                <a16:creationId xmlns:a16="http://schemas.microsoft.com/office/drawing/2014/main" id="{D63ADE92-07BF-6745-98A7-006E5C321AA5}"/>
              </a:ext>
            </a:extLst>
          </p:cNvPr>
          <p:cNvSpPr/>
          <p:nvPr/>
        </p:nvSpPr>
        <p:spPr>
          <a:xfrm>
            <a:off x="2311153" y="3346496"/>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3" name="Shape 21">
            <a:extLst>
              <a:ext uri="{FF2B5EF4-FFF2-40B4-BE49-F238E27FC236}">
                <a16:creationId xmlns:a16="http://schemas.microsoft.com/office/drawing/2014/main" id="{05AB6692-C1F4-B24F-904B-7D192CD26E2D}"/>
              </a:ext>
            </a:extLst>
          </p:cNvPr>
          <p:cNvSpPr/>
          <p:nvPr/>
        </p:nvSpPr>
        <p:spPr>
          <a:xfrm>
            <a:off x="2311153" y="3099988"/>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4" name="Shape 23">
            <a:extLst>
              <a:ext uri="{FF2B5EF4-FFF2-40B4-BE49-F238E27FC236}">
                <a16:creationId xmlns:a16="http://schemas.microsoft.com/office/drawing/2014/main" id="{99E5773D-5AA7-0642-A82D-C4ABDC605014}"/>
              </a:ext>
            </a:extLst>
          </p:cNvPr>
          <p:cNvSpPr/>
          <p:nvPr/>
        </p:nvSpPr>
        <p:spPr>
          <a:xfrm>
            <a:off x="2311153" y="2281184"/>
            <a:ext cx="914400" cy="210380"/>
          </a:xfrm>
          <a:prstGeom prst="roundRect">
            <a:avLst>
              <a:gd name="adj" fmla="val 16667"/>
            </a:avLst>
          </a:prstGeom>
          <a:solidFill>
            <a:schemeClr val="accent4">
              <a:lumMod val="40000"/>
              <a:lumOff val="6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5" name="Shape 22">
            <a:extLst>
              <a:ext uri="{FF2B5EF4-FFF2-40B4-BE49-F238E27FC236}">
                <a16:creationId xmlns:a16="http://schemas.microsoft.com/office/drawing/2014/main" id="{5B040849-91BA-4C47-92F8-E3942C6DAE8D}"/>
              </a:ext>
            </a:extLst>
          </p:cNvPr>
          <p:cNvSpPr/>
          <p:nvPr/>
        </p:nvSpPr>
        <p:spPr>
          <a:xfrm>
            <a:off x="2311153" y="3600705"/>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sp>
        <p:nvSpPr>
          <p:cNvPr id="76" name="Shape 17">
            <a:extLst>
              <a:ext uri="{FF2B5EF4-FFF2-40B4-BE49-F238E27FC236}">
                <a16:creationId xmlns:a16="http://schemas.microsoft.com/office/drawing/2014/main" id="{04C3B766-618D-D64B-9B41-4670D0321B4B}"/>
              </a:ext>
            </a:extLst>
          </p:cNvPr>
          <p:cNvSpPr/>
          <p:nvPr/>
        </p:nvSpPr>
        <p:spPr>
          <a:xfrm>
            <a:off x="2311153" y="4121740"/>
            <a:ext cx="914400" cy="210380"/>
          </a:xfrm>
          <a:prstGeom prst="roundRect">
            <a:avLst>
              <a:gd name="adj" fmla="val 16667"/>
            </a:avLst>
          </a:prstGeom>
          <a:solidFill>
            <a:srgbClr val="C4F8F3"/>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7" name="Shape 18">
            <a:extLst>
              <a:ext uri="{FF2B5EF4-FFF2-40B4-BE49-F238E27FC236}">
                <a16:creationId xmlns:a16="http://schemas.microsoft.com/office/drawing/2014/main" id="{9D7FC776-E7FA-9F42-BDE7-954E471C0B32}"/>
              </a:ext>
            </a:extLst>
          </p:cNvPr>
          <p:cNvSpPr/>
          <p:nvPr/>
        </p:nvSpPr>
        <p:spPr>
          <a:xfrm>
            <a:off x="2311153" y="4415659"/>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8" name="Shape 19">
            <a:extLst>
              <a:ext uri="{FF2B5EF4-FFF2-40B4-BE49-F238E27FC236}">
                <a16:creationId xmlns:a16="http://schemas.microsoft.com/office/drawing/2014/main" id="{927E48AE-B570-2141-9CC3-0ED5CF920BBD}"/>
              </a:ext>
            </a:extLst>
          </p:cNvPr>
          <p:cNvSpPr/>
          <p:nvPr/>
        </p:nvSpPr>
        <p:spPr>
          <a:xfrm>
            <a:off x="2311153" y="4916375"/>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79" name="Shape 21">
            <a:extLst>
              <a:ext uri="{FF2B5EF4-FFF2-40B4-BE49-F238E27FC236}">
                <a16:creationId xmlns:a16="http://schemas.microsoft.com/office/drawing/2014/main" id="{3AA61EC1-5A8B-6049-8AF3-252521BE1972}"/>
              </a:ext>
            </a:extLst>
          </p:cNvPr>
          <p:cNvSpPr/>
          <p:nvPr/>
        </p:nvSpPr>
        <p:spPr>
          <a:xfrm>
            <a:off x="2311153" y="4663095"/>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80" name="Shape 23">
            <a:extLst>
              <a:ext uri="{FF2B5EF4-FFF2-40B4-BE49-F238E27FC236}">
                <a16:creationId xmlns:a16="http://schemas.microsoft.com/office/drawing/2014/main" id="{E9FA7DA7-B522-1942-90D7-4059014EBB27}"/>
              </a:ext>
            </a:extLst>
          </p:cNvPr>
          <p:cNvSpPr/>
          <p:nvPr/>
        </p:nvSpPr>
        <p:spPr>
          <a:xfrm>
            <a:off x="2311153" y="3857836"/>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81" name="Shape 22">
            <a:extLst>
              <a:ext uri="{FF2B5EF4-FFF2-40B4-BE49-F238E27FC236}">
                <a16:creationId xmlns:a16="http://schemas.microsoft.com/office/drawing/2014/main" id="{C63AECC4-C276-0841-92CE-63559CC6765D}"/>
              </a:ext>
            </a:extLst>
          </p:cNvPr>
          <p:cNvSpPr/>
          <p:nvPr/>
        </p:nvSpPr>
        <p:spPr>
          <a:xfrm>
            <a:off x="2311153" y="5184133"/>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sp>
        <p:nvSpPr>
          <p:cNvPr id="83" name="Shape 19">
            <a:extLst>
              <a:ext uri="{FF2B5EF4-FFF2-40B4-BE49-F238E27FC236}">
                <a16:creationId xmlns:a16="http://schemas.microsoft.com/office/drawing/2014/main" id="{1B88CAC1-F466-364C-AD33-93C37402552C}"/>
              </a:ext>
            </a:extLst>
          </p:cNvPr>
          <p:cNvSpPr/>
          <p:nvPr/>
        </p:nvSpPr>
        <p:spPr>
          <a:xfrm>
            <a:off x="2311153" y="5438069"/>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84" name="Shape 22">
            <a:extLst>
              <a:ext uri="{FF2B5EF4-FFF2-40B4-BE49-F238E27FC236}">
                <a16:creationId xmlns:a16="http://schemas.microsoft.com/office/drawing/2014/main" id="{46F41D01-8820-9441-BBBA-18830EC4BB9D}"/>
              </a:ext>
            </a:extLst>
          </p:cNvPr>
          <p:cNvSpPr/>
          <p:nvPr/>
        </p:nvSpPr>
        <p:spPr>
          <a:xfrm>
            <a:off x="2311153" y="5685503"/>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tx1"/>
                </a:solidFill>
                <a:latin typeface="Century Gothic"/>
                <a:ea typeface="Century Gothic"/>
                <a:cs typeface="Century Gothic"/>
                <a:sym typeface="Century Gothic"/>
              </a:rPr>
              <a:t>TEXT</a:t>
            </a:r>
          </a:p>
        </p:txBody>
      </p:sp>
      <p:sp>
        <p:nvSpPr>
          <p:cNvPr id="85" name="Shape 23">
            <a:extLst>
              <a:ext uri="{FF2B5EF4-FFF2-40B4-BE49-F238E27FC236}">
                <a16:creationId xmlns:a16="http://schemas.microsoft.com/office/drawing/2014/main" id="{05F3D38A-1AAC-954D-A06C-72C9376C734D}"/>
              </a:ext>
            </a:extLst>
          </p:cNvPr>
          <p:cNvSpPr/>
          <p:nvPr/>
        </p:nvSpPr>
        <p:spPr>
          <a:xfrm>
            <a:off x="2311153" y="5949408"/>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de-DE" sz="1000" b="0">
                <a:solidFill>
                  <a:schemeClr val="dk1"/>
                </a:solidFill>
                <a:latin typeface="Century Gothic"/>
                <a:ea typeface="Century Gothic"/>
                <a:cs typeface="Century Gothic"/>
                <a:sym typeface="Century Gothic"/>
              </a:rPr>
              <a:t>TEXT</a:t>
            </a:r>
          </a:p>
        </p:txBody>
      </p:sp>
      <p:sp>
        <p:nvSpPr>
          <p:cNvPr id="2" name="TextBox 1">
            <a:extLst>
              <a:ext uri="{FF2B5EF4-FFF2-40B4-BE49-F238E27FC236}">
                <a16:creationId xmlns:a16="http://schemas.microsoft.com/office/drawing/2014/main" id="{FAA4295B-D527-293F-8D62-7F9791CFBED5}"/>
              </a:ext>
            </a:extLst>
          </p:cNvPr>
          <p:cNvSpPr txBox="1"/>
          <p:nvPr/>
        </p:nvSpPr>
        <p:spPr>
          <a:xfrm>
            <a:off x="106131" y="197014"/>
            <a:ext cx="6096000" cy="584775"/>
          </a:xfrm>
          <a:prstGeom prst="rect">
            <a:avLst/>
          </a:prstGeom>
          <a:noFill/>
        </p:spPr>
        <p:txBody>
          <a:bodyPr wrap="square">
            <a:spAutoFit/>
          </a:bodyPr>
          <a:lstStyle/>
          <a:p>
            <a:pPr rtl="0"/>
            <a:r>
              <a:rPr lang="de-DE" sz="3200">
                <a:solidFill>
                  <a:schemeClr val="accent5">
                    <a:lumMod val="75000"/>
                  </a:schemeClr>
                </a:solidFill>
                <a:latin typeface="Century Gothic" panose="020B0502020202020204" pitchFamily="34" charset="0"/>
              </a:rPr>
              <a:t>PROJEKTNAME</a:t>
            </a:r>
          </a:p>
        </p:txBody>
      </p:sp>
    </p:spTree>
    <p:extLst>
      <p:ext uri="{BB962C8B-B14F-4D97-AF65-F5344CB8AC3E}">
        <p14:creationId xmlns:p14="http://schemas.microsoft.com/office/powerpoint/2010/main" val="411194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diamond pattern background">
            <a:extLst>
              <a:ext uri="{FF2B5EF4-FFF2-40B4-BE49-F238E27FC236}">
                <a16:creationId xmlns:a16="http://schemas.microsoft.com/office/drawing/2014/main" id="{215E8673-8C1D-1AC4-0070-B32DA8BFE95D}"/>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107791790"/>
              </p:ext>
            </p:extLst>
          </p:nvPr>
        </p:nvGraphicFramePr>
        <p:xfrm>
          <a:off x="473710" y="497304"/>
          <a:ext cx="11230609" cy="5394960"/>
        </p:xfrm>
        <a:graphic>
          <a:graphicData uri="http://schemas.openxmlformats.org/drawingml/2006/table">
            <a:tbl>
              <a:tblPr>
                <a:effectLst>
                  <a:outerShdw blurRad="114300" dist="88900" dir="8100000" algn="tr" rotWithShape="0">
                    <a:schemeClr val="bg1">
                      <a:lumMod val="50000"/>
                      <a:alpha val="40000"/>
                    </a:schemeClr>
                  </a:outerShdw>
                  <a:reflection blurRad="6350" stA="52000" endA="300" endPos="35000" dir="5400000" sy="-100000" algn="bl" rotWithShape="0"/>
                </a:effectLst>
                <a:tableStyleId>{5C22544A-7EE6-4342-B048-85BDC9FD1C3A}</a:tableStyleId>
              </a:tblPr>
              <a:tblGrid>
                <a:gridCol w="11230609">
                  <a:extLst>
                    <a:ext uri="{9D8B030D-6E8A-4147-A177-3AD203B41FA5}">
                      <a16:colId xmlns:a16="http://schemas.microsoft.com/office/drawing/2014/main" val="155532388"/>
                    </a:ext>
                  </a:extLst>
                </a:gridCol>
              </a:tblGrid>
              <a:tr h="5394960">
                <a:tc>
                  <a:txBody>
                    <a:bodyPr/>
                    <a:lstStyle/>
                    <a:p>
                      <a:pPr algn="l" rtl="0" fontAlgn="ctr"/>
                      <a:r>
                        <a:rPr lang="de-DE" sz="1600" b="0" i="0" u="none" strike="noStrike">
                          <a:solidFill>
                            <a:schemeClr val="tx1"/>
                          </a:solidFill>
                          <a:effectLst/>
                          <a:latin typeface="Century Gothic" panose="020B0502020202020204" pitchFamily="34" charset="0"/>
                        </a:rPr>
                        <a:t>Text eingeben</a:t>
                      </a:r>
                    </a:p>
                  </a:txBody>
                  <a:tcPr marL="274320" marR="274320"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100000">
                          <a:schemeClr val="bg1">
                            <a:alpha val="49000"/>
                          </a:schemeClr>
                        </a:gs>
                      </a:gsLst>
                      <a:lin ang="2700000" scaled="0"/>
                    </a:gradFill>
                  </a:tcPr>
                </a:tc>
                <a:extLst>
                  <a:ext uri="{0D108BD9-81ED-4DB2-BD59-A6C34878D82A}">
                    <a16:rowId xmlns:a16="http://schemas.microsoft.com/office/drawing/2014/main" val="2846645468"/>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KOMMENTARE</a:t>
            </a:r>
          </a:p>
        </p:txBody>
      </p:sp>
    </p:spTree>
    <p:extLst>
      <p:ext uri="{BB962C8B-B14F-4D97-AF65-F5344CB8AC3E}">
        <p14:creationId xmlns:p14="http://schemas.microsoft.com/office/powerpoint/2010/main" val="8225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4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crum-Product-Roadmap-Template_PowerPoint" id="{CA023635-0FE3-D447-AE5F-B9A7899BC3F3}" vid="{D2EC3121-5B6E-CB43-98C4-78CDB5BFC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IC-Scrum-Product-Roadmap-Template_PowerPoint</Template>
  <TotalTime>18</TotalTime>
  <Words>863</Words>
  <Application>Microsoft Office PowerPoint</Application>
  <PresentationFormat>Widescreen</PresentationFormat>
  <Paragraphs>705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8613501398585</cp:lastModifiedBy>
  <cp:revision>16</cp:revision>
  <dcterms:created xsi:type="dcterms:W3CDTF">2021-07-12T17:22:22Z</dcterms:created>
  <dcterms:modified xsi:type="dcterms:W3CDTF">2024-03-12T13:20:39Z</dcterms:modified>
</cp:coreProperties>
</file>