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342" r:id="rId2"/>
    <p:sldId id="295"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0DA4D"/>
    <a:srgbClr val="00BD32"/>
    <a:srgbClr val="F7F9FB"/>
    <a:srgbClr val="FFDE4C"/>
    <a:srgbClr val="F0A622"/>
    <a:srgbClr val="4CEDF0"/>
    <a:srgbClr val="EAEEF3"/>
    <a:srgbClr val="E3EAF6"/>
    <a:srgbClr val="5B7191"/>
    <a:srgbClr val="CDD5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254" autoAdjust="0"/>
    <p:restoredTop sz="86447"/>
  </p:normalViewPr>
  <p:slideViewPr>
    <p:cSldViewPr snapToGrid="0" snapToObjects="1">
      <p:cViewPr varScale="1">
        <p:scale>
          <a:sx n="128" d="100"/>
          <a:sy n="128" d="100"/>
        </p:scale>
        <p:origin x="752" y="15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3/7/24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3/7/24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3/7/24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3/7/24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3/7/24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3/7/24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3/7/24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3/7/24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3/7/24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3/7/24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3/7/24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3/7/24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3/7/24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1.pn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hyperlink" Target="https://de.smartsheet.com/try-it?trp=49940&amp;utm_language=DE&amp;utm_source=template-powerpoint&amp;utm_medium=content&amp;utm_campaign=ic-Project+Execution+Strategy-powerpoint-49940-de&amp;lpa=ic+Project+Execution+Strategy+powerpoint+49940+de" TargetMode="External"/><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7870211" cy="430887"/>
          </a:xfrm>
          <a:prstGeom prst="rect">
            <a:avLst/>
          </a:prstGeom>
          <a:noFill/>
        </p:spPr>
        <p:txBody>
          <a:bodyPr wrap="square" rtlCol="0">
            <a:spAutoFit/>
          </a:bodyPr>
          <a:lstStyle/>
          <a:p>
            <a:pPr rtl="0"/>
            <a:r>
              <a:rPr lang="de-DE" sz="2200" b="1" dirty="0">
                <a:solidFill>
                  <a:schemeClr val="tx1">
                    <a:lumMod val="75000"/>
                    <a:lumOff val="25000"/>
                  </a:schemeClr>
                </a:solidFill>
                <a:latin typeface="Century Gothic" panose="020B0502020202020204" pitchFamily="34" charset="0"/>
              </a:rPr>
              <a:t>VORLAGE FÜR PROJEKTUMSETZUNGSSTRATEGIE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rtl="0"/>
            <a:r>
              <a:rPr lang="de-DE" dirty="0">
                <a:solidFill>
                  <a:schemeClr val="bg1"/>
                </a:solidFill>
                <a:latin typeface="Century Gothic" panose="020B0502020202020204" pitchFamily="34" charset="0"/>
              </a:rPr>
              <a:t>PROJEKTUMSETZUNGSSTRATEGIE</a:t>
            </a:r>
          </a:p>
        </p:txBody>
      </p:sp>
      <p:grpSp>
        <p:nvGrpSpPr>
          <p:cNvPr id="10" name="Group 9">
            <a:extLst>
              <a:ext uri="{FF2B5EF4-FFF2-40B4-BE49-F238E27FC236}">
                <a16:creationId xmlns:a16="http://schemas.microsoft.com/office/drawing/2014/main" id="{0AC2661C-4488-BF4C-A4A8-DED0F3474CA1}"/>
              </a:ext>
            </a:extLst>
          </p:cNvPr>
          <p:cNvGrpSpPr/>
          <p:nvPr/>
        </p:nvGrpSpPr>
        <p:grpSpPr>
          <a:xfrm>
            <a:off x="300447" y="1027189"/>
            <a:ext cx="2142769" cy="4616916"/>
            <a:chOff x="300447" y="978105"/>
            <a:chExt cx="2142769" cy="4616916"/>
          </a:xfrm>
        </p:grpSpPr>
        <p:sp>
          <p:nvSpPr>
            <p:cNvPr id="136" name="Rectangle 135">
              <a:extLst>
                <a:ext uri="{FF2B5EF4-FFF2-40B4-BE49-F238E27FC236}">
                  <a16:creationId xmlns:a16="http://schemas.microsoft.com/office/drawing/2014/main" id="{EBE980E5-7F24-0A41-B225-ADAF427F4814}"/>
                </a:ext>
              </a:extLst>
            </p:cNvPr>
            <p:cNvSpPr/>
            <p:nvPr/>
          </p:nvSpPr>
          <p:spPr>
            <a:xfrm>
              <a:off x="457130" y="1326507"/>
              <a:ext cx="1986086" cy="691634"/>
            </a:xfrm>
            <a:prstGeom prst="rect">
              <a:avLst/>
            </a:prstGeom>
            <a:solidFill>
              <a:schemeClr val="accent4"/>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r" rtl="0"/>
              <a:r>
                <a:rPr lang="de-DE" sz="1600" dirty="0">
                  <a:latin typeface="Century Gothic" panose="020B0502020202020204" pitchFamily="34" charset="0"/>
                </a:rPr>
                <a:t>PROGRAMMSTART</a:t>
              </a:r>
            </a:p>
          </p:txBody>
        </p:sp>
        <p:sp>
          <p:nvSpPr>
            <p:cNvPr id="2" name="Rectangle 1">
              <a:extLst>
                <a:ext uri="{FF2B5EF4-FFF2-40B4-BE49-F238E27FC236}">
                  <a16:creationId xmlns:a16="http://schemas.microsoft.com/office/drawing/2014/main" id="{13F151E7-D325-7E45-87D1-778B077A9544}"/>
                </a:ext>
              </a:extLst>
            </p:cNvPr>
            <p:cNvSpPr/>
            <p:nvPr/>
          </p:nvSpPr>
          <p:spPr>
            <a:xfrm>
              <a:off x="457130" y="2018140"/>
              <a:ext cx="1986086" cy="3576881"/>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rtl="0"/>
              <a:r>
                <a:rPr lang="de-DE" sz="1200" dirty="0">
                  <a:solidFill>
                    <a:schemeClr val="tx1"/>
                  </a:solidFill>
                  <a:latin typeface="Century Gothic" panose="020B0502020202020204" pitchFamily="34" charset="0"/>
                </a:rPr>
                <a:t>Text eingeben</a:t>
              </a:r>
            </a:p>
          </p:txBody>
        </p:sp>
        <p:sp>
          <p:nvSpPr>
            <p:cNvPr id="7" name="Oval 6">
              <a:extLst>
                <a:ext uri="{FF2B5EF4-FFF2-40B4-BE49-F238E27FC236}">
                  <a16:creationId xmlns:a16="http://schemas.microsoft.com/office/drawing/2014/main" id="{B32254A8-87C8-854C-91A1-0500D3615CC5}"/>
                </a:ext>
              </a:extLst>
            </p:cNvPr>
            <p:cNvSpPr>
              <a:spLocks noChangeAspect="1"/>
            </p:cNvSpPr>
            <p:nvPr/>
          </p:nvSpPr>
          <p:spPr>
            <a:xfrm>
              <a:off x="300447" y="978105"/>
              <a:ext cx="640080" cy="640080"/>
            </a:xfrm>
            <a:prstGeom prst="ellipse">
              <a:avLst/>
            </a:prstGeom>
            <a:solidFill>
              <a:schemeClr val="bg1"/>
            </a:solidFill>
            <a:ln>
              <a:solidFill>
                <a:schemeClr val="bg1">
                  <a:lumMod val="75000"/>
                </a:schemeClr>
              </a:solidFill>
            </a:ln>
            <a:effectLst>
              <a:outerShdw blurRad="50800" dist="38100" dir="8100000" algn="tr"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de-DE" sz="3200">
                  <a:solidFill>
                    <a:schemeClr val="bg1">
                      <a:lumMod val="75000"/>
                    </a:schemeClr>
                  </a:solidFill>
                  <a:latin typeface="Century Gothic" panose="020B0502020202020204" pitchFamily="34" charset="0"/>
                </a:rPr>
                <a:t>1</a:t>
              </a:r>
            </a:p>
          </p:txBody>
        </p:sp>
        <p:sp>
          <p:nvSpPr>
            <p:cNvPr id="141" name="Oval 140">
              <a:extLst>
                <a:ext uri="{FF2B5EF4-FFF2-40B4-BE49-F238E27FC236}">
                  <a16:creationId xmlns:a16="http://schemas.microsoft.com/office/drawing/2014/main" id="{8CFB517F-E4AF-9C4B-9FCB-780B6055BBF1}"/>
                </a:ext>
              </a:extLst>
            </p:cNvPr>
            <p:cNvSpPr/>
            <p:nvPr/>
          </p:nvSpPr>
          <p:spPr>
            <a:xfrm>
              <a:off x="1667033" y="4784727"/>
              <a:ext cx="717734" cy="717734"/>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lumMod val="75000"/>
                  </a:schemeClr>
                </a:solidFill>
                <a:latin typeface="Century Gothic" panose="020B0502020202020204" pitchFamily="34" charset="0"/>
              </a:endParaRPr>
            </a:p>
          </p:txBody>
        </p:sp>
        <p:pic>
          <p:nvPicPr>
            <p:cNvPr id="9" name="Graphic 8" descr="Group brainstorm with solid fill">
              <a:extLst>
                <a:ext uri="{FF2B5EF4-FFF2-40B4-BE49-F238E27FC236}">
                  <a16:creationId xmlns:a16="http://schemas.microsoft.com/office/drawing/2014/main" id="{1E43C9E2-B6A5-0849-A031-B0862D87252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662969" y="4750527"/>
              <a:ext cx="717734" cy="717734"/>
            </a:xfrm>
            <a:prstGeom prst="rect">
              <a:avLst/>
            </a:prstGeom>
          </p:spPr>
        </p:pic>
      </p:grpSp>
      <p:grpSp>
        <p:nvGrpSpPr>
          <p:cNvPr id="142" name="Group 141">
            <a:extLst>
              <a:ext uri="{FF2B5EF4-FFF2-40B4-BE49-F238E27FC236}">
                <a16:creationId xmlns:a16="http://schemas.microsoft.com/office/drawing/2014/main" id="{778405FD-33E7-7548-9CDB-3A5AA0864300}"/>
              </a:ext>
            </a:extLst>
          </p:cNvPr>
          <p:cNvGrpSpPr/>
          <p:nvPr/>
        </p:nvGrpSpPr>
        <p:grpSpPr>
          <a:xfrm>
            <a:off x="2592773" y="1027189"/>
            <a:ext cx="2142769" cy="4616916"/>
            <a:chOff x="300447" y="978105"/>
            <a:chExt cx="2142769" cy="4616916"/>
          </a:xfrm>
        </p:grpSpPr>
        <p:sp>
          <p:nvSpPr>
            <p:cNvPr id="144" name="Rectangle 143">
              <a:extLst>
                <a:ext uri="{FF2B5EF4-FFF2-40B4-BE49-F238E27FC236}">
                  <a16:creationId xmlns:a16="http://schemas.microsoft.com/office/drawing/2014/main" id="{FD57E39C-0061-9A47-9B96-24C4B4650F2D}"/>
                </a:ext>
              </a:extLst>
            </p:cNvPr>
            <p:cNvSpPr/>
            <p:nvPr/>
          </p:nvSpPr>
          <p:spPr>
            <a:xfrm>
              <a:off x="457130" y="1326507"/>
              <a:ext cx="1986086" cy="691634"/>
            </a:xfrm>
            <a:prstGeom prst="rect">
              <a:avLst/>
            </a:prstGeom>
            <a:solidFill>
              <a:srgbClr val="00BD3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r" rtl="0"/>
              <a:r>
                <a:rPr lang="de-DE" sz="1600" dirty="0">
                  <a:latin typeface="Century Gothic" panose="020B0502020202020204" pitchFamily="34" charset="0"/>
                </a:rPr>
                <a:t>PLANUNG</a:t>
              </a:r>
            </a:p>
          </p:txBody>
        </p:sp>
        <p:sp>
          <p:nvSpPr>
            <p:cNvPr id="143" name="Rectangle 142">
              <a:extLst>
                <a:ext uri="{FF2B5EF4-FFF2-40B4-BE49-F238E27FC236}">
                  <a16:creationId xmlns:a16="http://schemas.microsoft.com/office/drawing/2014/main" id="{40A7F137-C330-914F-BD3E-4CB46CB43351}"/>
                </a:ext>
              </a:extLst>
            </p:cNvPr>
            <p:cNvSpPr/>
            <p:nvPr/>
          </p:nvSpPr>
          <p:spPr>
            <a:xfrm>
              <a:off x="457130" y="2018140"/>
              <a:ext cx="1986086" cy="3576881"/>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rtl="0"/>
              <a:r>
                <a:rPr lang="de-DE" sz="1200" dirty="0">
                  <a:solidFill>
                    <a:schemeClr val="tx1"/>
                  </a:solidFill>
                  <a:latin typeface="Century Gothic" panose="020B0502020202020204" pitchFamily="34" charset="0"/>
                </a:rPr>
                <a:t>Text eingeben</a:t>
              </a:r>
            </a:p>
          </p:txBody>
        </p:sp>
        <p:sp>
          <p:nvSpPr>
            <p:cNvPr id="145" name="Oval 144">
              <a:extLst>
                <a:ext uri="{FF2B5EF4-FFF2-40B4-BE49-F238E27FC236}">
                  <a16:creationId xmlns:a16="http://schemas.microsoft.com/office/drawing/2014/main" id="{D8E8452A-E07E-3F4C-8FAF-2E1230B05831}"/>
                </a:ext>
              </a:extLst>
            </p:cNvPr>
            <p:cNvSpPr>
              <a:spLocks noChangeAspect="1"/>
            </p:cNvSpPr>
            <p:nvPr/>
          </p:nvSpPr>
          <p:spPr>
            <a:xfrm>
              <a:off x="300447" y="978105"/>
              <a:ext cx="640080" cy="640080"/>
            </a:xfrm>
            <a:prstGeom prst="ellipse">
              <a:avLst/>
            </a:prstGeom>
            <a:solidFill>
              <a:schemeClr val="bg1"/>
            </a:solidFill>
            <a:ln>
              <a:solidFill>
                <a:schemeClr val="bg1">
                  <a:lumMod val="75000"/>
                </a:schemeClr>
              </a:solidFill>
            </a:ln>
            <a:effectLst>
              <a:outerShdw blurRad="50800" dist="38100" dir="8100000" algn="tr"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de-DE" sz="3200">
                  <a:solidFill>
                    <a:schemeClr val="bg1">
                      <a:lumMod val="75000"/>
                    </a:schemeClr>
                  </a:solidFill>
                  <a:latin typeface="Century Gothic" panose="020B0502020202020204" pitchFamily="34" charset="0"/>
                </a:rPr>
                <a:t>2</a:t>
              </a:r>
            </a:p>
          </p:txBody>
        </p:sp>
        <p:sp>
          <p:nvSpPr>
            <p:cNvPr id="146" name="Oval 145">
              <a:extLst>
                <a:ext uri="{FF2B5EF4-FFF2-40B4-BE49-F238E27FC236}">
                  <a16:creationId xmlns:a16="http://schemas.microsoft.com/office/drawing/2014/main" id="{7C20605A-901C-1444-A56F-8E290F966169}"/>
                </a:ext>
              </a:extLst>
            </p:cNvPr>
            <p:cNvSpPr/>
            <p:nvPr/>
          </p:nvSpPr>
          <p:spPr>
            <a:xfrm>
              <a:off x="1667033" y="4784727"/>
              <a:ext cx="717734" cy="717734"/>
            </a:xfrm>
            <a:prstGeom prst="ellipse">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lumMod val="75000"/>
                  </a:schemeClr>
                </a:solidFill>
                <a:latin typeface="Century Gothic" panose="020B0502020202020204" pitchFamily="34" charset="0"/>
              </a:endParaRPr>
            </a:p>
          </p:txBody>
        </p:sp>
        <p:pic>
          <p:nvPicPr>
            <p:cNvPr id="147" name="Graphic 146" descr="Gantt Chart outline">
              <a:extLst>
                <a:ext uri="{FF2B5EF4-FFF2-40B4-BE49-F238E27FC236}">
                  <a16:creationId xmlns:a16="http://schemas.microsoft.com/office/drawing/2014/main" id="{DA6E0872-EF0D-6143-BB40-14D179BAF877}"/>
                </a:ext>
              </a:extLst>
            </p:cNvPr>
            <p:cNvPicPr>
              <a:picLocks noChangeAspect="1"/>
            </p:cNvPicPr>
            <p:nvPr/>
          </p:nvPicPr>
          <p:blipFill>
            <a:blip r:embed="rId4">
              <a:extLst>
                <a:ext uri="{96DAC541-7B7A-43D3-8B79-37D633B846F1}">
                  <asvg:svgBlip xmlns:asvg="http://schemas.microsoft.com/office/drawing/2016/SVG/main" r:embed="rId5"/>
                </a:ext>
              </a:extLst>
            </a:blip>
            <a:srcRect/>
            <a:stretch/>
          </p:blipFill>
          <p:spPr>
            <a:xfrm>
              <a:off x="1615508" y="4726216"/>
              <a:ext cx="789507" cy="789507"/>
            </a:xfrm>
            <a:prstGeom prst="rect">
              <a:avLst/>
            </a:prstGeom>
          </p:spPr>
        </p:pic>
      </p:grpSp>
      <p:grpSp>
        <p:nvGrpSpPr>
          <p:cNvPr id="148" name="Group 147">
            <a:extLst>
              <a:ext uri="{FF2B5EF4-FFF2-40B4-BE49-F238E27FC236}">
                <a16:creationId xmlns:a16="http://schemas.microsoft.com/office/drawing/2014/main" id="{9427A891-2A16-8641-983C-ED5172168BF9}"/>
              </a:ext>
            </a:extLst>
          </p:cNvPr>
          <p:cNvGrpSpPr/>
          <p:nvPr/>
        </p:nvGrpSpPr>
        <p:grpSpPr>
          <a:xfrm>
            <a:off x="4885099" y="1027189"/>
            <a:ext cx="2142769" cy="4616916"/>
            <a:chOff x="300447" y="978105"/>
            <a:chExt cx="2142769" cy="4616916"/>
          </a:xfrm>
        </p:grpSpPr>
        <p:sp>
          <p:nvSpPr>
            <p:cNvPr id="150" name="Rectangle 149">
              <a:extLst>
                <a:ext uri="{FF2B5EF4-FFF2-40B4-BE49-F238E27FC236}">
                  <a16:creationId xmlns:a16="http://schemas.microsoft.com/office/drawing/2014/main" id="{A93EC3EC-94B4-0E44-9750-0197F7974996}"/>
                </a:ext>
              </a:extLst>
            </p:cNvPr>
            <p:cNvSpPr/>
            <p:nvPr/>
          </p:nvSpPr>
          <p:spPr>
            <a:xfrm>
              <a:off x="457130" y="1326507"/>
              <a:ext cx="1986086" cy="691634"/>
            </a:xfrm>
            <a:prstGeom prst="rect">
              <a:avLst/>
            </a:prstGeom>
            <a:solidFill>
              <a:schemeClr val="tx2">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r" rtl="0"/>
              <a:r>
                <a:rPr lang="de-DE" sz="1600" dirty="0">
                  <a:latin typeface="Century Gothic" panose="020B0502020202020204" pitchFamily="34" charset="0"/>
                </a:rPr>
                <a:t>AUSFÜHREN</a:t>
              </a:r>
            </a:p>
          </p:txBody>
        </p:sp>
        <p:sp>
          <p:nvSpPr>
            <p:cNvPr id="149" name="Rectangle 148">
              <a:extLst>
                <a:ext uri="{FF2B5EF4-FFF2-40B4-BE49-F238E27FC236}">
                  <a16:creationId xmlns:a16="http://schemas.microsoft.com/office/drawing/2014/main" id="{AA84EF9F-A6BF-4E40-A598-824134F0F484}"/>
                </a:ext>
              </a:extLst>
            </p:cNvPr>
            <p:cNvSpPr/>
            <p:nvPr/>
          </p:nvSpPr>
          <p:spPr>
            <a:xfrm>
              <a:off x="457130" y="2018140"/>
              <a:ext cx="1986086" cy="3576881"/>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rtl="0"/>
              <a:r>
                <a:rPr lang="de-DE" sz="1200" dirty="0">
                  <a:solidFill>
                    <a:schemeClr val="tx1"/>
                  </a:solidFill>
                  <a:latin typeface="Century Gothic" panose="020B0502020202020204" pitchFamily="34" charset="0"/>
                </a:rPr>
                <a:t>Text eingeben</a:t>
              </a:r>
            </a:p>
          </p:txBody>
        </p:sp>
        <p:sp>
          <p:nvSpPr>
            <p:cNvPr id="151" name="Oval 150">
              <a:extLst>
                <a:ext uri="{FF2B5EF4-FFF2-40B4-BE49-F238E27FC236}">
                  <a16:creationId xmlns:a16="http://schemas.microsoft.com/office/drawing/2014/main" id="{E07DDFE8-3F85-0D46-8153-757B7FA10074}"/>
                </a:ext>
              </a:extLst>
            </p:cNvPr>
            <p:cNvSpPr>
              <a:spLocks noChangeAspect="1"/>
            </p:cNvSpPr>
            <p:nvPr/>
          </p:nvSpPr>
          <p:spPr>
            <a:xfrm>
              <a:off x="300447" y="978105"/>
              <a:ext cx="640080" cy="640080"/>
            </a:xfrm>
            <a:prstGeom prst="ellipse">
              <a:avLst/>
            </a:prstGeom>
            <a:solidFill>
              <a:schemeClr val="bg1"/>
            </a:solidFill>
            <a:ln>
              <a:solidFill>
                <a:schemeClr val="bg1">
                  <a:lumMod val="75000"/>
                </a:schemeClr>
              </a:solidFill>
            </a:ln>
            <a:effectLst>
              <a:outerShdw blurRad="50800" dist="38100" dir="8100000" algn="tr"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de-DE" sz="3200">
                  <a:solidFill>
                    <a:schemeClr val="bg1">
                      <a:lumMod val="75000"/>
                    </a:schemeClr>
                  </a:solidFill>
                  <a:latin typeface="Century Gothic" panose="020B0502020202020204" pitchFamily="34" charset="0"/>
                </a:rPr>
                <a:t>3</a:t>
              </a:r>
            </a:p>
          </p:txBody>
        </p:sp>
        <p:sp>
          <p:nvSpPr>
            <p:cNvPr id="152" name="Oval 151">
              <a:extLst>
                <a:ext uri="{FF2B5EF4-FFF2-40B4-BE49-F238E27FC236}">
                  <a16:creationId xmlns:a16="http://schemas.microsoft.com/office/drawing/2014/main" id="{221CEA06-C4F7-BD46-9505-8F23C46455A3}"/>
                </a:ext>
              </a:extLst>
            </p:cNvPr>
            <p:cNvSpPr/>
            <p:nvPr/>
          </p:nvSpPr>
          <p:spPr>
            <a:xfrm>
              <a:off x="1667033" y="4784727"/>
              <a:ext cx="717734" cy="717734"/>
            </a:xfrm>
            <a:prstGeom prst="ellips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lumMod val="75000"/>
                  </a:schemeClr>
                </a:solidFill>
                <a:latin typeface="Century Gothic" panose="020B0502020202020204" pitchFamily="34" charset="0"/>
              </a:endParaRPr>
            </a:p>
          </p:txBody>
        </p:sp>
        <p:pic>
          <p:nvPicPr>
            <p:cNvPr id="153" name="Graphic 152" descr="Playbook with solid fill">
              <a:extLst>
                <a:ext uri="{FF2B5EF4-FFF2-40B4-BE49-F238E27FC236}">
                  <a16:creationId xmlns:a16="http://schemas.microsoft.com/office/drawing/2014/main" id="{DEB3C757-D95B-CD4E-ADBD-8150C535A918}"/>
                </a:ext>
              </a:extLst>
            </p:cNvPr>
            <p:cNvPicPr>
              <a:picLocks noChangeAspect="1"/>
            </p:cNvPicPr>
            <p:nvPr/>
          </p:nvPicPr>
          <p:blipFill>
            <a:blip r:embed="rId6">
              <a:extLst>
                <a:ext uri="{96DAC541-7B7A-43D3-8B79-37D633B846F1}">
                  <asvg:svgBlip xmlns:asvg="http://schemas.microsoft.com/office/drawing/2016/SVG/main" r:embed="rId7"/>
                </a:ext>
              </a:extLst>
            </a:blip>
            <a:srcRect/>
            <a:stretch/>
          </p:blipFill>
          <p:spPr>
            <a:xfrm>
              <a:off x="1709269" y="4837075"/>
              <a:ext cx="608036" cy="608036"/>
            </a:xfrm>
            <a:prstGeom prst="rect">
              <a:avLst/>
            </a:prstGeom>
          </p:spPr>
        </p:pic>
      </p:grpSp>
      <p:grpSp>
        <p:nvGrpSpPr>
          <p:cNvPr id="154" name="Group 153">
            <a:extLst>
              <a:ext uri="{FF2B5EF4-FFF2-40B4-BE49-F238E27FC236}">
                <a16:creationId xmlns:a16="http://schemas.microsoft.com/office/drawing/2014/main" id="{50BA72D4-F1C1-0245-BACB-7D7BAE0E60C4}"/>
              </a:ext>
            </a:extLst>
          </p:cNvPr>
          <p:cNvGrpSpPr/>
          <p:nvPr/>
        </p:nvGrpSpPr>
        <p:grpSpPr>
          <a:xfrm>
            <a:off x="7177425" y="1027189"/>
            <a:ext cx="2142769" cy="4616916"/>
            <a:chOff x="300447" y="978105"/>
            <a:chExt cx="2142769" cy="4616916"/>
          </a:xfrm>
          <a:effectLst>
            <a:outerShdw blurRad="50800" dist="38100" dir="2700000" algn="tl" rotWithShape="0">
              <a:prstClr val="black">
                <a:alpha val="40000"/>
              </a:prstClr>
            </a:outerShdw>
          </a:effectLst>
        </p:grpSpPr>
        <p:sp>
          <p:nvSpPr>
            <p:cNvPr id="156" name="Rectangle 155">
              <a:extLst>
                <a:ext uri="{FF2B5EF4-FFF2-40B4-BE49-F238E27FC236}">
                  <a16:creationId xmlns:a16="http://schemas.microsoft.com/office/drawing/2014/main" id="{D7EC13CC-D918-1F4D-9053-9BD39465D237}"/>
                </a:ext>
              </a:extLst>
            </p:cNvPr>
            <p:cNvSpPr/>
            <p:nvPr/>
          </p:nvSpPr>
          <p:spPr>
            <a:xfrm>
              <a:off x="457130" y="1326507"/>
              <a:ext cx="1986086" cy="691634"/>
            </a:xfrm>
            <a:prstGeom prst="rect">
              <a:avLst/>
            </a:prstGeom>
            <a:solidFill>
              <a:schemeClr val="tx1">
                <a:lumMod val="65000"/>
                <a:lumOff val="3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r" rtl="0"/>
              <a:r>
                <a:rPr lang="de-DE" sz="1600" dirty="0">
                  <a:latin typeface="Century Gothic" panose="020B0502020202020204" pitchFamily="34" charset="0"/>
                </a:rPr>
                <a:t>ÜBERWACHEN</a:t>
              </a:r>
            </a:p>
          </p:txBody>
        </p:sp>
        <p:sp>
          <p:nvSpPr>
            <p:cNvPr id="155" name="Rectangle 154">
              <a:extLst>
                <a:ext uri="{FF2B5EF4-FFF2-40B4-BE49-F238E27FC236}">
                  <a16:creationId xmlns:a16="http://schemas.microsoft.com/office/drawing/2014/main" id="{EDCD727B-C6CB-4644-8360-ED75F6494F7B}"/>
                </a:ext>
              </a:extLst>
            </p:cNvPr>
            <p:cNvSpPr/>
            <p:nvPr/>
          </p:nvSpPr>
          <p:spPr>
            <a:xfrm>
              <a:off x="457130" y="2018140"/>
              <a:ext cx="1986086" cy="357688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rtl="0"/>
              <a:r>
                <a:rPr lang="de-DE" sz="1200" dirty="0">
                  <a:solidFill>
                    <a:schemeClr val="tx1"/>
                  </a:solidFill>
                  <a:latin typeface="Century Gothic" panose="020B0502020202020204" pitchFamily="34" charset="0"/>
                </a:rPr>
                <a:t>Text eingeben</a:t>
              </a:r>
            </a:p>
          </p:txBody>
        </p:sp>
        <p:sp>
          <p:nvSpPr>
            <p:cNvPr id="157" name="Oval 156">
              <a:extLst>
                <a:ext uri="{FF2B5EF4-FFF2-40B4-BE49-F238E27FC236}">
                  <a16:creationId xmlns:a16="http://schemas.microsoft.com/office/drawing/2014/main" id="{EAE7BE78-6721-FB40-8E0A-F289BE8B5F86}"/>
                </a:ext>
              </a:extLst>
            </p:cNvPr>
            <p:cNvSpPr>
              <a:spLocks noChangeAspect="1"/>
            </p:cNvSpPr>
            <p:nvPr/>
          </p:nvSpPr>
          <p:spPr>
            <a:xfrm>
              <a:off x="300447" y="978105"/>
              <a:ext cx="640080" cy="640080"/>
            </a:xfrm>
            <a:prstGeom prst="ellipse">
              <a:avLst/>
            </a:prstGeom>
            <a:solidFill>
              <a:schemeClr val="bg1"/>
            </a:solidFill>
            <a:ln>
              <a:solidFill>
                <a:schemeClr val="bg1">
                  <a:lumMod val="75000"/>
                </a:schemeClr>
              </a:solidFill>
            </a:ln>
            <a:effectLst>
              <a:outerShdw blurRad="50800" dist="38100" dir="8100000" algn="tr"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de-DE" sz="3200">
                  <a:solidFill>
                    <a:schemeClr val="bg1">
                      <a:lumMod val="75000"/>
                    </a:schemeClr>
                  </a:solidFill>
                  <a:latin typeface="Century Gothic" panose="020B0502020202020204" pitchFamily="34" charset="0"/>
                </a:rPr>
                <a:t>4</a:t>
              </a:r>
            </a:p>
          </p:txBody>
        </p:sp>
        <p:sp>
          <p:nvSpPr>
            <p:cNvPr id="158" name="Oval 157">
              <a:extLst>
                <a:ext uri="{FF2B5EF4-FFF2-40B4-BE49-F238E27FC236}">
                  <a16:creationId xmlns:a16="http://schemas.microsoft.com/office/drawing/2014/main" id="{89BA827F-125D-734E-BD56-46BB8755F81D}"/>
                </a:ext>
              </a:extLst>
            </p:cNvPr>
            <p:cNvSpPr/>
            <p:nvPr/>
          </p:nvSpPr>
          <p:spPr>
            <a:xfrm>
              <a:off x="1667033" y="4784727"/>
              <a:ext cx="717734" cy="717734"/>
            </a:xfrm>
            <a:prstGeom prst="ellips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lumMod val="75000"/>
                  </a:schemeClr>
                </a:solidFill>
                <a:latin typeface="Century Gothic" panose="020B0502020202020204" pitchFamily="34" charset="0"/>
              </a:endParaRPr>
            </a:p>
          </p:txBody>
        </p:sp>
        <p:pic>
          <p:nvPicPr>
            <p:cNvPr id="159" name="Graphic 158" descr="Clipboard Partially Checked outline">
              <a:extLst>
                <a:ext uri="{FF2B5EF4-FFF2-40B4-BE49-F238E27FC236}">
                  <a16:creationId xmlns:a16="http://schemas.microsoft.com/office/drawing/2014/main" id="{165E3F38-E6BC-6A4F-AA58-08E1551D3524}"/>
                </a:ext>
              </a:extLst>
            </p:cNvPr>
            <p:cNvPicPr>
              <a:picLocks noChangeAspect="1"/>
            </p:cNvPicPr>
            <p:nvPr/>
          </p:nvPicPr>
          <p:blipFill>
            <a:blip r:embed="rId8">
              <a:extLst>
                <a:ext uri="{96DAC541-7B7A-43D3-8B79-37D633B846F1}">
                  <asvg:svgBlip xmlns:asvg="http://schemas.microsoft.com/office/drawing/2016/SVG/main" r:embed="rId9"/>
                </a:ext>
              </a:extLst>
            </a:blip>
            <a:srcRect/>
            <a:stretch/>
          </p:blipFill>
          <p:spPr>
            <a:xfrm>
              <a:off x="1725252" y="4824385"/>
              <a:ext cx="593168" cy="593168"/>
            </a:xfrm>
            <a:prstGeom prst="rect">
              <a:avLst/>
            </a:prstGeom>
          </p:spPr>
        </p:pic>
      </p:grpSp>
      <p:grpSp>
        <p:nvGrpSpPr>
          <p:cNvPr id="160" name="Group 159">
            <a:extLst>
              <a:ext uri="{FF2B5EF4-FFF2-40B4-BE49-F238E27FC236}">
                <a16:creationId xmlns:a16="http://schemas.microsoft.com/office/drawing/2014/main" id="{22DF0D65-8080-2D40-8483-E973524484AE}"/>
              </a:ext>
            </a:extLst>
          </p:cNvPr>
          <p:cNvGrpSpPr/>
          <p:nvPr/>
        </p:nvGrpSpPr>
        <p:grpSpPr>
          <a:xfrm>
            <a:off x="9469751" y="1027189"/>
            <a:ext cx="2142769" cy="4616916"/>
            <a:chOff x="300447" y="978105"/>
            <a:chExt cx="2142769" cy="4616916"/>
          </a:xfrm>
        </p:grpSpPr>
        <p:sp>
          <p:nvSpPr>
            <p:cNvPr id="162" name="Rectangle 161">
              <a:extLst>
                <a:ext uri="{FF2B5EF4-FFF2-40B4-BE49-F238E27FC236}">
                  <a16:creationId xmlns:a16="http://schemas.microsoft.com/office/drawing/2014/main" id="{3A2ADACA-0158-1B42-B52D-4AF0629C4A7D}"/>
                </a:ext>
              </a:extLst>
            </p:cNvPr>
            <p:cNvSpPr/>
            <p:nvPr/>
          </p:nvSpPr>
          <p:spPr>
            <a:xfrm>
              <a:off x="457130" y="1326507"/>
              <a:ext cx="1986086" cy="691634"/>
            </a:xfrm>
            <a:prstGeom prst="rect">
              <a:avLst/>
            </a:prstGeom>
            <a:solidFill>
              <a:schemeClr val="tx2">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r" rtl="0"/>
              <a:r>
                <a:rPr lang="de-DE" sz="1600" dirty="0">
                  <a:latin typeface="Century Gothic" panose="020B0502020202020204" pitchFamily="34" charset="0"/>
                </a:rPr>
                <a:t>ABSCHLUSS</a:t>
              </a:r>
            </a:p>
          </p:txBody>
        </p:sp>
        <p:sp>
          <p:nvSpPr>
            <p:cNvPr id="161" name="Rectangle 160">
              <a:extLst>
                <a:ext uri="{FF2B5EF4-FFF2-40B4-BE49-F238E27FC236}">
                  <a16:creationId xmlns:a16="http://schemas.microsoft.com/office/drawing/2014/main" id="{80A20661-48A0-C74B-9272-ADB6D576F930}"/>
                </a:ext>
              </a:extLst>
            </p:cNvPr>
            <p:cNvSpPr/>
            <p:nvPr/>
          </p:nvSpPr>
          <p:spPr>
            <a:xfrm>
              <a:off x="457130" y="2018140"/>
              <a:ext cx="1986086" cy="3576881"/>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rtl="0"/>
              <a:r>
                <a:rPr lang="de-DE" sz="1200" dirty="0">
                  <a:solidFill>
                    <a:schemeClr val="tx1"/>
                  </a:solidFill>
                  <a:latin typeface="Century Gothic" panose="020B0502020202020204" pitchFamily="34" charset="0"/>
                </a:rPr>
                <a:t>Text eingeben</a:t>
              </a:r>
            </a:p>
          </p:txBody>
        </p:sp>
        <p:sp>
          <p:nvSpPr>
            <p:cNvPr id="163" name="Oval 162">
              <a:extLst>
                <a:ext uri="{FF2B5EF4-FFF2-40B4-BE49-F238E27FC236}">
                  <a16:creationId xmlns:a16="http://schemas.microsoft.com/office/drawing/2014/main" id="{607644C6-7633-1247-BB53-A5EA68A2232D}"/>
                </a:ext>
              </a:extLst>
            </p:cNvPr>
            <p:cNvSpPr>
              <a:spLocks noChangeAspect="1"/>
            </p:cNvSpPr>
            <p:nvPr/>
          </p:nvSpPr>
          <p:spPr>
            <a:xfrm>
              <a:off x="300447" y="978105"/>
              <a:ext cx="640080" cy="640080"/>
            </a:xfrm>
            <a:prstGeom prst="ellipse">
              <a:avLst/>
            </a:prstGeom>
            <a:solidFill>
              <a:schemeClr val="bg1"/>
            </a:solidFill>
            <a:ln>
              <a:solidFill>
                <a:schemeClr val="bg1">
                  <a:lumMod val="75000"/>
                </a:schemeClr>
              </a:solidFill>
            </a:ln>
            <a:effectLst>
              <a:outerShdw blurRad="50800" dist="38100" dir="8100000" algn="tr"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de-DE" sz="3200">
                  <a:solidFill>
                    <a:schemeClr val="bg1">
                      <a:lumMod val="75000"/>
                    </a:schemeClr>
                  </a:solidFill>
                  <a:latin typeface="Century Gothic" panose="020B0502020202020204" pitchFamily="34" charset="0"/>
                </a:rPr>
                <a:t>5</a:t>
              </a:r>
            </a:p>
          </p:txBody>
        </p:sp>
        <p:sp>
          <p:nvSpPr>
            <p:cNvPr id="164" name="Oval 163">
              <a:extLst>
                <a:ext uri="{FF2B5EF4-FFF2-40B4-BE49-F238E27FC236}">
                  <a16:creationId xmlns:a16="http://schemas.microsoft.com/office/drawing/2014/main" id="{D5E98E4D-6F33-2F43-9659-6DE668B8F726}"/>
                </a:ext>
              </a:extLst>
            </p:cNvPr>
            <p:cNvSpPr/>
            <p:nvPr/>
          </p:nvSpPr>
          <p:spPr>
            <a:xfrm>
              <a:off x="1667033" y="4784727"/>
              <a:ext cx="717734" cy="717734"/>
            </a:xfrm>
            <a:prstGeom prst="ellipse">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lumMod val="75000"/>
                  </a:schemeClr>
                </a:solidFill>
                <a:latin typeface="Century Gothic" panose="020B0502020202020204" pitchFamily="34" charset="0"/>
              </a:endParaRPr>
            </a:p>
          </p:txBody>
        </p:sp>
        <p:pic>
          <p:nvPicPr>
            <p:cNvPr id="165" name="Graphic 164" descr="Good Inventory with solid fill">
              <a:extLst>
                <a:ext uri="{FF2B5EF4-FFF2-40B4-BE49-F238E27FC236}">
                  <a16:creationId xmlns:a16="http://schemas.microsoft.com/office/drawing/2014/main" id="{CA3663E7-1A81-F740-825A-ED94371F9608}"/>
                </a:ext>
              </a:extLst>
            </p:cNvPr>
            <p:cNvPicPr>
              <a:picLocks noChangeAspect="1"/>
            </p:cNvPicPr>
            <p:nvPr/>
          </p:nvPicPr>
          <p:blipFill>
            <a:blip r:embed="rId10">
              <a:extLst>
                <a:ext uri="{96DAC541-7B7A-43D3-8B79-37D633B846F1}">
                  <asvg:svgBlip xmlns:asvg="http://schemas.microsoft.com/office/drawing/2016/SVG/main" r:embed="rId11"/>
                </a:ext>
              </a:extLst>
            </a:blip>
            <a:srcRect/>
            <a:stretch/>
          </p:blipFill>
          <p:spPr>
            <a:xfrm>
              <a:off x="1725252" y="4835960"/>
              <a:ext cx="593168" cy="593168"/>
            </a:xfrm>
            <a:prstGeom prst="rect">
              <a:avLst/>
            </a:prstGeom>
          </p:spPr>
        </p:pic>
      </p:grpSp>
      <p:cxnSp>
        <p:nvCxnSpPr>
          <p:cNvPr id="17" name="Elbow Connector 16">
            <a:extLst>
              <a:ext uri="{FF2B5EF4-FFF2-40B4-BE49-F238E27FC236}">
                <a16:creationId xmlns:a16="http://schemas.microsoft.com/office/drawing/2014/main" id="{D7ACAB71-D4FB-864D-BB2A-AAF37458B710}"/>
              </a:ext>
            </a:extLst>
          </p:cNvPr>
          <p:cNvCxnSpPr>
            <a:cxnSpLocks/>
          </p:cNvCxnSpPr>
          <p:nvPr/>
        </p:nvCxnSpPr>
        <p:spPr>
          <a:xfrm rot="16200000">
            <a:off x="2501333" y="4687811"/>
            <a:ext cx="182880" cy="2286000"/>
          </a:xfrm>
          <a:prstGeom prst="bentConnector3">
            <a:avLst>
              <a:gd name="adj1" fmla="val -82604"/>
            </a:avLst>
          </a:prstGeom>
          <a:ln w="38100">
            <a:gradFill>
              <a:gsLst>
                <a:gs pos="0">
                  <a:schemeClr val="accent4"/>
                </a:gs>
                <a:gs pos="100000">
                  <a:srgbClr val="00BD32"/>
                </a:gs>
              </a:gsLst>
              <a:lin ang="5400000" scaled="1"/>
            </a:gradFill>
            <a:prstDash val="sysDash"/>
            <a:headEnd type="oval"/>
            <a:tailEnd type="stealth" w="lg" len="med"/>
          </a:ln>
        </p:spPr>
        <p:style>
          <a:lnRef idx="1">
            <a:schemeClr val="accent1"/>
          </a:lnRef>
          <a:fillRef idx="0">
            <a:schemeClr val="accent1"/>
          </a:fillRef>
          <a:effectRef idx="0">
            <a:schemeClr val="accent1"/>
          </a:effectRef>
          <a:fontRef idx="minor">
            <a:schemeClr val="tx1"/>
          </a:fontRef>
        </p:style>
      </p:cxnSp>
      <p:cxnSp>
        <p:nvCxnSpPr>
          <p:cNvPr id="166" name="Elbow Connector 165">
            <a:extLst>
              <a:ext uri="{FF2B5EF4-FFF2-40B4-BE49-F238E27FC236}">
                <a16:creationId xmlns:a16="http://schemas.microsoft.com/office/drawing/2014/main" id="{99D56298-D4CD-0A44-BE78-3DEBD1D258B9}"/>
              </a:ext>
            </a:extLst>
          </p:cNvPr>
          <p:cNvCxnSpPr>
            <a:cxnSpLocks/>
          </p:cNvCxnSpPr>
          <p:nvPr/>
        </p:nvCxnSpPr>
        <p:spPr>
          <a:xfrm rot="16200000">
            <a:off x="4891611" y="223961"/>
            <a:ext cx="182880" cy="2286000"/>
          </a:xfrm>
          <a:prstGeom prst="bentConnector3">
            <a:avLst>
              <a:gd name="adj1" fmla="val 303472"/>
            </a:avLst>
          </a:prstGeom>
          <a:ln w="38100">
            <a:gradFill>
              <a:gsLst>
                <a:gs pos="0">
                  <a:srgbClr val="B0DA4D"/>
                </a:gs>
                <a:gs pos="100000">
                  <a:schemeClr val="tx2">
                    <a:lumMod val="60000"/>
                    <a:lumOff val="40000"/>
                  </a:schemeClr>
                </a:gs>
              </a:gsLst>
              <a:lin ang="5400000" scaled="1"/>
            </a:gradFill>
            <a:prstDash val="sysDash"/>
            <a:headEnd type="diamond"/>
            <a:tailEnd type="stealth" w="lg" len="med"/>
          </a:ln>
        </p:spPr>
        <p:style>
          <a:lnRef idx="1">
            <a:schemeClr val="accent1"/>
          </a:lnRef>
          <a:fillRef idx="0">
            <a:schemeClr val="accent1"/>
          </a:fillRef>
          <a:effectRef idx="0">
            <a:schemeClr val="accent1"/>
          </a:effectRef>
          <a:fontRef idx="minor">
            <a:schemeClr val="tx1"/>
          </a:fontRef>
        </p:style>
      </p:cxnSp>
      <p:cxnSp>
        <p:nvCxnSpPr>
          <p:cNvPr id="167" name="Elbow Connector 166">
            <a:extLst>
              <a:ext uri="{FF2B5EF4-FFF2-40B4-BE49-F238E27FC236}">
                <a16:creationId xmlns:a16="http://schemas.microsoft.com/office/drawing/2014/main" id="{968328AD-321B-DE45-B40E-64F4A8CF76BC}"/>
              </a:ext>
            </a:extLst>
          </p:cNvPr>
          <p:cNvCxnSpPr>
            <a:cxnSpLocks/>
          </p:cNvCxnSpPr>
          <p:nvPr/>
        </p:nvCxnSpPr>
        <p:spPr>
          <a:xfrm rot="16200000">
            <a:off x="7117510" y="4690921"/>
            <a:ext cx="182880" cy="2286000"/>
          </a:xfrm>
          <a:prstGeom prst="bentConnector3">
            <a:avLst>
              <a:gd name="adj1" fmla="val -82604"/>
            </a:avLst>
          </a:prstGeom>
          <a:ln w="38100">
            <a:gradFill>
              <a:gsLst>
                <a:gs pos="0">
                  <a:schemeClr val="tx2">
                    <a:lumMod val="60000"/>
                    <a:lumOff val="40000"/>
                  </a:schemeClr>
                </a:gs>
                <a:gs pos="100000">
                  <a:schemeClr val="tx1">
                    <a:lumMod val="50000"/>
                    <a:lumOff val="50000"/>
                  </a:schemeClr>
                </a:gs>
              </a:gsLst>
              <a:lin ang="5400000" scaled="1"/>
            </a:gradFill>
            <a:prstDash val="sysDash"/>
            <a:headEnd type="diamond"/>
            <a:tailEnd type="stealth" w="lg" len="med"/>
          </a:ln>
        </p:spPr>
        <p:style>
          <a:lnRef idx="1">
            <a:schemeClr val="accent1"/>
          </a:lnRef>
          <a:fillRef idx="0">
            <a:schemeClr val="accent1"/>
          </a:fillRef>
          <a:effectRef idx="0">
            <a:schemeClr val="accent1"/>
          </a:effectRef>
          <a:fontRef idx="minor">
            <a:schemeClr val="tx1"/>
          </a:fontRef>
        </p:style>
      </p:cxnSp>
      <p:cxnSp>
        <p:nvCxnSpPr>
          <p:cNvPr id="168" name="Elbow Connector 167">
            <a:extLst>
              <a:ext uri="{FF2B5EF4-FFF2-40B4-BE49-F238E27FC236}">
                <a16:creationId xmlns:a16="http://schemas.microsoft.com/office/drawing/2014/main" id="{7A409917-927E-CC45-AA72-A93ECEAE9696}"/>
              </a:ext>
            </a:extLst>
          </p:cNvPr>
          <p:cNvCxnSpPr>
            <a:cxnSpLocks/>
          </p:cNvCxnSpPr>
          <p:nvPr/>
        </p:nvCxnSpPr>
        <p:spPr>
          <a:xfrm rot="16200000">
            <a:off x="9507788" y="227071"/>
            <a:ext cx="182880" cy="2286000"/>
          </a:xfrm>
          <a:prstGeom prst="bentConnector3">
            <a:avLst>
              <a:gd name="adj1" fmla="val 303472"/>
            </a:avLst>
          </a:prstGeom>
          <a:ln w="38100">
            <a:gradFill>
              <a:gsLst>
                <a:gs pos="0">
                  <a:schemeClr val="bg1">
                    <a:lumMod val="65000"/>
                  </a:schemeClr>
                </a:gs>
                <a:gs pos="100000">
                  <a:schemeClr val="tx2">
                    <a:lumMod val="75000"/>
                  </a:schemeClr>
                </a:gs>
              </a:gsLst>
              <a:lin ang="5400000" scaled="1"/>
            </a:gradFill>
            <a:prstDash val="sysDash"/>
            <a:headEnd type="diamond"/>
            <a:tailEnd type="stealth" w="lg" len="med"/>
          </a:ln>
        </p:spPr>
        <p:style>
          <a:lnRef idx="1">
            <a:schemeClr val="accent1"/>
          </a:lnRef>
          <a:fillRef idx="0">
            <a:schemeClr val="accent1"/>
          </a:fillRef>
          <a:effectRef idx="0">
            <a:schemeClr val="accent1"/>
          </a:effectRef>
          <a:fontRef idx="minor">
            <a:schemeClr val="tx1"/>
          </a:fontRef>
        </p:style>
      </p:cxnSp>
      <p:pic>
        <p:nvPicPr>
          <p:cNvPr id="4" name="Picture 3" descr="A blue background with white text&#10;&#10;Description automatically generated">
            <a:hlinkClick r:id="rId12"/>
            <a:extLst>
              <a:ext uri="{FF2B5EF4-FFF2-40B4-BE49-F238E27FC236}">
                <a16:creationId xmlns:a16="http://schemas.microsoft.com/office/drawing/2014/main" id="{5FDB30C4-6BAE-1DAA-A220-E92BC267F8CE}"/>
              </a:ext>
            </a:extLst>
          </p:cNvPr>
          <p:cNvPicPr>
            <a:picLocks noChangeAspect="1"/>
          </p:cNvPicPr>
          <p:nvPr/>
        </p:nvPicPr>
        <p:blipFill>
          <a:blip r:embed="rId13"/>
          <a:stretch>
            <a:fillRect/>
          </a:stretch>
        </p:blipFill>
        <p:spPr>
          <a:xfrm>
            <a:off x="9069826" y="167188"/>
            <a:ext cx="2542693" cy="505729"/>
          </a:xfrm>
          <a:prstGeom prst="rect">
            <a:avLst/>
          </a:prstGeom>
        </p:spPr>
      </p:pic>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de-DE" sz="1600" b="1" dirty="0">
                          <a:solidFill>
                            <a:schemeClr val="tx1"/>
                          </a:solidFill>
                          <a:effectLst/>
                          <a:latin typeface="Century Gothic" panose="020B0502020202020204" pitchFamily="34" charset="0"/>
                        </a:rPr>
                        <a:t>HAFTUNGSAUSSCHLUSS</a:t>
                      </a:r>
                    </a:p>
                    <a:p>
                      <a:pPr marL="0" marR="0" rtl="0">
                        <a:spcBef>
                          <a:spcPts val="0"/>
                        </a:spcBef>
                        <a:spcAft>
                          <a:spcPts val="0"/>
                        </a:spcAft>
                      </a:pPr>
                      <a:r>
                        <a:rPr lang="de-DE" sz="1200" b="0" dirty="0">
                          <a:solidFill>
                            <a:schemeClr val="tx1"/>
                          </a:solidFill>
                          <a:effectLst/>
                          <a:latin typeface="Century Gothic" panose="020B0502020202020204" pitchFamily="34" charset="0"/>
                        </a:rPr>
                        <a:t> </a:t>
                      </a:r>
                    </a:p>
                    <a:p>
                      <a:pPr marL="0" marR="0" rtl="0">
                        <a:spcBef>
                          <a:spcPts val="0"/>
                        </a:spcBef>
                        <a:spcAft>
                          <a:spcPts val="0"/>
                        </a:spcAft>
                      </a:pPr>
                      <a:r>
                        <a:rPr lang="de-DE" sz="1400" b="0" dirty="0">
                          <a:solidFill>
                            <a:schemeClr val="tx1"/>
                          </a:solidFill>
                          <a:effectLst/>
                          <a:latin typeface="Century Gothic" panose="020B0502020202020204" pitchFamily="34" charset="0"/>
                        </a:rPr>
                        <a:t>Alle von Smartsheet auf der Website aufgeführten Artikel, Vorlagen oder Informationen dienen lediglich als Referenz. Wir versuchen, die Informationen stets zu aktualisieren und zu korrigieren. Wir geben jedoch, weder ausdrücklich noch stillschweigend, keine Zusicherungen oder Garantien jeglicher Art über die Vollständigkeit, Genauigkeit, Zuverlässigkeit, Eignung oder Verfügbarkeit in Bezug auf die Website oder die auf der Website enthaltenen Informationen, Artikel, Vorlagen oder zugehörigen Grafiken. Jegliches Vertrauen, das Sie in solche Informationen setzen, ist aus eigener Verantwortung.</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ject-Execution-Strategy-Template_PowerPoint" id="{0EFA50CF-76F2-7442-9A0E-312DA6DF565A}" vid="{A3F6CF47-0EDF-B94F-B415-7035594B770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IC-Project-Execution-Strategy-Template_PowerPoint</Template>
  <TotalTime>0</TotalTime>
  <Words>117</Words>
  <Application>Microsoft Macintosh PowerPoint</Application>
  <PresentationFormat>Widescreen</PresentationFormat>
  <Paragraphs>21</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Century Gothic</vt:lpstr>
      <vt:lpstr>Тема Office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Allison Okonczak</cp:lastModifiedBy>
  <cp:revision>4</cp:revision>
  <dcterms:created xsi:type="dcterms:W3CDTF">2021-06-29T16:33:07Z</dcterms:created>
  <dcterms:modified xsi:type="dcterms:W3CDTF">2024-03-07T17:24:20Z</dcterms:modified>
</cp:coreProperties>
</file>