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16" r:id="rId3"/>
    <p:sldId id="349" r:id="rId4"/>
    <p:sldId id="352"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B"/>
    <a:srgbClr val="FFDE4C"/>
    <a:srgbClr val="F0A622"/>
    <a:srgbClr val="4CEDF0"/>
    <a:srgbClr val="EAEEF3"/>
    <a:srgbClr val="00BD32"/>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48" autoAdjust="0"/>
    <p:restoredTop sz="86447"/>
  </p:normalViewPr>
  <p:slideViewPr>
    <p:cSldViewPr snapToGrid="0" snapToObjects="1">
      <p:cViewPr varScale="1">
        <p:scale>
          <a:sx n="128" d="100"/>
          <a:sy n="128" d="100"/>
        </p:scale>
        <p:origin x="752" y="17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de-DE" smtClean="0"/>
              <a:t>07.03.24</a:t>
            </a:fld>
            <a:endParaRPr lang="de-DE"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dirty="0"/>
              <a:t>Edit Master text styles</a:t>
            </a:r>
          </a:p>
          <a:p>
            <a:pPr lvl="1"/>
            <a:r>
              <a:rPr lang="de-DE" dirty="0"/>
              <a:t>Second level</a:t>
            </a:r>
          </a:p>
          <a:p>
            <a:pPr lvl="2"/>
            <a:r>
              <a:rPr lang="de-DE" dirty="0"/>
              <a:t>Third level</a:t>
            </a:r>
          </a:p>
          <a:p>
            <a:pPr lvl="3"/>
            <a:r>
              <a:rPr lang="de-DE" dirty="0"/>
              <a:t>Fourth level</a:t>
            </a:r>
          </a:p>
          <a:p>
            <a:pPr lvl="4"/>
            <a:r>
              <a:rPr lang="de-DE"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de-DE" smtClean="0"/>
              <a:t>‹#›</a:t>
            </a:fld>
            <a:endParaRPr lang="de-DE"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069289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46489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02881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a:t>Образец заголовка</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Образец текста</a:t>
            </a:r>
          </a:p>
          <a:p>
            <a:pPr lvl="1"/>
            <a:r>
              <a:rPr lang="de-DE" dirty="0"/>
              <a:t>Второй уровень</a:t>
            </a:r>
          </a:p>
          <a:p>
            <a:pPr lvl="2"/>
            <a:r>
              <a:rPr lang="de-DE" dirty="0"/>
              <a:t>Третий уровень</a:t>
            </a:r>
          </a:p>
          <a:p>
            <a:pPr lvl="3"/>
            <a:r>
              <a:rPr lang="de-DE" dirty="0"/>
              <a:t>Четвертый уровень</a:t>
            </a:r>
          </a:p>
          <a:p>
            <a:pPr lvl="4"/>
            <a:r>
              <a:rPr lang="de-DE" dirty="0"/>
              <a:t>Пятый уровень</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de-DE" smtClean="0"/>
              <a:t>07.03.24</a:t>
            </a:fld>
            <a:endParaRPr lang="de-DE"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de-DE" smtClean="0"/>
              <a:t>‹#›</a:t>
            </a:fld>
            <a:endParaRPr lang="de-DE"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49940&amp;utm_language=DE&amp;utm_source=template-powerpoint&amp;utm_medium=content&amp;utm_campaign=ic-Construction+Project+Execution+Plan-powerpoint-49940-de&amp;lpa=ic+Construction+Project+Execution+Plan+powerpoint+49940+d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pPr rtl="0"/>
            <a:r>
              <a:rPr lang="de-DE" sz="2200" b="1" dirty="0">
                <a:solidFill>
                  <a:schemeClr val="tx1">
                    <a:lumMod val="75000"/>
                    <a:lumOff val="25000"/>
                  </a:schemeClr>
                </a:solidFill>
                <a:latin typeface="Century Gothic" panose="020B0502020202020204" pitchFamily="34" charset="0"/>
              </a:rPr>
              <a:t>VORLAGE FÜR BAUPROJEKTUMSETZUNGSPLAN</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VORLAGE FÜR BAUPROJEKTUMSETZUNGSPLAN</a:t>
            </a: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pPr rtl="0"/>
            <a:r>
              <a:rPr lang="de-DE" sz="4000" dirty="0">
                <a:latin typeface="Century Gothic" panose="020B0502020202020204" pitchFamily="34" charset="0"/>
              </a:rPr>
              <a:t>PROJEKTNAME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2592371421"/>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rtl="0">
                        <a:lnSpc>
                          <a:spcPct val="107000"/>
                        </a:lnSpc>
                        <a:spcBef>
                          <a:spcPts val="0"/>
                        </a:spcBef>
                        <a:spcAft>
                          <a:spcPts val="0"/>
                        </a:spcAft>
                      </a:pPr>
                      <a:r>
                        <a:rPr lang="de-DE" sz="800" dirty="0">
                          <a:solidFill>
                            <a:sysClr val="windowText" lastClr="000000"/>
                          </a:solidFill>
                          <a:effectLst/>
                          <a:latin typeface="Century Gothic" panose="020B0502020202020204" pitchFamily="34" charset="0"/>
                        </a:rPr>
                        <a:t>PROJEKTMANAGER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de-DE" sz="1000" b="0" dirty="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dirty="0">
                          <a:solidFill>
                            <a:sysClr val="windowText" lastClr="000000"/>
                          </a:solidFill>
                          <a:effectLst/>
                          <a:latin typeface="Century Gothic" panose="020B0502020202020204" pitchFamily="34" charset="0"/>
                        </a:rPr>
                        <a:t>STARTDATUM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de-DE" sz="1000" dirty="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rtl="0">
                        <a:lnSpc>
                          <a:spcPct val="107000"/>
                        </a:lnSpc>
                        <a:spcBef>
                          <a:spcPts val="0"/>
                        </a:spcBef>
                        <a:spcAft>
                          <a:spcPts val="0"/>
                        </a:spcAft>
                      </a:pPr>
                      <a:r>
                        <a:rPr lang="de-DE" sz="800" dirty="0">
                          <a:solidFill>
                            <a:sysClr val="windowText" lastClr="000000"/>
                          </a:solidFill>
                          <a:effectLst/>
                          <a:latin typeface="Century Gothic" panose="020B0502020202020204" pitchFamily="34" charset="0"/>
                        </a:rPr>
                        <a:t>GESAMTFORTSCHRITT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de-DE" sz="1000" b="0" dirty="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dirty="0">
                          <a:solidFill>
                            <a:sysClr val="windowText" lastClr="000000"/>
                          </a:solidFill>
                          <a:effectLst/>
                          <a:latin typeface="Century Gothic" panose="020B0502020202020204" pitchFamily="34" charset="0"/>
                        </a:rPr>
                        <a:t>ENDDATUM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de-DE" sz="1000" dirty="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2" y="2154494"/>
            <a:ext cx="2793384" cy="369332"/>
          </a:xfrm>
          <a:prstGeom prst="rect">
            <a:avLst/>
          </a:prstGeom>
          <a:noFill/>
        </p:spPr>
        <p:txBody>
          <a:bodyPr wrap="square" rtlCol="0">
            <a:spAutoFit/>
          </a:bodyPr>
          <a:lstStyle/>
          <a:p>
            <a:pPr rtl="0"/>
            <a:r>
              <a:rPr lang="de-DE" dirty="0">
                <a:latin typeface="Century Gothic" panose="020B0502020202020204" pitchFamily="34" charset="0"/>
              </a:rPr>
              <a:t>PROJEKTLEISTUNG</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7406640" cy="246221"/>
          </a:xfrm>
          <a:prstGeom prst="rect">
            <a:avLst/>
          </a:prstGeom>
          <a:solidFill>
            <a:schemeClr val="bg1"/>
          </a:solidFill>
        </p:spPr>
        <p:txBody>
          <a:bodyPr wrap="square" rtlCol="0">
            <a:spAutoFit/>
          </a:bodyPr>
          <a:lstStyle/>
          <a:p>
            <a:pPr rtl="0"/>
            <a:r>
              <a:rPr lang="de-DE" sz="1000" dirty="0">
                <a:latin typeface="Century Gothic" panose="020B0502020202020204" pitchFamily="34" charset="0"/>
              </a:rPr>
              <a:t>Text eingeben</a:t>
            </a:r>
          </a:p>
        </p:txBody>
      </p:sp>
      <p:sp>
        <p:nvSpPr>
          <p:cNvPr id="68" name="TextBox 67">
            <a:extLst>
              <a:ext uri="{FF2B5EF4-FFF2-40B4-BE49-F238E27FC236}">
                <a16:creationId xmlns:a16="http://schemas.microsoft.com/office/drawing/2014/main" id="{9FA755E1-6603-9C4F-9335-4AC06A7D855F}"/>
              </a:ext>
            </a:extLst>
          </p:cNvPr>
          <p:cNvSpPr txBox="1"/>
          <p:nvPr/>
        </p:nvSpPr>
        <p:spPr>
          <a:xfrm>
            <a:off x="365018" y="3539880"/>
            <a:ext cx="2793384" cy="369332"/>
          </a:xfrm>
          <a:prstGeom prst="rect">
            <a:avLst/>
          </a:prstGeom>
          <a:noFill/>
        </p:spPr>
        <p:txBody>
          <a:bodyPr wrap="square" rtlCol="0">
            <a:spAutoFit/>
          </a:bodyPr>
          <a:lstStyle/>
          <a:p>
            <a:pPr rtl="0"/>
            <a:r>
              <a:rPr lang="de-DE" dirty="0">
                <a:latin typeface="Century Gothic" panose="020B0502020202020204" pitchFamily="34" charset="0"/>
              </a:rPr>
              <a:t>UMFANGSANGABE</a:t>
            </a:r>
          </a:p>
        </p:txBody>
      </p:sp>
      <p:sp>
        <p:nvSpPr>
          <p:cNvPr id="69" name="TextBox 68">
            <a:extLst>
              <a:ext uri="{FF2B5EF4-FFF2-40B4-BE49-F238E27FC236}">
                <a16:creationId xmlns:a16="http://schemas.microsoft.com/office/drawing/2014/main" id="{DED11B87-AB6B-BD4B-BC3E-820A6F950030}"/>
              </a:ext>
            </a:extLst>
          </p:cNvPr>
          <p:cNvSpPr txBox="1"/>
          <p:nvPr/>
        </p:nvSpPr>
        <p:spPr>
          <a:xfrm>
            <a:off x="462167" y="3933998"/>
            <a:ext cx="7406640" cy="246221"/>
          </a:xfrm>
          <a:prstGeom prst="rect">
            <a:avLst/>
          </a:prstGeom>
          <a:solidFill>
            <a:schemeClr val="bg1"/>
          </a:solidFill>
        </p:spPr>
        <p:txBody>
          <a:bodyPr wrap="square" rtlCol="0">
            <a:spAutoFit/>
          </a:bodyPr>
          <a:lstStyle/>
          <a:p>
            <a:pPr rtl="0"/>
            <a:r>
              <a:rPr lang="de-DE" sz="1000" dirty="0">
                <a:latin typeface="Century Gothic" panose="020B0502020202020204" pitchFamily="34" charset="0"/>
              </a:rPr>
              <a:t>Text eingeben</a:t>
            </a:r>
          </a:p>
        </p:txBody>
      </p:sp>
      <p:pic>
        <p:nvPicPr>
          <p:cNvPr id="4" name="Picture 3" descr="A blue background with white text&#10;&#10;Description automatically generated">
            <a:hlinkClick r:id="rId3"/>
            <a:extLst>
              <a:ext uri="{FF2B5EF4-FFF2-40B4-BE49-F238E27FC236}">
                <a16:creationId xmlns:a16="http://schemas.microsoft.com/office/drawing/2014/main" id="{C4E62F2F-CFA2-7B87-00A8-DB015EF485D5}"/>
              </a:ext>
            </a:extLst>
          </p:cNvPr>
          <p:cNvPicPr>
            <a:picLocks noChangeAspect="1"/>
          </p:cNvPicPr>
          <p:nvPr/>
        </p:nvPicPr>
        <p:blipFill>
          <a:blip r:embed="rId4"/>
          <a:stretch>
            <a:fillRect/>
          </a:stretch>
        </p:blipFill>
        <p:spPr>
          <a:xfrm>
            <a:off x="9826469" y="110062"/>
            <a:ext cx="2220533" cy="44165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3083376514"/>
              </p:ext>
            </p:extLst>
          </p:nvPr>
        </p:nvGraphicFramePr>
        <p:xfrm>
          <a:off x="312737" y="336823"/>
          <a:ext cx="11492575"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768637">
                  <a:extLst>
                    <a:ext uri="{9D8B030D-6E8A-4147-A177-3AD203B41FA5}">
                      <a16:colId xmlns:a16="http://schemas.microsoft.com/office/drawing/2014/main" val="503210791"/>
                    </a:ext>
                  </a:extLst>
                </a:gridCol>
                <a:gridCol w="1283592">
                  <a:extLst>
                    <a:ext uri="{9D8B030D-6E8A-4147-A177-3AD203B41FA5}">
                      <a16:colId xmlns:a16="http://schemas.microsoft.com/office/drawing/2014/main" val="2502708123"/>
                    </a:ext>
                  </a:extLst>
                </a:gridCol>
                <a:gridCol w="1164566">
                  <a:extLst>
                    <a:ext uri="{9D8B030D-6E8A-4147-A177-3AD203B41FA5}">
                      <a16:colId xmlns:a16="http://schemas.microsoft.com/office/drawing/2014/main" val="2758091971"/>
                    </a:ext>
                  </a:extLst>
                </a:gridCol>
                <a:gridCol w="841407">
                  <a:extLst>
                    <a:ext uri="{9D8B030D-6E8A-4147-A177-3AD203B41FA5}">
                      <a16:colId xmlns:a16="http://schemas.microsoft.com/office/drawing/2014/main" val="1726921897"/>
                    </a:ext>
                  </a:extLst>
                </a:gridCol>
                <a:gridCol w="840744">
                  <a:extLst>
                    <a:ext uri="{9D8B030D-6E8A-4147-A177-3AD203B41FA5}">
                      <a16:colId xmlns:a16="http://schemas.microsoft.com/office/drawing/2014/main" val="2027885230"/>
                    </a:ext>
                  </a:extLst>
                </a:gridCol>
                <a:gridCol w="772257">
                  <a:extLst>
                    <a:ext uri="{9D8B030D-6E8A-4147-A177-3AD203B41FA5}">
                      <a16:colId xmlns:a16="http://schemas.microsoft.com/office/drawing/2014/main" val="3692474588"/>
                    </a:ext>
                  </a:extLst>
                </a:gridCol>
                <a:gridCol w="3821372">
                  <a:extLst>
                    <a:ext uri="{9D8B030D-6E8A-4147-A177-3AD203B41FA5}">
                      <a16:colId xmlns:a16="http://schemas.microsoft.com/office/drawing/2014/main" val="3827231447"/>
                    </a:ext>
                  </a:extLst>
                </a:gridCol>
              </a:tblGrid>
              <a:tr h="380564">
                <a:tc>
                  <a:txBody>
                    <a:bodyPr/>
                    <a:lstStyle/>
                    <a:p>
                      <a:pPr algn="l" rtl="0" fontAlgn="ctr"/>
                      <a:r>
                        <a:rPr lang="de-DE" sz="900" u="none" strike="noStrike" dirty="0">
                          <a:effectLst/>
                          <a:latin typeface="Century Gothic" panose="020B0502020202020204" pitchFamily="34" charset="0"/>
                        </a:rPr>
                        <a:t>AUFGABENNAME</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900" u="none" strike="noStrike" dirty="0">
                          <a:effectLst/>
                          <a:latin typeface="Century Gothic" panose="020B0502020202020204" pitchFamily="34" charset="0"/>
                        </a:rPr>
                        <a:t>STATUS</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900" u="none" strike="noStrike" dirty="0">
                          <a:effectLst/>
                          <a:latin typeface="Century Gothic" panose="020B0502020202020204" pitchFamily="34" charset="0"/>
                        </a:rPr>
                        <a:t>ZUGEWIESEN ZU</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u="none" strike="noStrike" dirty="0">
                          <a:effectLst/>
                          <a:latin typeface="Century Gothic" panose="020B0502020202020204" pitchFamily="34" charset="0"/>
                        </a:rPr>
                        <a:t>STARTDATUM</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u="none" strike="noStrike" dirty="0">
                          <a:effectLst/>
                          <a:latin typeface="Century Gothic" panose="020B0502020202020204" pitchFamily="34" charset="0"/>
                        </a:rPr>
                        <a:t>ENDDATUM</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u="none" strike="noStrike" dirty="0">
                          <a:effectLst/>
                          <a:latin typeface="Century Gothic" panose="020B0502020202020204" pitchFamily="34" charset="0"/>
                        </a:rPr>
                        <a:t>DAUER </a:t>
                      </a:r>
                    </a:p>
                    <a:p>
                      <a:pPr algn="ctr" rtl="0" fontAlgn="ctr"/>
                      <a:r>
                        <a:rPr lang="de-DE" sz="900" u="none" strike="noStrike" dirty="0">
                          <a:effectLst/>
                          <a:latin typeface="Century Gothic" panose="020B0502020202020204" pitchFamily="34" charset="0"/>
                        </a:rPr>
                        <a:t>in Tagen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900" u="none" strike="noStrike" dirty="0">
                          <a:effectLst/>
                          <a:latin typeface="Century Gothic" panose="020B0502020202020204" pitchFamily="34" charset="0"/>
                        </a:rPr>
                        <a:t>KOMMENTARE</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05904566"/>
                  </a:ext>
                </a:extLst>
              </a:tr>
              <a:tr h="271831">
                <a:tc>
                  <a:txBody>
                    <a:bodyPr/>
                    <a:lstStyle/>
                    <a:p>
                      <a:pPr algn="l" rtl="0" fontAlgn="ctr"/>
                      <a:r>
                        <a:rPr lang="de-DE" sz="1000" u="none" strike="noStrike" dirty="0">
                          <a:effectLst/>
                          <a:latin typeface="Century Gothic" panose="020B0502020202020204" pitchFamily="34" charset="0"/>
                        </a:rPr>
                        <a:t>Aufgabe 1 – Geben Sie hier Ihren Text ein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Abgeschlossen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16/01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16/01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6126271"/>
                  </a:ext>
                </a:extLst>
              </a:tr>
              <a:tr h="271831">
                <a:tc>
                  <a:txBody>
                    <a:bodyPr/>
                    <a:lstStyle/>
                    <a:p>
                      <a:pPr algn="l" rtl="0" fontAlgn="ctr"/>
                      <a:r>
                        <a:rPr lang="de-DE" sz="1000" u="none" strike="noStrike" dirty="0">
                          <a:effectLst/>
                          <a:latin typeface="Century Gothic" panose="020B0502020202020204" pitchFamily="34" charset="0"/>
                        </a:rPr>
                        <a:t>Unteraufgabe 1.1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Abgeschlossen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18/01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21/01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4349300"/>
                  </a:ext>
                </a:extLst>
              </a:tr>
              <a:tr h="271831">
                <a:tc>
                  <a:txBody>
                    <a:bodyPr/>
                    <a:lstStyle/>
                    <a:p>
                      <a:pPr algn="l" rtl="0" fontAlgn="ctr"/>
                      <a:r>
                        <a:rPr lang="de-DE" sz="1000" u="none" strike="noStrike" dirty="0">
                          <a:effectLst/>
                          <a:latin typeface="Century Gothic" panose="020B0502020202020204" pitchFamily="34" charset="0"/>
                        </a:rPr>
                        <a:t>Aufgabe 2 – Geben Sie hier Ihren Text ein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Abgeschlossen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10844664"/>
                  </a:ext>
                </a:extLst>
              </a:tr>
              <a:tr h="271831">
                <a:tc>
                  <a:txBody>
                    <a:bodyPr/>
                    <a:lstStyle/>
                    <a:p>
                      <a:pPr algn="l" rtl="0" fontAlgn="ctr"/>
                      <a:r>
                        <a:rPr lang="de-DE" sz="1000" u="none" strike="noStrike" dirty="0">
                          <a:effectLst/>
                          <a:latin typeface="Century Gothic" panose="020B0502020202020204" pitchFamily="34" charset="0"/>
                        </a:rPr>
                        <a:t>Unteraufgabe 2.1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In Bearbeitung</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23/01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930472"/>
                  </a:ext>
                </a:extLst>
              </a:tr>
              <a:tr h="271831">
                <a:tc>
                  <a:txBody>
                    <a:bodyPr/>
                    <a:lstStyle/>
                    <a:p>
                      <a:pPr algn="l" rtl="0" fontAlgn="ctr"/>
                      <a:r>
                        <a:rPr lang="de-DE" sz="1000" u="none" strike="noStrike" dirty="0">
                          <a:effectLst/>
                          <a:latin typeface="Century Gothic" panose="020B0502020202020204" pitchFamily="34" charset="0"/>
                        </a:rPr>
                        <a:t>Aufgabe 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In Bearbeitung</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28/01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7</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76521801"/>
                  </a:ext>
                </a:extLst>
              </a:tr>
              <a:tr h="271831">
                <a:tc>
                  <a:txBody>
                    <a:bodyPr/>
                    <a:lstStyle/>
                    <a:p>
                      <a:pPr algn="l" rtl="0" fontAlgn="ctr"/>
                      <a:r>
                        <a:rPr lang="de-DE" sz="1000" u="none" strike="noStrike" dirty="0">
                          <a:effectLst/>
                          <a:latin typeface="Century Gothic" panose="020B0502020202020204" pitchFamily="34" charset="0"/>
                        </a:rPr>
                        <a:t>Aufgabe 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Pausiert</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27/01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29/01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05035628"/>
                  </a:ext>
                </a:extLst>
              </a:tr>
              <a:tr h="271831">
                <a:tc>
                  <a:txBody>
                    <a:bodyPr/>
                    <a:lstStyle/>
                    <a:p>
                      <a:pPr algn="l" rtl="0" fontAlgn="ctr"/>
                      <a:r>
                        <a:rPr lang="de-DE" sz="1000" u="none" strike="noStrike" dirty="0">
                          <a:effectLst/>
                          <a:latin typeface="Century Gothic" panose="020B0502020202020204" pitchFamily="34" charset="0"/>
                        </a:rPr>
                        <a:t>Aufgabe 5</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In Bearbeitung</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28/01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31/01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78390298"/>
                  </a:ext>
                </a:extLst>
              </a:tr>
              <a:tr h="271831">
                <a:tc>
                  <a:txBody>
                    <a:bodyPr/>
                    <a:lstStyle/>
                    <a:p>
                      <a:pPr algn="l" rtl="0" fontAlgn="ctr"/>
                      <a:r>
                        <a:rPr lang="de-DE" sz="1000" u="none" strike="noStrike" dirty="0">
                          <a:effectLst/>
                          <a:latin typeface="Century Gothic" panose="020B0502020202020204" pitchFamily="34" charset="0"/>
                        </a:rPr>
                        <a:t>Aufgabe 6</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In Bearbeitung</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29/01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09/02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75808"/>
                  </a:ext>
                </a:extLst>
              </a:tr>
              <a:tr h="271831">
                <a:tc>
                  <a:txBody>
                    <a:bodyPr/>
                    <a:lstStyle/>
                    <a:p>
                      <a:pPr algn="l" rtl="0" fontAlgn="ctr"/>
                      <a:r>
                        <a:rPr lang="de-DE" sz="1000" u="none" strike="noStrike" dirty="0">
                          <a:effectLst/>
                          <a:latin typeface="Century Gothic" panose="020B0502020202020204" pitchFamily="34" charset="0"/>
                        </a:rPr>
                        <a:t>Aufgabe 7</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02/02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02/02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2749397"/>
                  </a:ext>
                </a:extLst>
              </a:tr>
              <a:tr h="271831">
                <a:tc>
                  <a:txBody>
                    <a:bodyPr/>
                    <a:lstStyle/>
                    <a:p>
                      <a:pPr algn="l" rtl="0" fontAlgn="ctr"/>
                      <a:r>
                        <a:rPr lang="de-DE" sz="1000" u="none" strike="noStrike" dirty="0">
                          <a:effectLst/>
                          <a:latin typeface="Century Gothic" panose="020B0502020202020204" pitchFamily="34" charset="0"/>
                        </a:rPr>
                        <a:t>Aufgabe 8</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04/02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06/02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8885804"/>
                  </a:ext>
                </a:extLst>
              </a:tr>
              <a:tr h="271831">
                <a:tc>
                  <a:txBody>
                    <a:bodyPr/>
                    <a:lstStyle/>
                    <a:p>
                      <a:pPr algn="l" rtl="0" fontAlgn="ctr"/>
                      <a:r>
                        <a:rPr lang="de-DE" sz="1000" u="none" strike="noStrike" dirty="0">
                          <a:effectLst/>
                          <a:latin typeface="Century Gothic" panose="020B0502020202020204" pitchFamily="34" charset="0"/>
                        </a:rPr>
                        <a:t>Aufgabe 9</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07/02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10/02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65929483"/>
                  </a:ext>
                </a:extLst>
              </a:tr>
              <a:tr h="271831">
                <a:tc>
                  <a:txBody>
                    <a:bodyPr/>
                    <a:lstStyle/>
                    <a:p>
                      <a:pPr algn="l" rtl="0" fontAlgn="ctr"/>
                      <a:r>
                        <a:rPr lang="de-DE" sz="1000" u="none" strike="noStrike" dirty="0">
                          <a:effectLst/>
                          <a:latin typeface="Century Gothic" panose="020B0502020202020204" pitchFamily="34" charset="0"/>
                        </a:rPr>
                        <a:t>Aufgabe 10</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09/02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12/02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560351"/>
                  </a:ext>
                </a:extLst>
              </a:tr>
              <a:tr h="271831">
                <a:tc>
                  <a:txBody>
                    <a:bodyPr/>
                    <a:lstStyle/>
                    <a:p>
                      <a:pPr algn="l" rtl="0" fontAlgn="ctr"/>
                      <a:r>
                        <a:rPr lang="de-DE" sz="1000" u="none" strike="noStrike" dirty="0">
                          <a:effectLst/>
                          <a:latin typeface="Century Gothic" panose="020B0502020202020204" pitchFamily="34" charset="0"/>
                        </a:rPr>
                        <a:t>Aufgabe 11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11/02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14/02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25410519"/>
                  </a:ext>
                </a:extLst>
              </a:tr>
              <a:tr h="271831">
                <a:tc>
                  <a:txBody>
                    <a:bodyPr/>
                    <a:lstStyle/>
                    <a:p>
                      <a:pPr algn="l" rtl="0" fontAlgn="ctr"/>
                      <a:r>
                        <a:rPr lang="de-DE" sz="1000" u="none" strike="noStrike" dirty="0">
                          <a:effectLst/>
                          <a:latin typeface="Century Gothic" panose="020B0502020202020204" pitchFamily="34" charset="0"/>
                        </a:rPr>
                        <a:t>Aufgabe 12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10/02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8</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821969"/>
                  </a:ext>
                </a:extLst>
              </a:tr>
              <a:tr h="271831">
                <a:tc>
                  <a:txBody>
                    <a:bodyPr/>
                    <a:lstStyle/>
                    <a:p>
                      <a:pPr algn="l" rtl="0" fontAlgn="ctr"/>
                      <a:r>
                        <a:rPr lang="de-DE" sz="1000" u="none" strike="noStrike" dirty="0">
                          <a:effectLst/>
                          <a:latin typeface="Century Gothic" panose="020B0502020202020204" pitchFamily="34" charset="0"/>
                        </a:rPr>
                        <a:t>Aufgabe 13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1902438"/>
                  </a:ext>
                </a:extLst>
              </a:tr>
              <a:tr h="271831">
                <a:tc>
                  <a:txBody>
                    <a:bodyPr/>
                    <a:lstStyle/>
                    <a:p>
                      <a:pPr algn="l" rtl="0" fontAlgn="ctr"/>
                      <a:r>
                        <a:rPr lang="de-DE" sz="1000" u="none" strike="noStrike" dirty="0">
                          <a:effectLst/>
                          <a:latin typeface="Century Gothic" panose="020B0502020202020204" pitchFamily="34" charset="0"/>
                        </a:rPr>
                        <a:t>Aufgabe 14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7581960"/>
                  </a:ext>
                </a:extLst>
              </a:tr>
              <a:tr h="271831">
                <a:tc>
                  <a:txBody>
                    <a:bodyPr/>
                    <a:lstStyle/>
                    <a:p>
                      <a:pPr algn="l" rtl="0" fontAlgn="ctr"/>
                      <a:r>
                        <a:rPr lang="de-DE" sz="1000" u="none" strike="noStrike" dirty="0">
                          <a:effectLst/>
                          <a:latin typeface="Century Gothic" panose="020B0502020202020204" pitchFamily="34" charset="0"/>
                        </a:rPr>
                        <a:t>Aufgabe 15</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4167850"/>
                  </a:ext>
                </a:extLst>
              </a:tr>
              <a:tr h="271831">
                <a:tc>
                  <a:txBody>
                    <a:bodyPr/>
                    <a:lstStyle/>
                    <a:p>
                      <a:pPr algn="l" rtl="0" fontAlgn="ctr"/>
                      <a:r>
                        <a:rPr lang="de-DE" sz="1000" u="none" strike="noStrike" dirty="0">
                          <a:effectLst/>
                          <a:latin typeface="Century Gothic" panose="020B0502020202020204" pitchFamily="34" charset="0"/>
                        </a:rPr>
                        <a:t>Aufgabe 16</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21559610"/>
                  </a:ext>
                </a:extLst>
              </a:tr>
              <a:tr h="271831">
                <a:tc>
                  <a:txBody>
                    <a:bodyPr/>
                    <a:lstStyle/>
                    <a:p>
                      <a:pPr algn="l" rtl="0" fontAlgn="ctr"/>
                      <a:r>
                        <a:rPr lang="de-DE" sz="1000" u="none" strike="noStrike" dirty="0">
                          <a:effectLst/>
                          <a:latin typeface="Century Gothic" panose="020B0502020202020204" pitchFamily="34" charset="0"/>
                        </a:rPr>
                        <a:t>Aufgabe 17</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17/02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dirty="0">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21802195"/>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PROJEKTZEITACHSE TABELLARISCH</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4122793449"/>
              </p:ext>
            </p:extLst>
          </p:nvPr>
        </p:nvGraphicFramePr>
        <p:xfrm>
          <a:off x="312737" y="336823"/>
          <a:ext cx="11492578"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949078">
                  <a:extLst>
                    <a:ext uri="{9D8B030D-6E8A-4147-A177-3AD203B41FA5}">
                      <a16:colId xmlns:a16="http://schemas.microsoft.com/office/drawing/2014/main" val="503210791"/>
                    </a:ext>
                  </a:extLst>
                </a:gridCol>
                <a:gridCol w="1708700">
                  <a:extLst>
                    <a:ext uri="{9D8B030D-6E8A-4147-A177-3AD203B41FA5}">
                      <a16:colId xmlns:a16="http://schemas.microsoft.com/office/drawing/2014/main" val="2502708123"/>
                    </a:ext>
                  </a:extLst>
                </a:gridCol>
                <a:gridCol w="1708700">
                  <a:extLst>
                    <a:ext uri="{9D8B030D-6E8A-4147-A177-3AD203B41FA5}">
                      <a16:colId xmlns:a16="http://schemas.microsoft.com/office/drawing/2014/main" val="2758091971"/>
                    </a:ext>
                  </a:extLst>
                </a:gridCol>
                <a:gridCol w="1708700">
                  <a:extLst>
                    <a:ext uri="{9D8B030D-6E8A-4147-A177-3AD203B41FA5}">
                      <a16:colId xmlns:a16="http://schemas.microsoft.com/office/drawing/2014/main" val="1726921897"/>
                    </a:ext>
                  </a:extLst>
                </a:gridCol>
                <a:gridCol w="1708700">
                  <a:extLst>
                    <a:ext uri="{9D8B030D-6E8A-4147-A177-3AD203B41FA5}">
                      <a16:colId xmlns:a16="http://schemas.microsoft.com/office/drawing/2014/main" val="2027885230"/>
                    </a:ext>
                  </a:extLst>
                </a:gridCol>
                <a:gridCol w="1708700">
                  <a:extLst>
                    <a:ext uri="{9D8B030D-6E8A-4147-A177-3AD203B41FA5}">
                      <a16:colId xmlns:a16="http://schemas.microsoft.com/office/drawing/2014/main" val="3692474588"/>
                    </a:ext>
                  </a:extLst>
                </a:gridCol>
              </a:tblGrid>
              <a:tr h="380564">
                <a:tc>
                  <a:txBody>
                    <a:bodyPr/>
                    <a:lstStyle/>
                    <a:p>
                      <a:pPr algn="l" rtl="0" fontAlgn="ctr"/>
                      <a:r>
                        <a:rPr lang="de-DE" sz="1050" u="none" strike="noStrike" dirty="0">
                          <a:effectLst/>
                          <a:latin typeface="Century Gothic" panose="020B0502020202020204" pitchFamily="34" charset="0"/>
                        </a:rPr>
                        <a:t>AUFGABENNAME</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50" b="1" i="0" u="none" strike="noStrike" dirty="0">
                          <a:solidFill>
                            <a:schemeClr val="tx1"/>
                          </a:solidFill>
                          <a:effectLst/>
                          <a:latin typeface="Century Gothic" panose="020B0502020202020204" pitchFamily="34" charset="0"/>
                        </a:rPr>
                        <a:t>WOCHE 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50" b="1" i="0" u="none" strike="noStrike" dirty="0">
                          <a:solidFill>
                            <a:schemeClr val="tx1"/>
                          </a:solidFill>
                          <a:effectLst/>
                          <a:latin typeface="Century Gothic" panose="020B0502020202020204" pitchFamily="34" charset="0"/>
                        </a:rPr>
                        <a:t>WOCHE 2</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50" b="1" i="0" u="none" strike="noStrike" dirty="0">
                          <a:solidFill>
                            <a:schemeClr val="tx1"/>
                          </a:solidFill>
                          <a:effectLst/>
                          <a:latin typeface="Century Gothic" panose="020B0502020202020204" pitchFamily="34" charset="0"/>
                        </a:rPr>
                        <a:t>WOCHE 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50" b="1" i="0" u="none" strike="noStrike" dirty="0">
                          <a:solidFill>
                            <a:schemeClr val="tx1"/>
                          </a:solidFill>
                          <a:effectLst/>
                          <a:latin typeface="Century Gothic" panose="020B0502020202020204" pitchFamily="34" charset="0"/>
                        </a:rPr>
                        <a:t>WOCHE 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50" b="1" i="0" u="none" strike="noStrike" dirty="0">
                          <a:solidFill>
                            <a:schemeClr val="tx1"/>
                          </a:solidFill>
                          <a:effectLst/>
                          <a:latin typeface="Century Gothic" panose="020B0502020202020204" pitchFamily="34" charset="0"/>
                        </a:rPr>
                        <a:t>WOCHE 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005904566"/>
                  </a:ext>
                </a:extLst>
              </a:tr>
              <a:tr h="271831">
                <a:tc>
                  <a:txBody>
                    <a:bodyPr/>
                    <a:lstStyle/>
                    <a:p>
                      <a:pPr algn="l" rtl="0" fontAlgn="ctr"/>
                      <a:r>
                        <a:rPr lang="de-DE" sz="1100" u="none" strike="noStrike" dirty="0">
                          <a:effectLst/>
                          <a:latin typeface="Century Gothic" panose="020B0502020202020204" pitchFamily="34" charset="0"/>
                        </a:rPr>
                        <a:t>Aufgabe 1 – Geben Sie hier Ihren Text ein</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6126271"/>
                  </a:ext>
                </a:extLst>
              </a:tr>
              <a:tr h="271831">
                <a:tc>
                  <a:txBody>
                    <a:bodyPr/>
                    <a:lstStyle/>
                    <a:p>
                      <a:pPr algn="l" rtl="0" fontAlgn="ctr"/>
                      <a:r>
                        <a:rPr lang="de-DE" sz="1100" u="none" strike="noStrike" dirty="0">
                          <a:effectLst/>
                          <a:latin typeface="Century Gothic" panose="020B0502020202020204" pitchFamily="34" charset="0"/>
                        </a:rPr>
                        <a:t>Unteraufgabe 1.1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de-DE" sz="1100" b="0" i="0" u="none" strike="noStrike" dirty="0">
                          <a:solidFill>
                            <a:schemeClr val="tx1"/>
                          </a:solidFill>
                          <a:effectLst/>
                          <a:latin typeface="Century Gothic" panose="020B0502020202020204" pitchFamily="34" charset="0"/>
                        </a:rPr>
                        <a:t>    </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271831">
                <a:tc>
                  <a:txBody>
                    <a:bodyPr/>
                    <a:lstStyle/>
                    <a:p>
                      <a:pPr algn="l" rtl="0" fontAlgn="ctr"/>
                      <a:r>
                        <a:rPr lang="de-DE" sz="1100" u="none" strike="noStrike" dirty="0">
                          <a:effectLst/>
                          <a:latin typeface="Century Gothic" panose="020B0502020202020204" pitchFamily="34" charset="0"/>
                        </a:rPr>
                        <a:t>Aufgabe 2 – Geben Sie hier Ihren Text ein</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271831">
                <a:tc>
                  <a:txBody>
                    <a:bodyPr/>
                    <a:lstStyle/>
                    <a:p>
                      <a:pPr algn="l" rtl="0" fontAlgn="ctr"/>
                      <a:r>
                        <a:rPr lang="de-DE" sz="1100" u="none" strike="noStrike" dirty="0">
                          <a:effectLst/>
                          <a:latin typeface="Century Gothic" panose="020B0502020202020204" pitchFamily="34" charset="0"/>
                        </a:rPr>
                        <a:t>Unteraufgabe 2.1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271831">
                <a:tc>
                  <a:txBody>
                    <a:bodyPr/>
                    <a:lstStyle/>
                    <a:p>
                      <a:pPr algn="l" rtl="0" fontAlgn="ctr"/>
                      <a:r>
                        <a:rPr lang="de-DE" sz="1100" u="none" strike="noStrike" dirty="0">
                          <a:effectLst/>
                          <a:latin typeface="Century Gothic" panose="020B0502020202020204" pitchFamily="34" charset="0"/>
                        </a:rPr>
                        <a:t>Aufgabe 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r h="271831">
                <a:tc>
                  <a:txBody>
                    <a:bodyPr/>
                    <a:lstStyle/>
                    <a:p>
                      <a:pPr algn="l" rtl="0" fontAlgn="ctr"/>
                      <a:r>
                        <a:rPr lang="de-DE" sz="1100" u="none" strike="noStrike" dirty="0">
                          <a:effectLst/>
                          <a:latin typeface="Century Gothic" panose="020B0502020202020204" pitchFamily="34" charset="0"/>
                        </a:rPr>
                        <a:t>Aufgabe 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5035628"/>
                  </a:ext>
                </a:extLst>
              </a:tr>
              <a:tr h="271831">
                <a:tc>
                  <a:txBody>
                    <a:bodyPr/>
                    <a:lstStyle/>
                    <a:p>
                      <a:pPr algn="l" rtl="0" fontAlgn="ctr"/>
                      <a:r>
                        <a:rPr lang="de-DE" sz="1100" u="none" strike="noStrike" dirty="0">
                          <a:effectLst/>
                          <a:latin typeface="Century Gothic" panose="020B0502020202020204" pitchFamily="34" charset="0"/>
                        </a:rPr>
                        <a:t>Aufgabe 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8390298"/>
                  </a:ext>
                </a:extLst>
              </a:tr>
              <a:tr h="271831">
                <a:tc>
                  <a:txBody>
                    <a:bodyPr/>
                    <a:lstStyle/>
                    <a:p>
                      <a:pPr algn="l" rtl="0" fontAlgn="ctr"/>
                      <a:r>
                        <a:rPr lang="de-DE" sz="1100" u="none" strike="noStrike" dirty="0">
                          <a:effectLst/>
                          <a:latin typeface="Century Gothic" panose="020B0502020202020204" pitchFamily="34" charset="0"/>
                        </a:rPr>
                        <a:t>Aufgabe 6</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775808"/>
                  </a:ext>
                </a:extLst>
              </a:tr>
              <a:tr h="271831">
                <a:tc>
                  <a:txBody>
                    <a:bodyPr/>
                    <a:lstStyle/>
                    <a:p>
                      <a:pPr algn="l" rtl="0" fontAlgn="ctr"/>
                      <a:r>
                        <a:rPr lang="de-DE" sz="1100" u="none" strike="noStrike" dirty="0">
                          <a:effectLst/>
                          <a:latin typeface="Century Gothic" panose="020B0502020202020204" pitchFamily="34" charset="0"/>
                        </a:rPr>
                        <a:t>Aufgabe 7</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42749397"/>
                  </a:ext>
                </a:extLst>
              </a:tr>
              <a:tr h="271831">
                <a:tc>
                  <a:txBody>
                    <a:bodyPr/>
                    <a:lstStyle/>
                    <a:p>
                      <a:pPr algn="l" rtl="0" fontAlgn="ctr"/>
                      <a:r>
                        <a:rPr lang="de-DE" sz="1100" u="none" strike="noStrike" dirty="0">
                          <a:effectLst/>
                          <a:latin typeface="Century Gothic" panose="020B0502020202020204" pitchFamily="34" charset="0"/>
                        </a:rPr>
                        <a:t>Aufgabe 8</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8885804"/>
                  </a:ext>
                </a:extLst>
              </a:tr>
              <a:tr h="271831">
                <a:tc>
                  <a:txBody>
                    <a:bodyPr/>
                    <a:lstStyle/>
                    <a:p>
                      <a:pPr algn="l" rtl="0" fontAlgn="ctr"/>
                      <a:r>
                        <a:rPr lang="de-DE" sz="1100" u="none" strike="noStrike" dirty="0">
                          <a:effectLst/>
                          <a:latin typeface="Century Gothic" panose="020B0502020202020204" pitchFamily="34" charset="0"/>
                        </a:rPr>
                        <a:t>Aufgabe 9</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5929483"/>
                  </a:ext>
                </a:extLst>
              </a:tr>
              <a:tr h="271831">
                <a:tc>
                  <a:txBody>
                    <a:bodyPr/>
                    <a:lstStyle/>
                    <a:p>
                      <a:pPr algn="l" rtl="0" fontAlgn="ctr"/>
                      <a:r>
                        <a:rPr lang="de-DE" sz="1100" u="none" strike="noStrike" dirty="0">
                          <a:effectLst/>
                          <a:latin typeface="Century Gothic" panose="020B0502020202020204" pitchFamily="34" charset="0"/>
                        </a:rPr>
                        <a:t>Aufgabe 10</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5560351"/>
                  </a:ext>
                </a:extLst>
              </a:tr>
              <a:tr h="271831">
                <a:tc>
                  <a:txBody>
                    <a:bodyPr/>
                    <a:lstStyle/>
                    <a:p>
                      <a:pPr algn="l" rtl="0" fontAlgn="ctr"/>
                      <a:r>
                        <a:rPr lang="de-DE" sz="1100" u="none" strike="noStrike" dirty="0">
                          <a:effectLst/>
                          <a:latin typeface="Century Gothic" panose="020B0502020202020204" pitchFamily="34" charset="0"/>
                        </a:rPr>
                        <a:t>Aufgabe 11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5410519"/>
                  </a:ext>
                </a:extLst>
              </a:tr>
              <a:tr h="271831">
                <a:tc>
                  <a:txBody>
                    <a:bodyPr/>
                    <a:lstStyle/>
                    <a:p>
                      <a:pPr algn="l" rtl="0" fontAlgn="ctr"/>
                      <a:r>
                        <a:rPr lang="de-DE" sz="1100" u="none" strike="noStrike" dirty="0">
                          <a:effectLst/>
                          <a:latin typeface="Century Gothic" panose="020B0502020202020204" pitchFamily="34" charset="0"/>
                        </a:rPr>
                        <a:t>Aufgabe 12</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821969"/>
                  </a:ext>
                </a:extLst>
              </a:tr>
              <a:tr h="271831">
                <a:tc>
                  <a:txBody>
                    <a:bodyPr/>
                    <a:lstStyle/>
                    <a:p>
                      <a:pPr algn="l" rtl="0" fontAlgn="ctr"/>
                      <a:r>
                        <a:rPr lang="de-DE" sz="1100" u="none" strike="noStrike" dirty="0">
                          <a:effectLst/>
                          <a:latin typeface="Century Gothic" panose="020B0502020202020204" pitchFamily="34" charset="0"/>
                        </a:rPr>
                        <a:t>Aufgabe 13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1902438"/>
                  </a:ext>
                </a:extLst>
              </a:tr>
              <a:tr h="271831">
                <a:tc>
                  <a:txBody>
                    <a:bodyPr/>
                    <a:lstStyle/>
                    <a:p>
                      <a:pPr algn="l" rtl="0" fontAlgn="ctr"/>
                      <a:r>
                        <a:rPr lang="de-DE" sz="1100" u="none" strike="noStrike" dirty="0">
                          <a:effectLst/>
                          <a:latin typeface="Century Gothic" panose="020B0502020202020204" pitchFamily="34" charset="0"/>
                        </a:rPr>
                        <a:t>Aufgabe 14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87581960"/>
                  </a:ext>
                </a:extLst>
              </a:tr>
              <a:tr h="271831">
                <a:tc>
                  <a:txBody>
                    <a:bodyPr/>
                    <a:lstStyle/>
                    <a:p>
                      <a:pPr algn="l" rtl="0" fontAlgn="ctr"/>
                      <a:r>
                        <a:rPr lang="de-DE" sz="1100" u="none" strike="noStrike" dirty="0">
                          <a:effectLst/>
                          <a:latin typeface="Century Gothic" panose="020B0502020202020204" pitchFamily="34" charset="0"/>
                        </a:rPr>
                        <a:t>Aufgabe 15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4167850"/>
                  </a:ext>
                </a:extLst>
              </a:tr>
              <a:tr h="271831">
                <a:tc>
                  <a:txBody>
                    <a:bodyPr/>
                    <a:lstStyle/>
                    <a:p>
                      <a:pPr algn="l" rtl="0" fontAlgn="ctr"/>
                      <a:r>
                        <a:rPr lang="de-DE" sz="1100" u="none" strike="noStrike" dirty="0">
                          <a:effectLst/>
                          <a:latin typeface="Century Gothic" panose="020B0502020202020204" pitchFamily="34" charset="0"/>
                        </a:rPr>
                        <a:t>Aufgabe 16</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21559610"/>
                  </a:ext>
                </a:extLst>
              </a:tr>
              <a:tr h="271831">
                <a:tc>
                  <a:txBody>
                    <a:bodyPr/>
                    <a:lstStyle/>
                    <a:p>
                      <a:pPr algn="l" rtl="0" fontAlgn="ctr"/>
                      <a:r>
                        <a:rPr lang="de-DE" sz="1100" u="none" strike="noStrike" dirty="0">
                          <a:effectLst/>
                          <a:latin typeface="Century Gothic" panose="020B0502020202020204" pitchFamily="34" charset="0"/>
                        </a:rPr>
                        <a:t>Aufgabe 17</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de-DE"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1802195"/>
                  </a:ext>
                </a:extLst>
              </a:tr>
            </a:tbl>
          </a:graphicData>
        </a:graphic>
      </p:graphicFrame>
      <p:sp>
        <p:nvSpPr>
          <p:cNvPr id="9" name="Rectangle 8">
            <a:extLst>
              <a:ext uri="{FF2B5EF4-FFF2-40B4-BE49-F238E27FC236}">
                <a16:creationId xmlns:a16="http://schemas.microsoft.com/office/drawing/2014/main" id="{A29CD5BC-1FC1-B240-A679-CCECB6964BA1}"/>
              </a:ext>
            </a:extLst>
          </p:cNvPr>
          <p:cNvSpPr/>
          <p:nvPr/>
        </p:nvSpPr>
        <p:spPr>
          <a:xfrm>
            <a:off x="3357349" y="764222"/>
            <a:ext cx="10918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CCD3ABD-7C2C-D542-A714-F2FCF6515A10}"/>
              </a:ext>
            </a:extLst>
          </p:cNvPr>
          <p:cNvSpPr/>
          <p:nvPr/>
        </p:nvSpPr>
        <p:spPr>
          <a:xfrm>
            <a:off x="3665551" y="1036235"/>
            <a:ext cx="938253"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6543DD-F980-7A4F-BE0C-3C16FADB45A0}"/>
              </a:ext>
            </a:extLst>
          </p:cNvPr>
          <p:cNvSpPr/>
          <p:nvPr/>
        </p:nvSpPr>
        <p:spPr>
          <a:xfrm>
            <a:off x="4603804" y="1308248"/>
            <a:ext cx="28624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dirty="0"/>
              <a:t> </a:t>
            </a:r>
          </a:p>
        </p:txBody>
      </p:sp>
      <p:sp>
        <p:nvSpPr>
          <p:cNvPr id="13" name="Rectangle 12">
            <a:extLst>
              <a:ext uri="{FF2B5EF4-FFF2-40B4-BE49-F238E27FC236}">
                <a16:creationId xmlns:a16="http://schemas.microsoft.com/office/drawing/2014/main" id="{B51201D1-5592-3240-BE7A-FC63FD70721C}"/>
              </a:ext>
            </a:extLst>
          </p:cNvPr>
          <p:cNvSpPr/>
          <p:nvPr/>
        </p:nvSpPr>
        <p:spPr>
          <a:xfrm>
            <a:off x="4715302" y="1580261"/>
            <a:ext cx="1232274"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7955AFC-7260-424C-9747-4A06560DF112}"/>
              </a:ext>
            </a:extLst>
          </p:cNvPr>
          <p:cNvSpPr/>
          <p:nvPr/>
        </p:nvSpPr>
        <p:spPr>
          <a:xfrm>
            <a:off x="4603804" y="1852274"/>
            <a:ext cx="170953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9681F3E-F4A8-5045-B2EC-158F1C2F6AEF}"/>
              </a:ext>
            </a:extLst>
          </p:cNvPr>
          <p:cNvSpPr/>
          <p:nvPr/>
        </p:nvSpPr>
        <p:spPr>
          <a:xfrm>
            <a:off x="5838394" y="2124287"/>
            <a:ext cx="68751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BDFB795-53C3-3641-8355-4FD2DCB7CBED}"/>
              </a:ext>
            </a:extLst>
          </p:cNvPr>
          <p:cNvSpPr/>
          <p:nvPr/>
        </p:nvSpPr>
        <p:spPr>
          <a:xfrm>
            <a:off x="6073255" y="2396300"/>
            <a:ext cx="101448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9277587-EAE6-F143-8E64-F589FBDEC40E}"/>
              </a:ext>
            </a:extLst>
          </p:cNvPr>
          <p:cNvSpPr/>
          <p:nvPr/>
        </p:nvSpPr>
        <p:spPr>
          <a:xfrm>
            <a:off x="6313336" y="2668313"/>
            <a:ext cx="29284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DB3C825-2313-0140-A4DD-A35B7A95CFF3}"/>
              </a:ext>
            </a:extLst>
          </p:cNvPr>
          <p:cNvSpPr/>
          <p:nvPr/>
        </p:nvSpPr>
        <p:spPr>
          <a:xfrm>
            <a:off x="7322026" y="2940326"/>
            <a:ext cx="21836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017AFE7-43F7-164C-B46D-05F797347C56}"/>
              </a:ext>
            </a:extLst>
          </p:cNvPr>
          <p:cNvSpPr/>
          <p:nvPr/>
        </p:nvSpPr>
        <p:spPr>
          <a:xfrm>
            <a:off x="7777573" y="3212339"/>
            <a:ext cx="73827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521F40C-0CF5-854D-98DC-704C941F3139}"/>
              </a:ext>
            </a:extLst>
          </p:cNvPr>
          <p:cNvSpPr/>
          <p:nvPr/>
        </p:nvSpPr>
        <p:spPr>
          <a:xfrm>
            <a:off x="8515845" y="3484352"/>
            <a:ext cx="962109"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FFA6FB2-43A4-8542-956B-3D2375AE9DA5}"/>
              </a:ext>
            </a:extLst>
          </p:cNvPr>
          <p:cNvSpPr/>
          <p:nvPr/>
        </p:nvSpPr>
        <p:spPr>
          <a:xfrm>
            <a:off x="8996899" y="3756365"/>
            <a:ext cx="96210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F7E8610-4C73-0745-B687-AEAE55C78A87}"/>
              </a:ext>
            </a:extLst>
          </p:cNvPr>
          <p:cNvSpPr/>
          <p:nvPr/>
        </p:nvSpPr>
        <p:spPr>
          <a:xfrm>
            <a:off x="9477952" y="4028378"/>
            <a:ext cx="962107"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61E7005-6FE3-2C44-80F4-3BD43DDE248E}"/>
              </a:ext>
            </a:extLst>
          </p:cNvPr>
          <p:cNvSpPr/>
          <p:nvPr/>
        </p:nvSpPr>
        <p:spPr>
          <a:xfrm>
            <a:off x="9273877" y="4300391"/>
            <a:ext cx="188771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B80757C-1D38-CA40-ABE2-46D1CFDF7792}"/>
              </a:ext>
            </a:extLst>
          </p:cNvPr>
          <p:cNvSpPr/>
          <p:nvPr/>
        </p:nvSpPr>
        <p:spPr>
          <a:xfrm>
            <a:off x="10440059" y="4572404"/>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CC4C11D-8B04-C140-B554-6A1EFE2CADF3}"/>
              </a:ext>
            </a:extLst>
          </p:cNvPr>
          <p:cNvSpPr/>
          <p:nvPr/>
        </p:nvSpPr>
        <p:spPr>
          <a:xfrm>
            <a:off x="10440059" y="4844417"/>
            <a:ext cx="26888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829B1EE-93DA-B44C-9D1D-A5CFA9D13C94}"/>
              </a:ext>
            </a:extLst>
          </p:cNvPr>
          <p:cNvSpPr/>
          <p:nvPr/>
        </p:nvSpPr>
        <p:spPr>
          <a:xfrm>
            <a:off x="10465321" y="5116430"/>
            <a:ext cx="4915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6307F99-9748-3B40-A41F-D597A07BF080}"/>
              </a:ext>
            </a:extLst>
          </p:cNvPr>
          <p:cNvSpPr/>
          <p:nvPr/>
        </p:nvSpPr>
        <p:spPr>
          <a:xfrm>
            <a:off x="10691643" y="5388443"/>
            <a:ext cx="26525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E982A03-DDCE-584C-B7E9-5EE98D6DAD39}"/>
              </a:ext>
            </a:extLst>
          </p:cNvPr>
          <p:cNvSpPr/>
          <p:nvPr/>
        </p:nvSpPr>
        <p:spPr>
          <a:xfrm>
            <a:off x="10465322" y="5660462"/>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dirty="0"/>
              <a:t> </a:t>
            </a:r>
          </a:p>
        </p:txBody>
      </p:sp>
      <p:sp>
        <p:nvSpPr>
          <p:cNvPr id="31" name="Rectangle 30">
            <a:extLst>
              <a:ext uri="{FF2B5EF4-FFF2-40B4-BE49-F238E27FC236}">
                <a16:creationId xmlns:a16="http://schemas.microsoft.com/office/drawing/2014/main" id="{0E29FD25-1044-E649-A312-EC9DB728FFE1}"/>
              </a:ext>
            </a:extLst>
          </p:cNvPr>
          <p:cNvSpPr/>
          <p:nvPr/>
        </p:nvSpPr>
        <p:spPr>
          <a:xfrm rot="2700000">
            <a:off x="1450619" y="6034950"/>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0A60EF89-CEE5-B442-92DE-9AC5EF9D7B27}"/>
              </a:ext>
            </a:extLst>
          </p:cNvPr>
          <p:cNvSpPr txBox="1"/>
          <p:nvPr/>
        </p:nvSpPr>
        <p:spPr>
          <a:xfrm>
            <a:off x="1710301" y="5941724"/>
            <a:ext cx="1864613" cy="307777"/>
          </a:xfrm>
          <a:prstGeom prst="rect">
            <a:avLst/>
          </a:prstGeom>
          <a:noFill/>
        </p:spPr>
        <p:txBody>
          <a:bodyPr wrap="none" rtlCol="0">
            <a:spAutoFit/>
          </a:bodyPr>
          <a:lstStyle/>
          <a:p>
            <a:pPr rtl="0"/>
            <a:r>
              <a:rPr lang="de-DE" sz="1400" dirty="0">
                <a:latin typeface="Century Gothic" panose="020B0502020202020204" pitchFamily="34" charset="0"/>
              </a:rPr>
              <a:t>DEM PLAN VORAUS</a:t>
            </a:r>
          </a:p>
        </p:txBody>
      </p:sp>
      <p:sp>
        <p:nvSpPr>
          <p:cNvPr id="33" name="Sun 32">
            <a:extLst>
              <a:ext uri="{FF2B5EF4-FFF2-40B4-BE49-F238E27FC236}">
                <a16:creationId xmlns:a16="http://schemas.microsoft.com/office/drawing/2014/main" id="{F3B74474-C01F-7442-888D-E29C82170034}"/>
              </a:ext>
            </a:extLst>
          </p:cNvPr>
          <p:cNvSpPr/>
          <p:nvPr/>
        </p:nvSpPr>
        <p:spPr>
          <a:xfrm rot="2700000">
            <a:off x="4555890" y="6012089"/>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1C7C83BF-E9F8-5644-A620-9F79302272DA}"/>
              </a:ext>
            </a:extLst>
          </p:cNvPr>
          <p:cNvSpPr txBox="1"/>
          <p:nvPr/>
        </p:nvSpPr>
        <p:spPr>
          <a:xfrm>
            <a:off x="4816180" y="5941723"/>
            <a:ext cx="1234633" cy="307777"/>
          </a:xfrm>
          <a:prstGeom prst="rect">
            <a:avLst/>
          </a:prstGeom>
          <a:noFill/>
        </p:spPr>
        <p:txBody>
          <a:bodyPr wrap="none" rtlCol="0">
            <a:spAutoFit/>
          </a:bodyPr>
          <a:lstStyle/>
          <a:p>
            <a:pPr rtl="0"/>
            <a:r>
              <a:rPr lang="de-DE" sz="1400" dirty="0">
                <a:latin typeface="Century Gothic" panose="020B0502020202020204" pitchFamily="34" charset="0"/>
              </a:rPr>
              <a:t>MEILENSTEIN</a:t>
            </a:r>
          </a:p>
        </p:txBody>
      </p:sp>
      <p:sp>
        <p:nvSpPr>
          <p:cNvPr id="35" name="Oval 34">
            <a:extLst>
              <a:ext uri="{FF2B5EF4-FFF2-40B4-BE49-F238E27FC236}">
                <a16:creationId xmlns:a16="http://schemas.microsoft.com/office/drawing/2014/main" id="{286B5758-3E76-EC4A-BBBC-048BCFF7EFB0}"/>
              </a:ext>
            </a:extLst>
          </p:cNvPr>
          <p:cNvSpPr/>
          <p:nvPr/>
        </p:nvSpPr>
        <p:spPr>
          <a:xfrm rot="2700000">
            <a:off x="6827449" y="6012089"/>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11B6E834-B1FD-0247-B211-907B533198A1}"/>
              </a:ext>
            </a:extLst>
          </p:cNvPr>
          <p:cNvSpPr txBox="1"/>
          <p:nvPr/>
        </p:nvSpPr>
        <p:spPr>
          <a:xfrm>
            <a:off x="7087739" y="5941723"/>
            <a:ext cx="1196161" cy="307777"/>
          </a:xfrm>
          <a:prstGeom prst="rect">
            <a:avLst/>
          </a:prstGeom>
          <a:noFill/>
        </p:spPr>
        <p:txBody>
          <a:bodyPr wrap="none" rtlCol="0">
            <a:spAutoFit/>
          </a:bodyPr>
          <a:lstStyle/>
          <a:p>
            <a:pPr rtl="0"/>
            <a:r>
              <a:rPr lang="de-DE" sz="1400" dirty="0">
                <a:latin typeface="Century Gothic" panose="020B0502020202020204" pitchFamily="34" charset="0"/>
              </a:rPr>
              <a:t>GEFÄHRDET</a:t>
            </a:r>
          </a:p>
        </p:txBody>
      </p:sp>
      <p:sp>
        <p:nvSpPr>
          <p:cNvPr id="37" name="Oval 36">
            <a:extLst>
              <a:ext uri="{FF2B5EF4-FFF2-40B4-BE49-F238E27FC236}">
                <a16:creationId xmlns:a16="http://schemas.microsoft.com/office/drawing/2014/main" id="{24E35F37-DFA6-C241-BCF0-5CD54470C66C}"/>
              </a:ext>
            </a:extLst>
          </p:cNvPr>
          <p:cNvSpPr/>
          <p:nvPr/>
        </p:nvSpPr>
        <p:spPr>
          <a:xfrm rot="2700000">
            <a:off x="4632627" y="1826636"/>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Sun 37">
            <a:extLst>
              <a:ext uri="{FF2B5EF4-FFF2-40B4-BE49-F238E27FC236}">
                <a16:creationId xmlns:a16="http://schemas.microsoft.com/office/drawing/2014/main" id="{A09129D7-47F0-464A-B504-97B97146D79C}"/>
              </a:ext>
            </a:extLst>
          </p:cNvPr>
          <p:cNvSpPr/>
          <p:nvPr/>
        </p:nvSpPr>
        <p:spPr>
          <a:xfrm rot="2700000">
            <a:off x="7426089" y="2656476"/>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Sun 38">
            <a:extLst>
              <a:ext uri="{FF2B5EF4-FFF2-40B4-BE49-F238E27FC236}">
                <a16:creationId xmlns:a16="http://schemas.microsoft.com/office/drawing/2014/main" id="{9406AAAF-B3A7-C84D-9F22-A598F80E136A}"/>
              </a:ext>
            </a:extLst>
          </p:cNvPr>
          <p:cNvSpPr/>
          <p:nvPr/>
        </p:nvSpPr>
        <p:spPr>
          <a:xfrm rot="2700000">
            <a:off x="8725608" y="3465710"/>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D0A555A5-82B4-F34B-B99B-5933F604FC24}"/>
              </a:ext>
            </a:extLst>
          </p:cNvPr>
          <p:cNvSpPr/>
          <p:nvPr/>
        </p:nvSpPr>
        <p:spPr>
          <a:xfrm rot="2700000">
            <a:off x="5967585" y="2667442"/>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00F720C4-6348-814A-B887-4E8095E096B2}"/>
              </a:ext>
            </a:extLst>
          </p:cNvPr>
          <p:cNvSpPr/>
          <p:nvPr/>
        </p:nvSpPr>
        <p:spPr>
          <a:xfrm rot="2700000">
            <a:off x="8876243" y="4299521"/>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7">
            <a:extLst>
              <a:ext uri="{FF2B5EF4-FFF2-40B4-BE49-F238E27FC236}">
                <a16:creationId xmlns:a16="http://schemas.microsoft.com/office/drawing/2014/main" id="{52B58A96-992E-7B47-9909-0A015E060A9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Parallelogram 42">
            <a:extLst>
              <a:ext uri="{FF2B5EF4-FFF2-40B4-BE49-F238E27FC236}">
                <a16:creationId xmlns:a16="http://schemas.microsoft.com/office/drawing/2014/main" id="{D250DFF7-B183-A64A-95DF-E7FFDA8CE1D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7CE0440E-ED5D-8442-A1C4-14D82905D8B1}"/>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PROJEKTZEITPLAN</a:t>
            </a:r>
          </a:p>
        </p:txBody>
      </p:sp>
    </p:spTree>
    <p:extLst>
      <p:ext uri="{BB962C8B-B14F-4D97-AF65-F5344CB8AC3E}">
        <p14:creationId xmlns:p14="http://schemas.microsoft.com/office/powerpoint/2010/main" val="342402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3100543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rtl="0" fontAlgn="ctr"/>
                      <a:r>
                        <a:rPr lang="de-DE" sz="1600" b="0" i="0" u="none" strike="noStrike" dirty="0">
                          <a:solidFill>
                            <a:schemeClr val="tx1"/>
                          </a:solidFill>
                          <a:effectLst/>
                          <a:latin typeface="Century Gothic" panose="020B0502020202020204" pitchFamily="34" charset="0"/>
                        </a:rPr>
                        <a:t>Text eingeben</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KOMMENTARE</a:t>
            </a: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963721971"/>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Construction-Project-Execution-Plan-Template_PowerPoint" id="{0641483D-22B4-BB4D-85AF-D5B4FC7DC282}" vid="{E6F4D1A7-706F-6740-BEC2-630336242DC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IC-Construction-Project-Execution-Plan-Template_PowerPoint</Template>
  <TotalTime>1</TotalTime>
  <Words>387</Words>
  <Application>Microsoft Macintosh PowerPoint</Application>
  <PresentationFormat>Widescreen</PresentationFormat>
  <Paragraphs>200</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6</cp:revision>
  <dcterms:created xsi:type="dcterms:W3CDTF">2021-06-29T16:48:34Z</dcterms:created>
  <dcterms:modified xsi:type="dcterms:W3CDTF">2024-03-07T17:13:49Z</dcterms:modified>
</cp:coreProperties>
</file>