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3" autoAdjust="0"/>
    <p:restoredTop sz="96327"/>
  </p:normalViewPr>
  <p:slideViewPr>
    <p:cSldViewPr snapToGrid="0" snapToObjects="1">
      <p:cViewPr varScale="1">
        <p:scale>
          <a:sx n="112" d="100"/>
          <a:sy n="112" d="100"/>
        </p:scale>
        <p:origin x="920"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de-DE" smtClean="0"/>
              <a:t>24.01.24</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de-DE" smtClean="0"/>
              <a:t>‹#›</a:t>
            </a:fld>
            <a:endParaRPr lang="de-DE"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53379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58151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20767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273651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5820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14246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8494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04132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25378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426096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Образец заголовка</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Образец текста</a:t>
            </a:r>
          </a:p>
          <a:p>
            <a:pPr lvl="1"/>
            <a:r>
              <a:rPr lang="de-DE" dirty="0"/>
              <a:t>Второй уровень</a:t>
            </a:r>
          </a:p>
          <a:p>
            <a:pPr lvl="2"/>
            <a:r>
              <a:rPr lang="de-DE" dirty="0"/>
              <a:t>Третий уровень</a:t>
            </a:r>
          </a:p>
          <a:p>
            <a:pPr lvl="3"/>
            <a:r>
              <a:rPr lang="de-DE" dirty="0"/>
              <a:t>Четвертый уровень</a:t>
            </a:r>
          </a:p>
          <a:p>
            <a:pPr lvl="4"/>
            <a:r>
              <a:rPr lang="de-DE" dirty="0"/>
              <a:t>Пятый уровень</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de-DE" smtClean="0"/>
              <a:t>24.01.24</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de-DE" smtClean="0"/>
              <a:t>‹#›</a:t>
            </a:fld>
            <a:endParaRPr lang="de-DE"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49832&amp;utm_language=DE&amp;utm_source=template-powerpoint&amp;utm_medium=content&amp;utm_campaign=ic-Maturity+Model+Stages+Presentation-powerpoint-49832-de&amp;lpa=ic+Maturity+Model+Stages+Presentation+powerpoint+49832+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3"/>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954107"/>
          </a:xfrm>
          <a:prstGeom prst="rect">
            <a:avLst/>
          </a:prstGeom>
          <a:noFill/>
        </p:spPr>
        <p:txBody>
          <a:bodyPr wrap="square" rtlCol="0">
            <a:spAutoFit/>
          </a:bodyPr>
          <a:lstStyle/>
          <a:p>
            <a:pPr rtl="0"/>
            <a:r>
              <a:rPr lang="de-DE" sz="2800" b="1" dirty="0">
                <a:solidFill>
                  <a:schemeClr val="tx1">
                    <a:lumMod val="75000"/>
                    <a:lumOff val="25000"/>
                  </a:schemeClr>
                </a:solidFill>
                <a:latin typeface="Century Gothic" panose="020B0502020202020204" pitchFamily="34" charset="0"/>
              </a:rPr>
              <a:t>VORLAGE FÜR STUFEN EINES PROZESSREIFEMODELLS</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5" y="3018604"/>
            <a:ext cx="7036146" cy="707886"/>
          </a:xfrm>
          <a:prstGeom prst="rect">
            <a:avLst/>
          </a:prstGeom>
          <a:noFill/>
        </p:spPr>
        <p:txBody>
          <a:bodyPr wrap="square" rtlCol="0">
            <a:spAutoFit/>
          </a:bodyPr>
          <a:lstStyle/>
          <a:p>
            <a:pPr rtl="0"/>
            <a:r>
              <a:rPr lang="de-DE" sz="4000" dirty="0">
                <a:latin typeface="Century Gothic" panose="020B0502020202020204" pitchFamily="34" charset="0"/>
              </a:rPr>
              <a:t>[ Subtitel der Diskussion ]</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5" y="1784273"/>
            <a:ext cx="10042044" cy="830997"/>
          </a:xfrm>
          <a:prstGeom prst="rect">
            <a:avLst/>
          </a:prstGeom>
          <a:noFill/>
        </p:spPr>
        <p:txBody>
          <a:bodyPr wrap="square" rtlCol="0">
            <a:spAutoFit/>
          </a:bodyPr>
          <a:lstStyle/>
          <a:p>
            <a:pPr rtl="0"/>
            <a:r>
              <a:rPr lang="de-DE" sz="4800" dirty="0">
                <a:solidFill>
                  <a:schemeClr val="tx1">
                    <a:lumMod val="65000"/>
                    <a:lumOff val="35000"/>
                  </a:schemeClr>
                </a:solidFill>
                <a:latin typeface="Century Gothic" panose="020B0502020202020204" pitchFamily="34" charset="0"/>
              </a:rPr>
              <a:t>Einführung in die Prozessreife</a:t>
            </a: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pPr rtl="0"/>
            <a:r>
              <a:rPr lang="de-DE" sz="1600" dirty="0">
                <a:solidFill>
                  <a:schemeClr val="tx1">
                    <a:lumMod val="65000"/>
                    <a:lumOff val="35000"/>
                  </a:schemeClr>
                </a:solidFill>
                <a:latin typeface="Century Gothic" panose="020B0502020202020204" pitchFamily="34" charset="0"/>
              </a:rPr>
              <a:t>00.00.0000</a:t>
            </a:r>
          </a:p>
        </p:txBody>
      </p:sp>
      <p:pic>
        <p:nvPicPr>
          <p:cNvPr id="3" name="Picture 2">
            <a:hlinkClick r:id="rId4"/>
            <a:extLst>
              <a:ext uri="{FF2B5EF4-FFF2-40B4-BE49-F238E27FC236}">
                <a16:creationId xmlns:a16="http://schemas.microsoft.com/office/drawing/2014/main" id="{40218ED3-3A7C-AD29-8070-15481AC5656B}"/>
              </a:ext>
            </a:extLst>
          </p:cNvPr>
          <p:cNvPicPr>
            <a:picLocks noChangeAspect="1"/>
          </p:cNvPicPr>
          <p:nvPr/>
        </p:nvPicPr>
        <p:blipFill>
          <a:blip r:embed="rId5"/>
          <a:stretch>
            <a:fillRect/>
          </a:stretch>
        </p:blipFill>
        <p:spPr>
          <a:xfrm>
            <a:off x="8378190" y="187886"/>
            <a:ext cx="3658870" cy="36588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de-DE" sz="3200" dirty="0">
                <a:solidFill>
                  <a:srgbClr val="609188"/>
                </a:solidFill>
                <a:latin typeface="Century Gothic" panose="020B0502020202020204" pitchFamily="34" charset="0"/>
              </a:rPr>
              <a:t>Process Performance Index (PIP)</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810363019"/>
              </p:ext>
            </p:extLst>
          </p:nvPr>
        </p:nvGraphicFramePr>
        <p:xfrm>
          <a:off x="480701" y="1573082"/>
          <a:ext cx="10237456" cy="2773354"/>
        </p:xfrm>
        <a:graphic>
          <a:graphicData uri="http://schemas.openxmlformats.org/drawingml/2006/table">
            <a:tbl>
              <a:tblPr>
                <a:noFill/>
              </a:tblPr>
              <a:tblGrid>
                <a:gridCol w="10237456">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1600" dirty="0">
                          <a:latin typeface="Century Gothic" panose="020B0502020202020204" pitchFamily="34" charset="0"/>
                        </a:rPr>
                        <a:t>Artikuliert von den Beratern Geary Rummler und Alan Brache </a:t>
                      </a:r>
                    </a:p>
                    <a:p>
                      <a:pPr marL="457200" marR="0" lvl="0" indent="-330200" algn="l" rtl="0">
                        <a:lnSpc>
                          <a:spcPct val="100000"/>
                        </a:lnSpc>
                        <a:spcBef>
                          <a:spcPts val="0"/>
                        </a:spcBef>
                        <a:spcAft>
                          <a:spcPts val="1400"/>
                        </a:spcAft>
                        <a:buClr>
                          <a:srgbClr val="4BA895"/>
                        </a:buClr>
                        <a:buSzPts val="1600"/>
                        <a:buFont typeface="Century Gothic"/>
                        <a:buChar char="●"/>
                      </a:pPr>
                      <a:r>
                        <a:rPr lang="de-DE" sz="1600" dirty="0">
                          <a:latin typeface="Century Gothic" panose="020B0502020202020204" pitchFamily="34" charset="0"/>
                        </a:rPr>
                        <a:t>Verwendet eine einfache 10-Fragen-Bewertung</a:t>
                      </a:r>
                    </a:p>
                    <a:p>
                      <a:pPr marL="457200" marR="0" lvl="0" indent="-330200" algn="l" rtl="0">
                        <a:lnSpc>
                          <a:spcPct val="100000"/>
                        </a:lnSpc>
                        <a:spcBef>
                          <a:spcPts val="0"/>
                        </a:spcBef>
                        <a:spcAft>
                          <a:spcPts val="1400"/>
                        </a:spcAft>
                        <a:buClr>
                          <a:srgbClr val="4BA895"/>
                        </a:buClr>
                        <a:buSzPts val="1600"/>
                        <a:buFont typeface="Century Gothic"/>
                        <a:buChar char="●"/>
                      </a:pPr>
                      <a:r>
                        <a:rPr lang="de-DE" sz="1600" dirty="0">
                          <a:latin typeface="Century Gothic" panose="020B0502020202020204" pitchFamily="34" charset="0"/>
                        </a:rPr>
                        <a:t>Weist Punkte für die Initiierung des Prozessmanagements, </a:t>
                      </a:r>
                      <a:br>
                        <a:rPr lang="de-DE" sz="1600" dirty="0">
                          <a:latin typeface="Century Gothic" panose="020B0502020202020204" pitchFamily="34" charset="0"/>
                        </a:rPr>
                      </a:br>
                      <a:r>
                        <a:rPr lang="de-DE" sz="1600" dirty="0">
                          <a:latin typeface="Century Gothic" panose="020B0502020202020204" pitchFamily="34" charset="0"/>
                        </a:rPr>
                        <a:t>die Weiterentwicklung des Prozessmanagements </a:t>
                      </a:r>
                      <a:br>
                        <a:rPr lang="de-DE" sz="1600" dirty="0">
                          <a:latin typeface="Century Gothic" panose="020B0502020202020204" pitchFamily="34" charset="0"/>
                        </a:rPr>
                      </a:br>
                      <a:r>
                        <a:rPr lang="de-DE" sz="1600" dirty="0">
                          <a:latin typeface="Century Gothic" panose="020B0502020202020204" pitchFamily="34" charset="0"/>
                        </a:rPr>
                        <a:t>und die Beherrschung des Prozessmanagements </a:t>
                      </a:r>
                      <a:br>
                        <a:rPr lang="de-DE" sz="1600" dirty="0">
                          <a:latin typeface="Century Gothic" panose="020B0502020202020204" pitchFamily="34" charset="0"/>
                        </a:rPr>
                      </a:br>
                      <a:r>
                        <a:rPr lang="de-DE" sz="1600" dirty="0">
                          <a:latin typeface="Century Gothic" panose="020B0502020202020204" pitchFamily="34" charset="0"/>
                        </a:rPr>
                        <a:t>zu</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chemeClr val="bg1"/>
                </a:solidFill>
                <a:latin typeface="Century Gothic" panose="020B0502020202020204" pitchFamily="34" charset="0"/>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Ad hoc</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Definiert</a:t>
            </a: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Verknüpft</a:t>
            </a: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Integriert</a:t>
            </a: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Erweitert</a:t>
            </a: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662624836"/>
              </p:ext>
            </p:extLst>
          </p:nvPr>
        </p:nvGraphicFramePr>
        <p:xfrm>
          <a:off x="480700" y="1414799"/>
          <a:ext cx="6178517" cy="2028404"/>
        </p:xfrm>
        <a:graphic>
          <a:graphicData uri="http://schemas.openxmlformats.org/drawingml/2006/table">
            <a:tbl>
              <a:tblPr>
                <a:noFill/>
              </a:tblPr>
              <a:tblGrid>
                <a:gridCol w="6178517">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1800" dirty="0">
                          <a:latin typeface="Century Gothic" panose="020B0502020202020204" pitchFamily="34" charset="0"/>
                        </a:rPr>
                        <a:t>Weist Punkte für die Initiierung des Prozessmanagements, die Weiterentwicklung des Prozessmanagements und die Beherrschung des Prozessmanagements zu. </a:t>
                      </a:r>
                    </a:p>
                    <a:p>
                      <a:pPr marL="457200" marR="0" lvl="0" indent="-330200" algn="l" rtl="0">
                        <a:lnSpc>
                          <a:spcPct val="100000"/>
                        </a:lnSpc>
                        <a:spcBef>
                          <a:spcPts val="0"/>
                        </a:spcBef>
                        <a:spcAft>
                          <a:spcPts val="1400"/>
                        </a:spcAft>
                        <a:buClr>
                          <a:srgbClr val="4BA895"/>
                        </a:buClr>
                        <a:buSzPts val="1600"/>
                        <a:buFont typeface="Century Gothic"/>
                        <a:buChar char="●"/>
                      </a:pPr>
                      <a:r>
                        <a:rPr lang="de-DE" sz="1800" dirty="0">
                          <a:latin typeface="Century Gothic" panose="020B0502020202020204" pitchFamily="34" charset="0"/>
                        </a:rPr>
                        <a:t>Umfasst nun fünf Ebenen: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Ad hoc</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Definiert</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Verknüpft</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Integriert</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de-DE" sz="2400" dirty="0">
                <a:solidFill>
                  <a:schemeClr val="bg1"/>
                </a:solidFill>
                <a:latin typeface="Century Gothic" panose="020B0502020202020204" pitchFamily="34" charset="0"/>
              </a:rPr>
              <a:t>Erweitert</a:t>
            </a: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9" y="248400"/>
            <a:ext cx="9109506" cy="1116710"/>
          </a:xfrm>
          <a:prstGeom prst="rect">
            <a:avLst/>
          </a:prstGeom>
          <a:noFill/>
        </p:spPr>
        <p:txBody>
          <a:bodyPr wrap="square" rtlCol="0">
            <a:spAutoFit/>
          </a:bodyPr>
          <a:lstStyle/>
          <a:p>
            <a:pPr rtl="0"/>
            <a:r>
              <a:rPr lang="de-DE" sz="3200" dirty="0">
                <a:solidFill>
                  <a:srgbClr val="609188"/>
                </a:solidFill>
                <a:latin typeface="Century Gothic" panose="020B0502020202020204" pitchFamily="34" charset="0"/>
              </a:rPr>
              <a:t>McCormacks Business Process Orientation Maturity Model (BPOMM)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7928658" y="5919517"/>
            <a:ext cx="4237942"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rgbClr val="D08A18"/>
                </a:solidFill>
                <a:latin typeface="Century Gothic" panose="020B0502020202020204" pitchFamily="34" charset="0"/>
              </a:rPr>
              <a:t>BPOMM</a:t>
            </a: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3012112"/>
            <a:ext cx="1926100" cy="461665"/>
          </a:xfrm>
          <a:prstGeom prst="rect">
            <a:avLst/>
          </a:prstGeom>
          <a:noFill/>
        </p:spPr>
        <p:txBody>
          <a:bodyPr wrap="square" rtlCol="0">
            <a:spAutoFit/>
          </a:bodyPr>
          <a:lstStyle/>
          <a:p>
            <a:pPr algn="ctr" rtl="0">
              <a:spcAft>
                <a:spcPts val="1400"/>
              </a:spcAft>
              <a:buClr>
                <a:srgbClr val="DFF1E9"/>
              </a:buClr>
              <a:buSzPct val="125000"/>
            </a:pPr>
            <a:r>
              <a:rPr lang="de-DE" sz="1200" dirty="0">
                <a:solidFill>
                  <a:schemeClr val="bg1"/>
                </a:solidFill>
                <a:latin typeface="Century Gothic" panose="020B0502020202020204" pitchFamily="34" charset="0"/>
              </a:rPr>
              <a:t>Integration mit </a:t>
            </a:r>
            <a:br>
              <a:rPr lang="de-DE" sz="1200" dirty="0">
                <a:solidFill>
                  <a:schemeClr val="bg1"/>
                </a:solidFill>
                <a:latin typeface="Century Gothic" panose="020B0502020202020204" pitchFamily="34" charset="0"/>
              </a:rPr>
            </a:br>
            <a:r>
              <a:rPr lang="de-DE" sz="1200" dirty="0">
                <a:solidFill>
                  <a:schemeClr val="bg1"/>
                </a:solidFill>
                <a:latin typeface="Century Gothic" panose="020B0502020202020204" pitchFamily="34" charset="0"/>
              </a:rPr>
              <a:t>Lieferkettennetzwerk</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pPr rtl="0"/>
            <a:r>
              <a:rPr lang="de-DE"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1" y="2727677"/>
            <a:ext cx="3581953" cy="3221395"/>
          </a:xfrm>
          <a:prstGeom prst="rect">
            <a:avLst/>
          </a:prstGeom>
          <a:noFill/>
        </p:spPr>
        <p:txBody>
          <a:bodyPr wrap="square" rtlCol="0">
            <a:spAutoFit/>
          </a:bodyPr>
          <a:lstStyle/>
          <a:p>
            <a:pPr marL="285750" indent="-285750" rtl="0">
              <a:spcAft>
                <a:spcPts val="1400"/>
              </a:spcAft>
              <a:buClr>
                <a:srgbClr val="4BA895"/>
              </a:buClr>
              <a:buSzPct val="125000"/>
              <a:buFont typeface="Arial" panose="020B0604020202020204" pitchFamily="34" charset="0"/>
              <a:buChar char="•"/>
            </a:pPr>
            <a:r>
              <a:rPr lang="de-DE" dirty="0">
                <a:latin typeface="Century Gothic" panose="020B0502020202020204" pitchFamily="34" charset="0"/>
              </a:rPr>
              <a:t>Lorem ipsum dolor sit amet, consectetur adipiscing elit, sed do eiusmod tempor incididunt ut labore et dolore magna aliqua.</a:t>
            </a:r>
          </a:p>
          <a:p>
            <a:pPr marL="285750" indent="-285750" rtl="0">
              <a:spcAft>
                <a:spcPts val="1400"/>
              </a:spcAft>
              <a:buClr>
                <a:srgbClr val="4BA895"/>
              </a:buClr>
              <a:buSzPct val="125000"/>
              <a:buFont typeface="Arial" panose="020B0604020202020204" pitchFamily="34" charset="0"/>
              <a:buChar char="•"/>
            </a:pPr>
            <a:r>
              <a:rPr lang="de-DE" dirty="0">
                <a:latin typeface="Century Gothic" panose="020B0502020202020204" pitchFamily="34" charset="0"/>
              </a:rPr>
              <a:t>Nulla pharetra diam sit amet nisl.</a:t>
            </a:r>
          </a:p>
          <a:p>
            <a:pPr marL="285750" indent="-285750" rtl="0">
              <a:spcAft>
                <a:spcPts val="1400"/>
              </a:spcAft>
              <a:buClr>
                <a:srgbClr val="4BA895"/>
              </a:buClr>
              <a:buSzPct val="125000"/>
              <a:buFont typeface="Arial" panose="020B0604020202020204" pitchFamily="34" charset="0"/>
              <a:buChar char="•"/>
            </a:pPr>
            <a:r>
              <a:rPr lang="de-DE"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2791149"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Kommentare</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4645545"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©20XX. Alle Rechte vorbehalten. Ihr Unternehmen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pPr rtl="0"/>
            <a:r>
              <a:rPr lang="de-DE"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862666576"/>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385407" cy="584775"/>
          </a:xfrm>
          <a:prstGeom prst="rect">
            <a:avLst/>
          </a:prstGeom>
          <a:noFill/>
        </p:spPr>
        <p:txBody>
          <a:bodyPr wrap="square" rtlCol="0">
            <a:spAutoFit/>
          </a:bodyPr>
          <a:lstStyle/>
          <a:p>
            <a:pPr rtl="0"/>
            <a:r>
              <a:rPr lang="de-DE" sz="3200" dirty="0">
                <a:solidFill>
                  <a:srgbClr val="609188"/>
                </a:solidFill>
                <a:latin typeface="Century Gothic" panose="020B0502020202020204" pitchFamily="34" charset="0"/>
              </a:rPr>
              <a:t>INHALTSVERZEICHNIS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176975"/>
            <a:ext cx="2834640" cy="830997"/>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Was ist Prozessreife?</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2" y="2278026"/>
            <a:ext cx="3357703" cy="830997"/>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Was sind Prozessreifemodelle?</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3236106"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Sieben Grundsätze</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461665"/>
          </a:xfrm>
          <a:prstGeom prst="rect">
            <a:avLst/>
          </a:prstGeom>
          <a:noFill/>
        </p:spPr>
        <p:txBody>
          <a:bodyPr wrap="square" numCol="1" rtlCol="0">
            <a:spAutoFit/>
          </a:bodyPr>
          <a:lstStyle/>
          <a:p>
            <a:pPr rtl="0">
              <a:spcBef>
                <a:spcPts val="600"/>
              </a:spcBef>
              <a:spcAft>
                <a:spcPts val="400"/>
              </a:spcAft>
            </a:pPr>
            <a:r>
              <a:rPr lang="de-DE" sz="2400" dirty="0">
                <a:solidFill>
                  <a:schemeClr val="tx1">
                    <a:lumMod val="75000"/>
                    <a:lumOff val="25000"/>
                  </a:schemeClr>
                </a:solidFill>
                <a:latin typeface="Century Gothic" panose="020B0502020202020204" pitchFamily="34" charset="0"/>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248DBB75-B3D9-E335-6D11-5ADDFF6552B5}"/>
              </a:ext>
            </a:extLst>
          </p:cNvPr>
          <p:cNvSpPr txBox="1"/>
          <p:nvPr/>
        </p:nvSpPr>
        <p:spPr>
          <a:xfrm>
            <a:off x="5752619" y="4466785"/>
            <a:ext cx="3048648" cy="769441"/>
          </a:xfrm>
          <a:prstGeom prst="rect">
            <a:avLst/>
          </a:prstGeom>
          <a:noFill/>
        </p:spPr>
        <p:txBody>
          <a:bodyPr wrap="square" numCol="1" rtlCol="0">
            <a:spAutoFit/>
          </a:bodyPr>
          <a:lstStyle/>
          <a:p>
            <a:pPr rtl="0">
              <a:spcBef>
                <a:spcPts val="600"/>
              </a:spcBef>
              <a:spcAft>
                <a:spcPts val="400"/>
              </a:spcAft>
            </a:pPr>
            <a:r>
              <a:rPr lang="de-DE" sz="2200" dirty="0">
                <a:solidFill>
                  <a:schemeClr val="tx1">
                    <a:lumMod val="75000"/>
                    <a:lumOff val="25000"/>
                  </a:schemeClr>
                </a:solidFill>
                <a:latin typeface="Century Gothic" panose="020B0502020202020204" pitchFamily="34" charset="0"/>
              </a:rPr>
              <a:t>McCormacks BPO-Reifegradmodell</a:t>
            </a: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129169" cy="1077218"/>
          </a:xfrm>
          <a:prstGeom prst="rect">
            <a:avLst/>
          </a:prstGeom>
          <a:noFill/>
        </p:spPr>
        <p:txBody>
          <a:bodyPr wrap="square" rtlCol="0">
            <a:spAutoFit/>
          </a:bodyPr>
          <a:lstStyle/>
          <a:p>
            <a:pPr rtl="0"/>
            <a:r>
              <a:rPr lang="de-DE" sz="3200" dirty="0">
                <a:solidFill>
                  <a:srgbClr val="609188"/>
                </a:solidFill>
                <a:latin typeface="Century Gothic" panose="020B0502020202020204" pitchFamily="34" charset="0"/>
              </a:rPr>
              <a:t>Was ist Prozessreife?</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476532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599432" cy="4832092"/>
          </a:xfrm>
          <a:prstGeom prst="rect">
            <a:avLst/>
          </a:prstGeom>
          <a:noFill/>
        </p:spPr>
        <p:txBody>
          <a:bodyPr wrap="square" rtlCol="0">
            <a:spAutoFit/>
          </a:bodyPr>
          <a:lstStyle/>
          <a:p>
            <a:pPr rtl="0"/>
            <a:r>
              <a:rPr lang="de-DE" sz="2200" dirty="0">
                <a:solidFill>
                  <a:schemeClr val="bg1"/>
                </a:solidFill>
                <a:latin typeface="Century Gothic" panose="020B0502020202020204" pitchFamily="34" charset="0"/>
              </a:rPr>
              <a:t>       Die Definition von Prozessreife ist, wie gut ein Unternehmen seine Geschäftsprozesse dokumentiert und verwaltet. Reifegrad prognostiziert auch, wie fähig ein Unternehmen ist, seine Prozesse kontinuierlich zu verbessern. Reifegrad und Messzahlen bieten eine Möglichkeit, das Prozessmanagement nachzuverfolgen.</a:t>
            </a:r>
          </a:p>
          <a:p>
            <a:endParaRPr lang="de-DE" sz="22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6149440"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Was sind Prozessreifemodelle?</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613021325"/>
              </p:ext>
            </p:extLst>
          </p:nvPr>
        </p:nvGraphicFramePr>
        <p:xfrm>
          <a:off x="480699" y="1258872"/>
          <a:ext cx="7861043" cy="5145395"/>
        </p:xfrm>
        <a:graphic>
          <a:graphicData uri="http://schemas.openxmlformats.org/drawingml/2006/table">
            <a:tbl>
              <a:tblPr>
                <a:noFill/>
              </a:tblPr>
              <a:tblGrid>
                <a:gridCol w="7861043">
                  <a:extLst>
                    <a:ext uri="{9D8B030D-6E8A-4147-A177-3AD203B41FA5}">
                      <a16:colId xmlns:a16="http://schemas.microsoft.com/office/drawing/2014/main" val="20000"/>
                    </a:ext>
                  </a:extLst>
                </a:gridCol>
              </a:tblGrid>
              <a:tr h="5143084">
                <a:tc>
                  <a:txBody>
                    <a:bodyPr/>
                    <a:lstStyle/>
                    <a:p>
                      <a:pPr marL="457200" marR="0" lvl="0" indent="-330200" algn="l" rtl="0">
                        <a:lnSpc>
                          <a:spcPct val="200000"/>
                        </a:lnSpc>
                        <a:spcBef>
                          <a:spcPts val="0"/>
                        </a:spcBef>
                        <a:spcAft>
                          <a:spcPts val="1400"/>
                        </a:spcAft>
                        <a:buClr>
                          <a:srgbClr val="4BA895"/>
                        </a:buClr>
                        <a:buSzPts val="1600"/>
                        <a:buFont typeface="Century Gothic"/>
                        <a:buChar char="●"/>
                      </a:pPr>
                      <a:r>
                        <a:rPr lang="de-DE" sz="1800" dirty="0">
                          <a:latin typeface="Century Gothic" panose="020B0502020202020204" pitchFamily="34" charset="0"/>
                        </a:rPr>
                        <a:t>Messen, wie gut Unternehmen Prozesse verwalten</a:t>
                      </a:r>
                    </a:p>
                    <a:p>
                      <a:pPr marL="457200" marR="0" lvl="0" indent="-336550" algn="l" rtl="0">
                        <a:lnSpc>
                          <a:spcPct val="200000"/>
                        </a:lnSpc>
                        <a:spcBef>
                          <a:spcPts val="0"/>
                        </a:spcBef>
                        <a:spcAft>
                          <a:spcPts val="1400"/>
                        </a:spcAft>
                        <a:buClr>
                          <a:srgbClr val="4BA895"/>
                        </a:buClr>
                        <a:buSzPts val="1700"/>
                        <a:buChar char="●"/>
                      </a:pPr>
                      <a:r>
                        <a:rPr lang="de-DE" sz="1800" dirty="0">
                          <a:latin typeface="Century Gothic" panose="020B0502020202020204" pitchFamily="34" charset="0"/>
                        </a:rPr>
                        <a:t>Reife in aufeinanderfolgenden Ebenen markieren</a:t>
                      </a:r>
                    </a:p>
                    <a:p>
                      <a:pPr marL="914400" lvl="1" indent="-355600" algn="l" rtl="0">
                        <a:lnSpc>
                          <a:spcPct val="150000"/>
                        </a:lnSpc>
                        <a:spcBef>
                          <a:spcPts val="0"/>
                        </a:spcBef>
                        <a:spcAft>
                          <a:spcPts val="1400"/>
                        </a:spcAft>
                        <a:buClr>
                          <a:srgbClr val="4BA895"/>
                        </a:buClr>
                        <a:buSzPts val="2000"/>
                        <a:buChar char="○"/>
                      </a:pPr>
                      <a:r>
                        <a:rPr lang="de-DE" sz="1600" dirty="0">
                          <a:latin typeface="Century Gothic" panose="020B0502020202020204" pitchFamily="34" charset="0"/>
                        </a:rPr>
                        <a:t>Eine geringe Reife bedeutet weniger Kontrolle </a:t>
                      </a:r>
                      <a:br>
                        <a:rPr lang="de-DE" sz="1600" dirty="0">
                          <a:latin typeface="Century Gothic" panose="020B0502020202020204" pitchFamily="34" charset="0"/>
                        </a:rPr>
                      </a:br>
                      <a:r>
                        <a:rPr lang="de-DE" sz="1600" dirty="0">
                          <a:latin typeface="Century Gothic" panose="020B0502020202020204" pitchFamily="34" charset="0"/>
                        </a:rPr>
                        <a:t>und Wiederholbarkeit bei Ausführung und </a:t>
                      </a:r>
                      <a:br>
                        <a:rPr lang="de-DE" sz="1600" dirty="0">
                          <a:latin typeface="Century Gothic" panose="020B0502020202020204" pitchFamily="34" charset="0"/>
                        </a:rPr>
                      </a:br>
                      <a:r>
                        <a:rPr lang="de-DE" sz="1600" dirty="0">
                          <a:latin typeface="Century Gothic" panose="020B0502020202020204" pitchFamily="34" charset="0"/>
                        </a:rPr>
                        <a:t>Output sowie funktionale Silos</a:t>
                      </a:r>
                    </a:p>
                    <a:p>
                      <a:pPr marL="914400" lvl="1" indent="-355600" algn="l" rtl="0">
                        <a:lnSpc>
                          <a:spcPct val="150000"/>
                        </a:lnSpc>
                        <a:spcBef>
                          <a:spcPts val="0"/>
                        </a:spcBef>
                        <a:spcAft>
                          <a:spcPts val="1400"/>
                        </a:spcAft>
                        <a:buClr>
                          <a:srgbClr val="4BA895"/>
                        </a:buClr>
                        <a:buSzPts val="2000"/>
                        <a:buChar char="○"/>
                      </a:pPr>
                      <a:r>
                        <a:rPr lang="de-DE" sz="1600" dirty="0">
                          <a:latin typeface="Century Gothic" panose="020B0502020202020204" pitchFamily="34" charset="0"/>
                        </a:rPr>
                        <a:t>Hohe Reife zeigt mehr Kontrolle, </a:t>
                      </a:r>
                      <a:br>
                        <a:rPr lang="de-DE" sz="1600" dirty="0">
                          <a:latin typeface="Century Gothic" panose="020B0502020202020204" pitchFamily="34" charset="0"/>
                        </a:rPr>
                      </a:br>
                      <a:r>
                        <a:rPr lang="de-DE" sz="1600" dirty="0">
                          <a:latin typeface="Century Gothic" panose="020B0502020202020204" pitchFamily="34" charset="0"/>
                        </a:rPr>
                        <a:t>Wiederholbarkeit und Qualität </a:t>
                      </a:r>
                      <a:br>
                        <a:rPr lang="de-DE" sz="1600" dirty="0">
                          <a:latin typeface="Century Gothic" panose="020B0502020202020204" pitchFamily="34" charset="0"/>
                        </a:rPr>
                      </a:br>
                      <a:r>
                        <a:rPr lang="de-DE" sz="1600" dirty="0">
                          <a:latin typeface="Century Gothic" panose="020B0502020202020204" pitchFamily="34" charset="0"/>
                        </a:rPr>
                        <a:t>sowie eine starke Zusammenarbeit </a:t>
                      </a:r>
                      <a:br>
                        <a:rPr lang="de-DE" sz="1600" dirty="0">
                          <a:latin typeface="Century Gothic" panose="020B0502020202020204" pitchFamily="34" charset="0"/>
                        </a:rPr>
                      </a:br>
                      <a:r>
                        <a:rPr lang="de-DE" sz="1600" dirty="0">
                          <a:latin typeface="Century Gothic" panose="020B0502020202020204" pitchFamily="34" charset="0"/>
                        </a:rPr>
                        <a:t>zwischen den Teams</a:t>
                      </a:r>
                    </a:p>
                    <a:p>
                      <a:pPr marL="457200" marR="0" lvl="0" indent="-304800" algn="l" rtl="0">
                        <a:lnSpc>
                          <a:spcPct val="200000"/>
                        </a:lnSpc>
                        <a:spcBef>
                          <a:spcPts val="0"/>
                        </a:spcBef>
                        <a:spcAft>
                          <a:spcPts val="800"/>
                        </a:spcAft>
                        <a:buClr>
                          <a:srgbClr val="4BA895"/>
                        </a:buClr>
                        <a:buSzPts val="1200"/>
                        <a:buChar char="●"/>
                      </a:pPr>
                      <a:endParaRPr lang="de-DE"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400" dirty="0">
                <a:solidFill>
                  <a:schemeClr val="bg1"/>
                </a:solidFill>
                <a:latin typeface="Century Gothic" panose="020B0502020202020204" pitchFamily="34" charset="0"/>
              </a:rPr>
              <a:t>Anfänglich</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400" dirty="0">
                <a:solidFill>
                  <a:schemeClr val="bg1"/>
                </a:solidFill>
                <a:latin typeface="Century Gothic" panose="020B0502020202020204" pitchFamily="34" charset="0"/>
              </a:rPr>
              <a:t>Wiederholbar</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400" dirty="0">
                <a:solidFill>
                  <a:schemeClr val="bg1"/>
                </a:solidFill>
                <a:latin typeface="Century Gothic" panose="020B0502020202020204" pitchFamily="34" charset="0"/>
              </a:rPr>
              <a:t>Definiert</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400" dirty="0">
                <a:solidFill>
                  <a:schemeClr val="bg1"/>
                </a:solidFill>
                <a:latin typeface="Century Gothic" panose="020B0502020202020204" pitchFamily="34" charset="0"/>
              </a:rPr>
              <a:t>Verwaltet</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400" dirty="0">
                <a:solidFill>
                  <a:schemeClr val="bg1"/>
                </a:solidFill>
                <a:latin typeface="Century Gothic" panose="020B0502020202020204" pitchFamily="34" charset="0"/>
              </a:rPr>
              <a:t>Optimiert</a:t>
            </a: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384995"/>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wenige dokumentierte, wiederholbare Prozesse; Fokus auf individuelle Bemühungen</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38664"/>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dokumentierte und wiederholbare Prozesse</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099919440"/>
              </p:ext>
            </p:extLst>
          </p:nvPr>
        </p:nvGraphicFramePr>
        <p:xfrm>
          <a:off x="480700" y="1189423"/>
          <a:ext cx="6316915" cy="2245350"/>
        </p:xfrm>
        <a:graphic>
          <a:graphicData uri="http://schemas.openxmlformats.org/drawingml/2006/table">
            <a:tbl>
              <a:tblPr>
                <a:noFill/>
              </a:tblPr>
              <a:tblGrid>
                <a:gridCol w="631691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Konzentriert sich auf die Verbesserung von Softwareentwicklungsprozessen</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Eines der ursprünglichen Reifegradmodelle aus den 1980er-Jahren</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Hat fünf Ebenen: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862776"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Capability Maturity Model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rgbClr val="169C7F"/>
                </a:solidFill>
                <a:latin typeface="Century Gothic" panose="020B0502020202020204" pitchFamily="34" charset="0"/>
              </a:rPr>
              <a:t>CMM</a:t>
            </a: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169551"/>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im gesamten Unternehmen standardisiert und dokumentiert</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7" y="3155074"/>
              <a:ext cx="1926100" cy="738664"/>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werden gemessen und analysiert</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95660" cy="1384995"/>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ständige Prozessverbesserung, grundlegende Kontrolle, Rückmeldung und Innovation</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368884073"/>
              </p:ext>
            </p:extLst>
          </p:nvPr>
        </p:nvGraphicFramePr>
        <p:xfrm>
          <a:off x="480700" y="1189423"/>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Aus CMM entwickelt, um konsistente Messungen funktionsübergreifend in einer Organisation anzuwenden</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Hat fünf Ebenen: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Anfänglich</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Verwaltet</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Definiert</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Quantitativ verwaltet</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Optimierung</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954107"/>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unvorhersehbar, schlecht kontrolliert und reaktiv</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954107"/>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die für Projekte charakterisiert und oft reaktiv sind</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238426"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Capability Maturity Model Integration (CMMI)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chemeClr val="accent2">
                    <a:lumMod val="75000"/>
                  </a:schemeClr>
                </a:solidFill>
                <a:latin typeface="Century Gothic" panose="020B0502020202020204" pitchFamily="34" charset="0"/>
              </a:rPr>
              <a:t>CMMI</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954107"/>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die für das Unternehmen charakterisiert und proaktiv sind</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738664"/>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werden gemessen </a:t>
            </a:r>
            <a:br>
              <a:rPr lang="de-DE" sz="1400" dirty="0">
                <a:solidFill>
                  <a:schemeClr val="bg1"/>
                </a:solidFill>
                <a:latin typeface="Century Gothic" panose="020B0502020202020204" pitchFamily="34" charset="0"/>
              </a:rPr>
            </a:br>
            <a:r>
              <a:rPr lang="de-DE" sz="1400" dirty="0">
                <a:solidFill>
                  <a:schemeClr val="bg1"/>
                </a:solidFill>
                <a:latin typeface="Century Gothic" panose="020B0502020202020204" pitchFamily="34" charset="0"/>
              </a:rPr>
              <a:t>und kontrolliert</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3" y="2651944"/>
            <a:ext cx="2071383" cy="523220"/>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Fokus auf Prozessverbesserung</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176247395"/>
              </p:ext>
            </p:extLst>
          </p:nvPr>
        </p:nvGraphicFramePr>
        <p:xfrm>
          <a:off x="480700" y="1189423"/>
          <a:ext cx="8709599" cy="1762750"/>
        </p:xfrm>
        <a:graphic>
          <a:graphicData uri="http://schemas.openxmlformats.org/drawingml/2006/table">
            <a:tbl>
              <a:tblPr>
                <a:noFill/>
              </a:tblPr>
              <a:tblGrid>
                <a:gridCol w="870959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Erstmals beschrieben von Dr. Michael Hammer von der Harvard Business School in einem Artikel im Harvard Business Review aus dem Jahr 2007</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Hat fünf Ebenen: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Anfänglich</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Verwaltet</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Definiert</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Quantitativ verwaltet</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de-DE" sz="2100" dirty="0">
                <a:solidFill>
                  <a:schemeClr val="bg1"/>
                </a:solidFill>
                <a:latin typeface="Century Gothic" panose="020B0502020202020204" pitchFamily="34" charset="0"/>
              </a:rPr>
              <a:t>Optimierung</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954107"/>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Mangel an Prozessen, Kontrolle </a:t>
            </a:r>
            <a:br>
              <a:rPr lang="de-DE" sz="1400" dirty="0">
                <a:solidFill>
                  <a:schemeClr val="bg1"/>
                </a:solidFill>
                <a:latin typeface="Century Gothic" panose="020B0502020202020204" pitchFamily="34" charset="0"/>
              </a:rPr>
            </a:br>
            <a:r>
              <a:rPr lang="de-DE" sz="1400" dirty="0">
                <a:solidFill>
                  <a:schemeClr val="bg1"/>
                </a:solidFill>
                <a:latin typeface="Century Gothic" panose="020B0502020202020204" pitchFamily="34" charset="0"/>
              </a:rPr>
              <a:t>kommt von Einzelpersonen</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523220"/>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etabliert, aber nur für Projekte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366667"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Process and Enterprise Maturity Model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rgbClr val="0070C0"/>
                </a:solidFill>
                <a:latin typeface="Century Gothic" panose="020B0502020202020204" pitchFamily="34" charset="0"/>
              </a:rPr>
              <a:t>PEMM</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954107"/>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sind im gesamten Unternehmen etabliert</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523220"/>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Prozesse werden gemessen</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23220"/>
          </a:xfrm>
          <a:prstGeom prst="rect">
            <a:avLst/>
          </a:prstGeom>
          <a:noFill/>
        </p:spPr>
        <p:txBody>
          <a:bodyPr wrap="square" rtlCol="0">
            <a:spAutoFit/>
          </a:bodyPr>
          <a:lstStyle/>
          <a:p>
            <a:pPr rtl="0">
              <a:spcAft>
                <a:spcPts val="1400"/>
              </a:spcAft>
              <a:buClr>
                <a:srgbClr val="DFF1E9"/>
              </a:buClr>
              <a:buSzPct val="125000"/>
            </a:pPr>
            <a:r>
              <a:rPr lang="de-DE" sz="1400" dirty="0">
                <a:solidFill>
                  <a:schemeClr val="bg1"/>
                </a:solidFill>
                <a:latin typeface="Century Gothic" panose="020B0502020202020204" pitchFamily="34" charset="0"/>
              </a:rPr>
              <a:t>ständig verbesserte Prozesse</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de-DE"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9014096" y="5919517"/>
            <a:ext cx="3152504"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rPr>
              <a:t>BPMM</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de-DE" sz="3200" dirty="0">
                <a:solidFill>
                  <a:srgbClr val="609188"/>
                </a:solidFill>
                <a:latin typeface="Century Gothic" panose="020B0502020202020204" pitchFamily="34" charset="0"/>
              </a:rPr>
              <a:t>Business Process Maturity Model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877140262"/>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Finden Sie Engpässe und nicht wertschöpfende Schritte in Workflows und fördern Sie Konsistenz und Wiederholbarkeit im </a:t>
                      </a:r>
                      <a:r>
                        <a:rPr lang="de-DE" sz="2000" dirty="0">
                          <a:latin typeface="Century Gothic" panose="020B0502020202020204" pitchFamily="34" charset="0"/>
                          <a:hlinkClick r:id="rId4"/>
                        </a:rPr>
                        <a:t>Geschäftsprozessmanagement</a:t>
                      </a:r>
                      <a:r>
                        <a:rPr lang="de-DE" sz="2000" dirty="0">
                          <a:latin typeface="Century Gothic" panose="020B0502020202020204" pitchFamily="34" charset="0"/>
                        </a:rPr>
                        <a:t>.</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Ein geschulter Berater wird empfohlen, Bewertungen durchzuführen</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Viele Fragen erfordern monatelangen Aufwand</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Bietet Zertifizierung</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Kann überwältigend und teuer sein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122485069"/>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Steuern das Prozessmanagement</a:t>
                      </a:r>
                    </a:p>
                    <a:p>
                      <a:pPr marL="457200" marR="0" lvl="0" indent="-330200" algn="l" rtl="0">
                        <a:lnSpc>
                          <a:spcPct val="100000"/>
                        </a:lnSpc>
                        <a:spcBef>
                          <a:spcPts val="0"/>
                        </a:spcBef>
                        <a:spcAft>
                          <a:spcPts val="1400"/>
                        </a:spcAft>
                        <a:buClr>
                          <a:srgbClr val="4BA895"/>
                        </a:buClr>
                        <a:buSzPts val="1600"/>
                        <a:buFont typeface="Century Gothic"/>
                        <a:buChar char="●"/>
                      </a:pPr>
                      <a:r>
                        <a:rPr lang="de-DE" sz="2000" dirty="0">
                          <a:latin typeface="Century Gothic" panose="020B0502020202020204" pitchFamily="34" charset="0"/>
                        </a:rPr>
                        <a:t>Die sieben Grundsätze sind:</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193542" cy="584775"/>
          </a:xfrm>
          <a:prstGeom prst="rect">
            <a:avLst/>
          </a:prstGeom>
          <a:noFill/>
        </p:spPr>
        <p:txBody>
          <a:bodyPr wrap="none" rtlCol="0">
            <a:spAutoFit/>
          </a:bodyPr>
          <a:lstStyle/>
          <a:p>
            <a:pPr rtl="0"/>
            <a:r>
              <a:rPr lang="de-DE" sz="3200" dirty="0">
                <a:solidFill>
                  <a:srgbClr val="609188"/>
                </a:solidFill>
                <a:latin typeface="Century Gothic" panose="020B0502020202020204" pitchFamily="34" charset="0"/>
              </a:rPr>
              <a:t>Sieben Grundsätze des Prozessmanagements</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4000" dirty="0">
                <a:latin typeface="Century Gothic" panose="020B0502020202020204" pitchFamily="34" charset="0"/>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3786996" y="5919517"/>
            <a:ext cx="83796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de-DE" sz="6600" dirty="0">
                <a:solidFill>
                  <a:schemeClr val="bg1"/>
                </a:solidFill>
                <a:latin typeface="Century Gothic" panose="020B0502020202020204" pitchFamily="34" charset="0"/>
              </a:rPr>
              <a:t>Sieben Grundsätze</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strategische Ausrichtung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502976"/>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Finden Sie heraus, was für Ihr Unternehmen wichtig ist, und richten Sie Ihre Prozesse entsprechend aus.</a:t>
            </a:r>
          </a:p>
          <a:p>
            <a:pPr>
              <a:spcAft>
                <a:spcPts val="1400"/>
              </a:spcAft>
              <a:buClr>
                <a:srgbClr val="DFF1E9"/>
              </a:buClr>
              <a:buSzPct val="125000"/>
            </a:pPr>
            <a:endParaRPr lang="de-DE" sz="10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Governance</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429122" cy="861774"/>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Stellen Sie sicher, dass es immer </a:t>
            </a:r>
            <a:br>
              <a:rPr lang="de-DE" sz="1000" dirty="0">
                <a:latin typeface="Century Gothic" panose="020B0502020202020204" pitchFamily="34" charset="0"/>
              </a:rPr>
            </a:br>
            <a:r>
              <a:rPr lang="de-DE" sz="1000" dirty="0">
                <a:latin typeface="Century Gothic" panose="020B0502020202020204" pitchFamily="34" charset="0"/>
              </a:rPr>
              <a:t>einen Prozess-verantwortlichen gibt.</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Prozessmodelle</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861774"/>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Bieten Sie eine Struktur für Recherche- </a:t>
            </a:r>
            <a:br>
              <a:rPr lang="de-DE" sz="1000" dirty="0">
                <a:latin typeface="Century Gothic" panose="020B0502020202020204" pitchFamily="34" charset="0"/>
              </a:rPr>
            </a:br>
            <a:r>
              <a:rPr lang="de-DE" sz="1000" dirty="0">
                <a:latin typeface="Century Gothic" panose="020B0502020202020204" pitchFamily="34" charset="0"/>
              </a:rPr>
              <a:t>und Schreibprozesse.</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Change-Management</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63040" cy="2092881"/>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Veränderungen sind nicht einfach. Change-Management umfasst Kommunikations-, Trainings- und Interaktionsansätze, um Erkenntnisse und Unterstützung von Personen zu erhalten, die die Prozesse nutzen.</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Prozess-performance</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1169551"/>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Betont den Fortschritt des Prozesses und </a:t>
            </a:r>
            <a:br>
              <a:rPr lang="de-DE" sz="1000" dirty="0">
                <a:latin typeface="Century Gothic" panose="020B0502020202020204" pitchFamily="34" charset="0"/>
              </a:rPr>
            </a:br>
            <a:r>
              <a:rPr lang="de-DE" sz="1000" dirty="0">
                <a:latin typeface="Century Gothic" panose="020B0502020202020204" pitchFamily="34" charset="0"/>
              </a:rPr>
              <a:t>nicht die Menschen durch Kontrollpunkte und Maßnahmen.</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Prozess-verbesserung</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2896935"/>
            <a:ext cx="1371600" cy="1477328"/>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Die Prozess-verbesserung unterstützt die Überprüfung und Aktualisierung von Prozessen, um zu verstehen, was aktualisiert </a:t>
            </a:r>
            <a:br>
              <a:rPr lang="de-DE" sz="1000" dirty="0">
                <a:latin typeface="Century Gothic" panose="020B0502020202020204" pitchFamily="34" charset="0"/>
              </a:rPr>
            </a:br>
            <a:r>
              <a:rPr lang="de-DE" sz="1000" dirty="0">
                <a:latin typeface="Century Gothic" panose="020B0502020202020204" pitchFamily="34" charset="0"/>
              </a:rPr>
              <a:t>werden sollte.</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de-DE" sz="1400" dirty="0">
                <a:solidFill>
                  <a:schemeClr val="bg1"/>
                </a:solidFill>
                <a:latin typeface="Century Gothic" panose="020B0502020202020204" pitchFamily="34" charset="0"/>
              </a:rPr>
              <a:t>Tools und Technologie</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2896935"/>
            <a:ext cx="1371600" cy="1323439"/>
          </a:xfrm>
          <a:prstGeom prst="rect">
            <a:avLst/>
          </a:prstGeom>
          <a:noFill/>
        </p:spPr>
        <p:txBody>
          <a:bodyPr wrap="square" rtlCol="0">
            <a:spAutoFit/>
          </a:bodyPr>
          <a:lstStyle/>
          <a:p>
            <a:pPr rtl="0">
              <a:spcAft>
                <a:spcPts val="1400"/>
              </a:spcAft>
              <a:buClr>
                <a:srgbClr val="DFF1E9"/>
              </a:buClr>
              <a:buSzPct val="125000"/>
            </a:pPr>
            <a:r>
              <a:rPr lang="de-DE" sz="1000" dirty="0">
                <a:latin typeface="Century Gothic" panose="020B0502020202020204" pitchFamily="34" charset="0"/>
              </a:rPr>
              <a:t>Der Grundsatz „Tools und Technologie“ betont, wie </a:t>
            </a:r>
            <a:br>
              <a:rPr lang="de-DE" sz="1000" dirty="0">
                <a:latin typeface="Century Gothic" panose="020B0502020202020204" pitchFamily="34" charset="0"/>
              </a:rPr>
            </a:br>
            <a:r>
              <a:rPr lang="de-DE" sz="1000" dirty="0">
                <a:latin typeface="Century Gothic" panose="020B0502020202020204" pitchFamily="34" charset="0"/>
              </a:rPr>
              <a:t>wichtig es ist, eine Technologie zu haben, die zum Prozess passt.</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TotalTime>
  <Words>882</Words>
  <Application>Microsoft Macintosh PowerPoint</Application>
  <PresentationFormat>Widescreen</PresentationFormat>
  <Paragraphs>178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61</cp:revision>
  <dcterms:created xsi:type="dcterms:W3CDTF">2022-08-25T00:12:53Z</dcterms:created>
  <dcterms:modified xsi:type="dcterms:W3CDTF">2024-01-24T23:25:35Z</dcterms:modified>
</cp:coreProperties>
</file>