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342" r:id="rId2"/>
    <p:sldId id="353" r:id="rId3"/>
    <p:sldId id="354" r:id="rId4"/>
    <p:sldId id="367" r:id="rId5"/>
    <p:sldId id="355" r:id="rId6"/>
    <p:sldId id="368" r:id="rId7"/>
    <p:sldId id="369" r:id="rId8"/>
    <p:sldId id="370" r:id="rId9"/>
    <p:sldId id="371" r:id="rId10"/>
    <p:sldId id="372" r:id="rId11"/>
    <p:sldId id="373" r:id="rId12"/>
    <p:sldId id="376" r:id="rId13"/>
    <p:sldId id="377" r:id="rId14"/>
    <p:sldId id="378" r:id="rId15"/>
    <p:sldId id="379" r:id="rId16"/>
    <p:sldId id="374" r:id="rId17"/>
    <p:sldId id="375" r:id="rId18"/>
    <p:sldId id="29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4F4F"/>
    <a:srgbClr val="6A6A6A"/>
    <a:srgbClr val="484848"/>
    <a:srgbClr val="FFF1CE"/>
    <a:srgbClr val="8BEDF2"/>
    <a:srgbClr val="CEDA9F"/>
    <a:srgbClr val="FFDBD1"/>
    <a:srgbClr val="E7CDA0"/>
    <a:srgbClr val="E7DBBB"/>
    <a:srgbClr val="F3E5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53" autoAdjust="0"/>
    <p:restoredTop sz="86447"/>
  </p:normalViewPr>
  <p:slideViewPr>
    <p:cSldViewPr snapToGrid="0" snapToObjects="1">
      <p:cViewPr varScale="1">
        <p:scale>
          <a:sx n="112" d="100"/>
          <a:sy n="112" d="100"/>
        </p:scale>
        <p:origin x="744" y="19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 Type="http://schemas.openxmlformats.org/officeDocument/2006/relationships/slide" Target="slides/slide3.xml"/><Relationship Id="rId16" Type="http://schemas.openxmlformats.org/officeDocument/2006/relationships/slide" Target="slides/slide17.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de-DE" smtClean="0"/>
              <a:t>25.01.24</a:t>
            </a:fld>
            <a:endParaRPr lang="de-D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de-DE" smtClean="0"/>
              <a:t>‹#›</a:t>
            </a:fld>
            <a:endParaRPr lang="de-DE"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030184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1799128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2793295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2757014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13</a:t>
            </a:fld>
            <a:endParaRPr/>
          </a:p>
        </p:txBody>
      </p:sp>
    </p:spTree>
    <p:extLst>
      <p:ext uri="{BB962C8B-B14F-4D97-AF65-F5344CB8AC3E}">
        <p14:creationId xmlns:p14="http://schemas.microsoft.com/office/powerpoint/2010/main" val="3592380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14</a:t>
            </a:fld>
            <a:endParaRPr/>
          </a:p>
        </p:txBody>
      </p:sp>
    </p:spTree>
    <p:extLst>
      <p:ext uri="{BB962C8B-B14F-4D97-AF65-F5344CB8AC3E}">
        <p14:creationId xmlns:p14="http://schemas.microsoft.com/office/powerpoint/2010/main" val="4285076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15</a:t>
            </a:fld>
            <a:endParaRPr/>
          </a:p>
        </p:txBody>
      </p:sp>
    </p:spTree>
    <p:extLst>
      <p:ext uri="{BB962C8B-B14F-4D97-AF65-F5344CB8AC3E}">
        <p14:creationId xmlns:p14="http://schemas.microsoft.com/office/powerpoint/2010/main" val="781906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16</a:t>
            </a:fld>
            <a:endParaRPr/>
          </a:p>
        </p:txBody>
      </p:sp>
    </p:spTree>
    <p:extLst>
      <p:ext uri="{BB962C8B-B14F-4D97-AF65-F5344CB8AC3E}">
        <p14:creationId xmlns:p14="http://schemas.microsoft.com/office/powerpoint/2010/main" val="824278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17</a:t>
            </a:fld>
            <a:endParaRPr/>
          </a:p>
        </p:txBody>
      </p:sp>
    </p:spTree>
    <p:extLst>
      <p:ext uri="{BB962C8B-B14F-4D97-AF65-F5344CB8AC3E}">
        <p14:creationId xmlns:p14="http://schemas.microsoft.com/office/powerpoint/2010/main" val="688484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18</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499122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063848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4208170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989004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09411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805201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Образец заголовка</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Образец текста</a:t>
            </a:r>
          </a:p>
          <a:p>
            <a:pPr lvl="1"/>
            <a:r>
              <a:rPr lang="de-DE" dirty="0"/>
              <a:t>Второй уровень</a:t>
            </a:r>
          </a:p>
          <a:p>
            <a:pPr lvl="2"/>
            <a:r>
              <a:rPr lang="de-DE" dirty="0"/>
              <a:t>Третий уровень</a:t>
            </a:r>
          </a:p>
          <a:p>
            <a:pPr lvl="3"/>
            <a:r>
              <a:rPr lang="de-DE" dirty="0"/>
              <a:t>Четвертый уровень</a:t>
            </a:r>
          </a:p>
          <a:p>
            <a:pPr lvl="4"/>
            <a:r>
              <a:rPr lang="de-DE" dirty="0"/>
              <a:t>Пятый уровень</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de-DE" smtClean="0"/>
              <a:t>25.01.24</a:t>
            </a:fld>
            <a:endParaRPr lang="de-D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de-DE" smtClean="0"/>
              <a:t>‹#›</a:t>
            </a:fld>
            <a:endParaRPr lang="de-DE"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de.smartsheet.com/try-it?trp=49844&amp;utm_language=DE&amp;utm_source=template-powerpoint&amp;utm_medium=content&amp;utm_campaign=ic-Brand+Communication+Presentation+Plan-powerpoint-49844-de&amp;lpa=ic+Brand+Communication+Presentation+Plan+powerpoint+49844+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9.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1.sv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3.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85000"/>
              </a:schemeClr>
            </a:gs>
          </a:gsLst>
          <a:lin ang="13500000" scaled="1"/>
          <a:tileRect/>
        </a:gradFill>
        <a:effectLst/>
      </p:bgPr>
    </p:bg>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3"/>
          <a:stretch>
            <a:fillRect/>
          </a:stretch>
        </p:blipFill>
        <p:spPr>
          <a:xfrm>
            <a:off x="7974613" y="253847"/>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5643153" cy="769441"/>
          </a:xfrm>
          <a:prstGeom prst="rect">
            <a:avLst/>
          </a:prstGeom>
          <a:noFill/>
        </p:spPr>
        <p:txBody>
          <a:bodyPr wrap="square" rtlCol="0">
            <a:spAutoFit/>
          </a:bodyPr>
          <a:lstStyle/>
          <a:p>
            <a:pPr rtl="0"/>
            <a:r>
              <a:rPr lang="de-DE" sz="2200" b="1" dirty="0">
                <a:solidFill>
                  <a:schemeClr val="tx1">
                    <a:lumMod val="75000"/>
                    <a:lumOff val="25000"/>
                  </a:schemeClr>
                </a:solidFill>
                <a:latin typeface="Century Gothic" panose="020B0502020202020204" pitchFamily="34" charset="0"/>
              </a:rPr>
              <a:t>PRÄSENTATIONSVORLAGE FÜR EINEN MARKENKOMMUNIKATIONSPLAN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MARKENKOMMUNIKATIONSPLAN</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pPr rtl="0"/>
            <a:r>
              <a:rPr lang="de-DE" sz="4400" dirty="0">
                <a:latin typeface="Century Gothic" panose="020B0502020202020204" pitchFamily="34" charset="0"/>
              </a:rPr>
              <a:t>MARKENKOMMUNIKATIONSPLAN</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3323987"/>
          </a:xfrm>
          <a:prstGeom prst="rect">
            <a:avLst/>
          </a:prstGeom>
          <a:noFill/>
        </p:spPr>
        <p:txBody>
          <a:bodyPr wrap="square" rtlCol="0">
            <a:spAutoFit/>
          </a:bodyPr>
          <a:lstStyle/>
          <a:p>
            <a:pPr rtl="0"/>
            <a:r>
              <a:rPr lang="de-DE" sz="3600" dirty="0">
                <a:solidFill>
                  <a:schemeClr val="tx2">
                    <a:lumMod val="50000"/>
                  </a:schemeClr>
                </a:solidFill>
                <a:latin typeface="Century Gothic" panose="020B0502020202020204" pitchFamily="34" charset="0"/>
              </a:rPr>
              <a:t>[ IHRE ORGANISATION ]</a:t>
            </a:r>
          </a:p>
          <a:p>
            <a:pPr rtl="0"/>
            <a:r>
              <a:rPr lang="de-DE" sz="2000" dirty="0">
                <a:solidFill>
                  <a:schemeClr val="tx2"/>
                </a:solidFill>
                <a:latin typeface="Century Gothic" panose="020B0502020202020204" pitchFamily="34" charset="0"/>
              </a:rPr>
              <a:t> </a:t>
            </a:r>
          </a:p>
          <a:p>
            <a:endParaRPr lang="de-DE" sz="1400" dirty="0">
              <a:solidFill>
                <a:schemeClr val="bg1">
                  <a:lumMod val="50000"/>
                </a:schemeClr>
              </a:solidFill>
              <a:latin typeface="Century Gothic" panose="020B0502020202020204" pitchFamily="34" charset="0"/>
            </a:endParaRPr>
          </a:p>
          <a:p>
            <a:pPr rtl="0"/>
            <a:r>
              <a:rPr lang="de-DE" sz="1400" dirty="0">
                <a:solidFill>
                  <a:schemeClr val="tx1">
                    <a:lumMod val="65000"/>
                    <a:lumOff val="35000"/>
                  </a:schemeClr>
                </a:solidFill>
                <a:latin typeface="Century Gothic" panose="020B0502020202020204" pitchFamily="34" charset="0"/>
              </a:rPr>
              <a:t>1111 Main Street</a:t>
            </a:r>
          </a:p>
          <a:p>
            <a:pPr rtl="0"/>
            <a:r>
              <a:rPr lang="de-DE" sz="1400" dirty="0">
                <a:solidFill>
                  <a:schemeClr val="tx1">
                    <a:lumMod val="65000"/>
                    <a:lumOff val="35000"/>
                  </a:schemeClr>
                </a:solidFill>
                <a:latin typeface="Century Gothic" panose="020B0502020202020204" pitchFamily="34" charset="0"/>
              </a:rPr>
              <a:t>Ort, Bundesland 12345</a:t>
            </a:r>
          </a:p>
          <a:p>
            <a:endParaRPr lang="de-DE" sz="1400" dirty="0">
              <a:solidFill>
                <a:schemeClr val="tx1">
                  <a:lumMod val="65000"/>
                  <a:lumOff val="35000"/>
                </a:schemeClr>
              </a:solidFill>
              <a:latin typeface="Century Gothic" panose="020B0502020202020204" pitchFamily="34" charset="0"/>
            </a:endParaRPr>
          </a:p>
          <a:p>
            <a:pPr rtl="0"/>
            <a:r>
              <a:rPr lang="de-DE" sz="1400" dirty="0">
                <a:solidFill>
                  <a:schemeClr val="tx1">
                    <a:lumMod val="65000"/>
                    <a:lumOff val="35000"/>
                  </a:schemeClr>
                </a:solidFill>
                <a:latin typeface="Century Gothic" panose="020B0502020202020204" pitchFamily="34" charset="0"/>
              </a:rPr>
              <a:t>000-000-0000</a:t>
            </a:r>
          </a:p>
          <a:p>
            <a:pPr rtl="0"/>
            <a:r>
              <a:rPr lang="de-DE" sz="1400" dirty="0">
                <a:solidFill>
                  <a:schemeClr val="tx1">
                    <a:lumMod val="65000"/>
                    <a:lumOff val="35000"/>
                  </a:schemeClr>
                </a:solidFill>
                <a:latin typeface="Century Gothic" panose="020B0502020202020204" pitchFamily="34" charset="0"/>
              </a:rPr>
              <a:t>E-Mail-Adresse</a:t>
            </a:r>
          </a:p>
          <a:p>
            <a:endParaRPr lang="de-DE" sz="1400" dirty="0">
              <a:solidFill>
                <a:schemeClr val="bg1">
                  <a:lumMod val="50000"/>
                </a:schemeClr>
              </a:solidFill>
              <a:latin typeface="Century Gothic" panose="020B0502020202020204" pitchFamily="34" charset="0"/>
            </a:endParaRPr>
          </a:p>
          <a:p>
            <a:endParaRPr lang="de-DE" sz="1400" dirty="0">
              <a:solidFill>
                <a:schemeClr val="bg1">
                  <a:lumMod val="50000"/>
                </a:schemeClr>
              </a:solidFill>
              <a:latin typeface="Century Gothic" panose="020B0502020202020204" pitchFamily="34" charset="0"/>
            </a:endParaRPr>
          </a:p>
          <a:p>
            <a:pPr rtl="0"/>
            <a:r>
              <a:rPr lang="de-DE" sz="1400" dirty="0">
                <a:solidFill>
                  <a:schemeClr val="bg1">
                    <a:lumMod val="50000"/>
                  </a:schemeClr>
                </a:solidFill>
                <a:latin typeface="Century Gothic" panose="020B0502020202020204" pitchFamily="34" charset="0"/>
              </a:rPr>
              <a:t>Autorname</a:t>
            </a:r>
          </a:p>
          <a:p>
            <a:pPr rtl="0"/>
            <a:r>
              <a:rPr lang="de-DE" sz="1400" dirty="0">
                <a:solidFill>
                  <a:schemeClr val="bg1">
                    <a:lumMod val="50000"/>
                  </a:schemeClr>
                </a:solidFill>
                <a:latin typeface="Century Gothic" panose="020B0502020202020204" pitchFamily="34" charset="0"/>
              </a:rPr>
              <a:t>00.00.0000</a:t>
            </a:r>
          </a:p>
          <a:p>
            <a:pPr rtl="0"/>
            <a:r>
              <a:rPr lang="de-DE"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pic>
        <p:nvPicPr>
          <p:cNvPr id="2" name="Picture 1">
            <a:hlinkClick r:id="rId4"/>
            <a:extLst>
              <a:ext uri="{FF2B5EF4-FFF2-40B4-BE49-F238E27FC236}">
                <a16:creationId xmlns:a16="http://schemas.microsoft.com/office/drawing/2014/main" id="{4329B560-A8E6-8AD4-A63F-9C1A4C9CDAB2}"/>
              </a:ext>
            </a:extLst>
          </p:cNvPr>
          <p:cNvPicPr>
            <a:picLocks noChangeAspect="1"/>
          </p:cNvPicPr>
          <p:nvPr/>
        </p:nvPicPr>
        <p:blipFill>
          <a:blip r:embed="rId5"/>
          <a:stretch>
            <a:fillRect/>
          </a:stretch>
        </p:blipFill>
        <p:spPr>
          <a:xfrm>
            <a:off x="8448964" y="116423"/>
            <a:ext cx="3175000" cy="317500"/>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E6BED5"/>
            </a:gs>
            <a:gs pos="100000">
              <a:srgbClr val="EEE2F7"/>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MEDIENKANÄLE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717684"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6. MEDIENKANÄLE</a:t>
            </a:r>
          </a:p>
        </p:txBody>
      </p:sp>
      <p:pic>
        <p:nvPicPr>
          <p:cNvPr id="8" name="Graphic 7" descr="Online Network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32161" y="3429000"/>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4291068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E7CDA0"/>
            </a:gs>
            <a:gs pos="100000">
              <a:srgbClr val="FFF1CE"/>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rgbClr val="6A6A6A"/>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KREATIVE STRATEGIE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60864"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7. KREATIVE STRATEGIE</a:t>
            </a:r>
          </a:p>
        </p:txBody>
      </p:sp>
      <p:sp>
        <p:nvSpPr>
          <p:cNvPr id="3" name="Freeform 2">
            <a:extLst>
              <a:ext uri="{FF2B5EF4-FFF2-40B4-BE49-F238E27FC236}">
                <a16:creationId xmlns:a16="http://schemas.microsoft.com/office/drawing/2014/main" id="{9F876503-E9CE-AC4A-B5C2-83991F2C573E}"/>
              </a:ext>
            </a:extLst>
          </p:cNvPr>
          <p:cNvSpPr/>
          <p:nvPr/>
        </p:nvSpPr>
        <p:spPr>
          <a:xfrm>
            <a:off x="9642407" y="4553295"/>
            <a:ext cx="1070962" cy="1929656"/>
          </a:xfrm>
          <a:custGeom>
            <a:avLst/>
            <a:gdLst>
              <a:gd name="connsiteX0" fmla="*/ 918490 w 1070962"/>
              <a:gd name="connsiteY0" fmla="*/ 1595015 h 1929656"/>
              <a:gd name="connsiteX1" fmla="*/ 976739 w 1070962"/>
              <a:gd name="connsiteY1" fmla="*/ 1497448 h 1929656"/>
              <a:gd name="connsiteX2" fmla="*/ 976739 w 1070962"/>
              <a:gd name="connsiteY2" fmla="*/ 1487837 h 1929656"/>
              <a:gd name="connsiteX3" fmla="*/ 889365 w 1070962"/>
              <a:gd name="connsiteY3" fmla="*/ 1378911 h 1929656"/>
              <a:gd name="connsiteX4" fmla="*/ 889365 w 1070962"/>
              <a:gd name="connsiteY4" fmla="*/ 1259792 h 1929656"/>
              <a:gd name="connsiteX5" fmla="*/ 934508 w 1070962"/>
              <a:gd name="connsiteY5" fmla="*/ 958062 h 1929656"/>
              <a:gd name="connsiteX6" fmla="*/ 672388 w 1070962"/>
              <a:gd name="connsiteY6" fmla="*/ 730308 h 1929656"/>
              <a:gd name="connsiteX7" fmla="*/ 614139 w 1070962"/>
              <a:gd name="connsiteY7" fmla="*/ 662157 h 1929656"/>
              <a:gd name="connsiteX8" fmla="*/ 707920 w 1070962"/>
              <a:gd name="connsiteY8" fmla="*/ 681088 h 1929656"/>
              <a:gd name="connsiteX9" fmla="*/ 817719 w 1070962"/>
              <a:gd name="connsiteY9" fmla="*/ 725648 h 1929656"/>
              <a:gd name="connsiteX10" fmla="*/ 960138 w 1070962"/>
              <a:gd name="connsiteY10" fmla="*/ 721571 h 1929656"/>
              <a:gd name="connsiteX11" fmla="*/ 1065860 w 1070962"/>
              <a:gd name="connsiteY11" fmla="*/ 509544 h 1929656"/>
              <a:gd name="connsiteX12" fmla="*/ 841601 w 1070962"/>
              <a:gd name="connsiteY12" fmla="*/ 316449 h 1929656"/>
              <a:gd name="connsiteX13" fmla="*/ 833738 w 1070962"/>
              <a:gd name="connsiteY13" fmla="*/ 261404 h 1929656"/>
              <a:gd name="connsiteX14" fmla="*/ 649088 w 1070962"/>
              <a:gd name="connsiteY14" fmla="*/ 126848 h 1929656"/>
              <a:gd name="connsiteX15" fmla="*/ 637147 w 1070962"/>
              <a:gd name="connsiteY15" fmla="*/ 10350 h 1929656"/>
              <a:gd name="connsiteX16" fmla="*/ 93683 w 1070962"/>
              <a:gd name="connsiteY16" fmla="*/ 296353 h 1929656"/>
              <a:gd name="connsiteX17" fmla="*/ 85529 w 1070962"/>
              <a:gd name="connsiteY17" fmla="*/ 966217 h 1929656"/>
              <a:gd name="connsiteX18" fmla="*/ 189212 w 1070962"/>
              <a:gd name="connsiteY18" fmla="*/ 1228338 h 1929656"/>
              <a:gd name="connsiteX19" fmla="*/ 189212 w 1070962"/>
              <a:gd name="connsiteY19" fmla="*/ 1378911 h 1929656"/>
              <a:gd name="connsiteX20" fmla="*/ 101838 w 1070962"/>
              <a:gd name="connsiteY20" fmla="*/ 1487837 h 1929656"/>
              <a:gd name="connsiteX21" fmla="*/ 101838 w 1070962"/>
              <a:gd name="connsiteY21" fmla="*/ 1497448 h 1929656"/>
              <a:gd name="connsiteX22" fmla="*/ 160087 w 1070962"/>
              <a:gd name="connsiteY22" fmla="*/ 1595015 h 1929656"/>
              <a:gd name="connsiteX23" fmla="*/ 160087 w 1070962"/>
              <a:gd name="connsiteY23" fmla="*/ 1696660 h 1929656"/>
              <a:gd name="connsiteX24" fmla="*/ 43589 w 1070962"/>
              <a:gd name="connsiteY24" fmla="*/ 1696660 h 1929656"/>
              <a:gd name="connsiteX25" fmla="*/ 43589 w 1070962"/>
              <a:gd name="connsiteY25" fmla="*/ 1929656 h 1929656"/>
              <a:gd name="connsiteX26" fmla="*/ 1033823 w 1070962"/>
              <a:gd name="connsiteY26" fmla="*/ 1929656 h 1929656"/>
              <a:gd name="connsiteX27" fmla="*/ 1033823 w 1070962"/>
              <a:gd name="connsiteY27" fmla="*/ 1696660 h 1929656"/>
              <a:gd name="connsiteX28" fmla="*/ 917325 w 1070962"/>
              <a:gd name="connsiteY28" fmla="*/ 1696660 h 1929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70962" h="1929656">
                <a:moveTo>
                  <a:pt x="918490" y="1595015"/>
                </a:moveTo>
                <a:cubicBezTo>
                  <a:pt x="954124" y="1575420"/>
                  <a:pt x="976398" y="1538112"/>
                  <a:pt x="976739" y="1497448"/>
                </a:cubicBezTo>
                <a:lnTo>
                  <a:pt x="976739" y="1487837"/>
                </a:lnTo>
                <a:cubicBezTo>
                  <a:pt x="976427" y="1435649"/>
                  <a:pt x="940243" y="1390538"/>
                  <a:pt x="889365" y="1378911"/>
                </a:cubicBezTo>
                <a:lnTo>
                  <a:pt x="889365" y="1259792"/>
                </a:lnTo>
                <a:cubicBezTo>
                  <a:pt x="963735" y="1177451"/>
                  <a:pt x="981521" y="1058562"/>
                  <a:pt x="934508" y="958062"/>
                </a:cubicBezTo>
                <a:cubicBezTo>
                  <a:pt x="898977" y="877096"/>
                  <a:pt x="732093" y="763219"/>
                  <a:pt x="672388" y="730308"/>
                </a:cubicBezTo>
                <a:cubicBezTo>
                  <a:pt x="645450" y="715283"/>
                  <a:pt x="624784" y="691107"/>
                  <a:pt x="614139" y="662157"/>
                </a:cubicBezTo>
                <a:cubicBezTo>
                  <a:pt x="641245" y="681603"/>
                  <a:pt x="675390" y="688497"/>
                  <a:pt x="707920" y="681088"/>
                </a:cubicBezTo>
                <a:cubicBezTo>
                  <a:pt x="760053" y="662157"/>
                  <a:pt x="805196" y="710212"/>
                  <a:pt x="817719" y="725648"/>
                </a:cubicBezTo>
                <a:cubicBezTo>
                  <a:pt x="850047" y="761472"/>
                  <a:pt x="908005" y="743706"/>
                  <a:pt x="960138" y="721571"/>
                </a:cubicBezTo>
                <a:cubicBezTo>
                  <a:pt x="1042138" y="685891"/>
                  <a:pt x="1086707" y="596507"/>
                  <a:pt x="1065860" y="509544"/>
                </a:cubicBezTo>
                <a:cubicBezTo>
                  <a:pt x="1064404" y="464984"/>
                  <a:pt x="841601" y="316449"/>
                  <a:pt x="841601" y="316449"/>
                </a:cubicBezTo>
                <a:lnTo>
                  <a:pt x="833738" y="261404"/>
                </a:lnTo>
                <a:cubicBezTo>
                  <a:pt x="833738" y="251792"/>
                  <a:pt x="799371" y="152478"/>
                  <a:pt x="649088" y="126848"/>
                </a:cubicBezTo>
                <a:cubicBezTo>
                  <a:pt x="649088" y="126848"/>
                  <a:pt x="676174" y="29572"/>
                  <a:pt x="637147" y="10350"/>
                </a:cubicBezTo>
                <a:cubicBezTo>
                  <a:pt x="555598" y="-27220"/>
                  <a:pt x="258528" y="30737"/>
                  <a:pt x="93683" y="296353"/>
                </a:cubicBezTo>
                <a:cubicBezTo>
                  <a:pt x="-28348" y="492944"/>
                  <a:pt x="-31261" y="730891"/>
                  <a:pt x="85529" y="966217"/>
                </a:cubicBezTo>
                <a:cubicBezTo>
                  <a:pt x="114653" y="1024466"/>
                  <a:pt x="189212" y="1140964"/>
                  <a:pt x="189212" y="1228338"/>
                </a:cubicBezTo>
                <a:lnTo>
                  <a:pt x="189212" y="1378911"/>
                </a:lnTo>
                <a:cubicBezTo>
                  <a:pt x="138334" y="1390538"/>
                  <a:pt x="102150" y="1435649"/>
                  <a:pt x="101838" y="1487837"/>
                </a:cubicBezTo>
                <a:lnTo>
                  <a:pt x="101838" y="1497448"/>
                </a:lnTo>
                <a:cubicBezTo>
                  <a:pt x="102179" y="1538112"/>
                  <a:pt x="124453" y="1575420"/>
                  <a:pt x="160087" y="1595015"/>
                </a:cubicBezTo>
                <a:lnTo>
                  <a:pt x="160087" y="1696660"/>
                </a:lnTo>
                <a:lnTo>
                  <a:pt x="43589" y="1696660"/>
                </a:lnTo>
                <a:lnTo>
                  <a:pt x="43589" y="1929656"/>
                </a:lnTo>
                <a:lnTo>
                  <a:pt x="1033823" y="1929656"/>
                </a:lnTo>
                <a:lnTo>
                  <a:pt x="1033823" y="1696660"/>
                </a:lnTo>
                <a:lnTo>
                  <a:pt x="917325" y="1696660"/>
                </a:lnTo>
                <a:close/>
              </a:path>
            </a:pathLst>
          </a:custGeom>
          <a:solidFill>
            <a:srgbClr val="4F4F4F"/>
          </a:solidFill>
          <a:ln w="29071"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00D8C592-673C-834E-A6B2-E40636ED1753}"/>
              </a:ext>
            </a:extLst>
          </p:cNvPr>
          <p:cNvSpPr/>
          <p:nvPr/>
        </p:nvSpPr>
        <p:spPr>
          <a:xfrm>
            <a:off x="10793893" y="5317971"/>
            <a:ext cx="990233" cy="1164980"/>
          </a:xfrm>
          <a:custGeom>
            <a:avLst/>
            <a:gdLst>
              <a:gd name="connsiteX0" fmla="*/ 873736 w 990233"/>
              <a:gd name="connsiteY0" fmla="*/ 931985 h 1164980"/>
              <a:gd name="connsiteX1" fmla="*/ 873736 w 990233"/>
              <a:gd name="connsiteY1" fmla="*/ 830340 h 1164980"/>
              <a:gd name="connsiteX2" fmla="*/ 931985 w 990233"/>
              <a:gd name="connsiteY2" fmla="*/ 732773 h 1164980"/>
              <a:gd name="connsiteX3" fmla="*/ 931985 w 990233"/>
              <a:gd name="connsiteY3" fmla="*/ 723162 h 1164980"/>
              <a:gd name="connsiteX4" fmla="*/ 820438 w 990233"/>
              <a:gd name="connsiteY4" fmla="*/ 611615 h 1164980"/>
              <a:gd name="connsiteX5" fmla="*/ 787818 w 990233"/>
              <a:gd name="connsiteY5" fmla="*/ 611615 h 1164980"/>
              <a:gd name="connsiteX6" fmla="*/ 755490 w 990233"/>
              <a:gd name="connsiteY6" fmla="*/ 0 h 1164980"/>
              <a:gd name="connsiteX7" fmla="*/ 234744 w 990233"/>
              <a:gd name="connsiteY7" fmla="*/ 0 h 1164980"/>
              <a:gd name="connsiteX8" fmla="*/ 202415 w 990233"/>
              <a:gd name="connsiteY8" fmla="*/ 611615 h 1164980"/>
              <a:gd name="connsiteX9" fmla="*/ 169796 w 990233"/>
              <a:gd name="connsiteY9" fmla="*/ 611615 h 1164980"/>
              <a:gd name="connsiteX10" fmla="*/ 58249 w 990233"/>
              <a:gd name="connsiteY10" fmla="*/ 723162 h 1164980"/>
              <a:gd name="connsiteX11" fmla="*/ 58249 w 990233"/>
              <a:gd name="connsiteY11" fmla="*/ 732773 h 1164980"/>
              <a:gd name="connsiteX12" fmla="*/ 116498 w 990233"/>
              <a:gd name="connsiteY12" fmla="*/ 830340 h 1164980"/>
              <a:gd name="connsiteX13" fmla="*/ 116498 w 990233"/>
              <a:gd name="connsiteY13" fmla="*/ 931985 h 1164980"/>
              <a:gd name="connsiteX14" fmla="*/ 0 w 990233"/>
              <a:gd name="connsiteY14" fmla="*/ 931985 h 1164980"/>
              <a:gd name="connsiteX15" fmla="*/ 0 w 990233"/>
              <a:gd name="connsiteY15" fmla="*/ 1164981 h 1164980"/>
              <a:gd name="connsiteX16" fmla="*/ 990234 w 990233"/>
              <a:gd name="connsiteY16" fmla="*/ 1164981 h 1164980"/>
              <a:gd name="connsiteX17" fmla="*/ 990234 w 990233"/>
              <a:gd name="connsiteY17" fmla="*/ 931985 h 1164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90233" h="1164980">
                <a:moveTo>
                  <a:pt x="873736" y="931985"/>
                </a:moveTo>
                <a:lnTo>
                  <a:pt x="873736" y="830340"/>
                </a:lnTo>
                <a:cubicBezTo>
                  <a:pt x="909370" y="810745"/>
                  <a:pt x="931644" y="773437"/>
                  <a:pt x="931985" y="732773"/>
                </a:cubicBezTo>
                <a:lnTo>
                  <a:pt x="931985" y="723162"/>
                </a:lnTo>
                <a:cubicBezTo>
                  <a:pt x="931824" y="661622"/>
                  <a:pt x="881978" y="611775"/>
                  <a:pt x="820438" y="611615"/>
                </a:cubicBezTo>
                <a:lnTo>
                  <a:pt x="787818" y="611615"/>
                </a:lnTo>
                <a:lnTo>
                  <a:pt x="755490" y="0"/>
                </a:lnTo>
                <a:lnTo>
                  <a:pt x="234744" y="0"/>
                </a:lnTo>
                <a:lnTo>
                  <a:pt x="202415" y="611615"/>
                </a:lnTo>
                <a:lnTo>
                  <a:pt x="169796" y="611615"/>
                </a:lnTo>
                <a:cubicBezTo>
                  <a:pt x="108256" y="611775"/>
                  <a:pt x="58409" y="661622"/>
                  <a:pt x="58249" y="723162"/>
                </a:cubicBezTo>
                <a:lnTo>
                  <a:pt x="58249" y="732773"/>
                </a:lnTo>
                <a:cubicBezTo>
                  <a:pt x="58590" y="773437"/>
                  <a:pt x="80864" y="810745"/>
                  <a:pt x="116498" y="830340"/>
                </a:cubicBezTo>
                <a:lnTo>
                  <a:pt x="116498" y="931985"/>
                </a:lnTo>
                <a:lnTo>
                  <a:pt x="0" y="931985"/>
                </a:lnTo>
                <a:lnTo>
                  <a:pt x="0" y="1164981"/>
                </a:lnTo>
                <a:lnTo>
                  <a:pt x="990234" y="1164981"/>
                </a:lnTo>
                <a:lnTo>
                  <a:pt x="990234" y="931985"/>
                </a:lnTo>
                <a:close/>
              </a:path>
            </a:pathLst>
          </a:custGeom>
          <a:solidFill>
            <a:srgbClr val="4F4F4F"/>
          </a:solidFill>
          <a:ln w="29071"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4F5788CE-6CF0-0248-A9A6-40EBC4DA1533}"/>
              </a:ext>
            </a:extLst>
          </p:cNvPr>
          <p:cNvSpPr/>
          <p:nvPr/>
        </p:nvSpPr>
        <p:spPr>
          <a:xfrm>
            <a:off x="10939516" y="5084974"/>
            <a:ext cx="698988" cy="174747"/>
          </a:xfrm>
          <a:custGeom>
            <a:avLst/>
            <a:gdLst>
              <a:gd name="connsiteX0" fmla="*/ 611615 w 698988"/>
              <a:gd name="connsiteY0" fmla="*/ 0 h 174747"/>
              <a:gd name="connsiteX1" fmla="*/ 698989 w 698988"/>
              <a:gd name="connsiteY1" fmla="*/ 87374 h 174747"/>
              <a:gd name="connsiteX2" fmla="*/ 698989 w 698988"/>
              <a:gd name="connsiteY2" fmla="*/ 87374 h 174747"/>
              <a:gd name="connsiteX3" fmla="*/ 611615 w 698988"/>
              <a:gd name="connsiteY3" fmla="*/ 174747 h 174747"/>
              <a:gd name="connsiteX4" fmla="*/ 87374 w 698988"/>
              <a:gd name="connsiteY4" fmla="*/ 174747 h 174747"/>
              <a:gd name="connsiteX5" fmla="*/ 0 w 698988"/>
              <a:gd name="connsiteY5" fmla="*/ 87374 h 174747"/>
              <a:gd name="connsiteX6" fmla="*/ 0 w 698988"/>
              <a:gd name="connsiteY6" fmla="*/ 87374 h 174747"/>
              <a:gd name="connsiteX7" fmla="*/ 87374 w 698988"/>
              <a:gd name="connsiteY7" fmla="*/ 0 h 17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8988" h="174747">
                <a:moveTo>
                  <a:pt x="611615" y="0"/>
                </a:moveTo>
                <a:cubicBezTo>
                  <a:pt x="659870" y="0"/>
                  <a:pt x="698989" y="39119"/>
                  <a:pt x="698989" y="87374"/>
                </a:cubicBezTo>
                <a:lnTo>
                  <a:pt x="698989" y="87374"/>
                </a:lnTo>
                <a:cubicBezTo>
                  <a:pt x="698989" y="135629"/>
                  <a:pt x="659870" y="174747"/>
                  <a:pt x="611615" y="174747"/>
                </a:cubicBezTo>
                <a:lnTo>
                  <a:pt x="87374" y="174747"/>
                </a:lnTo>
                <a:cubicBezTo>
                  <a:pt x="39119" y="174747"/>
                  <a:pt x="0" y="135629"/>
                  <a:pt x="0" y="87374"/>
                </a:cubicBezTo>
                <a:lnTo>
                  <a:pt x="0" y="87374"/>
                </a:lnTo>
                <a:cubicBezTo>
                  <a:pt x="0" y="39119"/>
                  <a:pt x="39119" y="0"/>
                  <a:pt x="87374" y="0"/>
                </a:cubicBezTo>
                <a:close/>
              </a:path>
            </a:pathLst>
          </a:custGeom>
          <a:solidFill>
            <a:srgbClr val="4F4F4F"/>
          </a:solidFill>
          <a:ln w="29071"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1915133D-CF37-3846-803A-72874D8889EB}"/>
              </a:ext>
            </a:extLst>
          </p:cNvPr>
          <p:cNvSpPr/>
          <p:nvPr/>
        </p:nvSpPr>
        <p:spPr>
          <a:xfrm>
            <a:off x="10939516" y="4589858"/>
            <a:ext cx="698988" cy="436867"/>
          </a:xfrm>
          <a:custGeom>
            <a:avLst/>
            <a:gdLst>
              <a:gd name="connsiteX0" fmla="*/ 698989 w 698988"/>
              <a:gd name="connsiteY0" fmla="*/ 0 h 436867"/>
              <a:gd name="connsiteX1" fmla="*/ 553366 w 698988"/>
              <a:gd name="connsiteY1" fmla="*/ 0 h 436867"/>
              <a:gd name="connsiteX2" fmla="*/ 553366 w 698988"/>
              <a:gd name="connsiteY2" fmla="*/ 116498 h 436867"/>
              <a:gd name="connsiteX3" fmla="*/ 495117 w 698988"/>
              <a:gd name="connsiteY3" fmla="*/ 116498 h 436867"/>
              <a:gd name="connsiteX4" fmla="*/ 495117 w 698988"/>
              <a:gd name="connsiteY4" fmla="*/ 0 h 436867"/>
              <a:gd name="connsiteX5" fmla="*/ 203872 w 698988"/>
              <a:gd name="connsiteY5" fmla="*/ 0 h 436867"/>
              <a:gd name="connsiteX6" fmla="*/ 203872 w 698988"/>
              <a:gd name="connsiteY6" fmla="*/ 116498 h 436867"/>
              <a:gd name="connsiteX7" fmla="*/ 145623 w 698988"/>
              <a:gd name="connsiteY7" fmla="*/ 116498 h 436867"/>
              <a:gd name="connsiteX8" fmla="*/ 145623 w 698988"/>
              <a:gd name="connsiteY8" fmla="*/ 0 h 436867"/>
              <a:gd name="connsiteX9" fmla="*/ 0 w 698988"/>
              <a:gd name="connsiteY9" fmla="*/ 0 h 436867"/>
              <a:gd name="connsiteX10" fmla="*/ 0 w 698988"/>
              <a:gd name="connsiteY10" fmla="*/ 349494 h 436867"/>
              <a:gd name="connsiteX11" fmla="*/ 67860 w 698988"/>
              <a:gd name="connsiteY11" fmla="*/ 349494 h 436867"/>
              <a:gd name="connsiteX12" fmla="*/ 82422 w 698988"/>
              <a:gd name="connsiteY12" fmla="*/ 436868 h 436867"/>
              <a:gd name="connsiteX13" fmla="*/ 349494 w 698988"/>
              <a:gd name="connsiteY13" fmla="*/ 436868 h 436867"/>
              <a:gd name="connsiteX14" fmla="*/ 616566 w 698988"/>
              <a:gd name="connsiteY14" fmla="*/ 436868 h 436867"/>
              <a:gd name="connsiteX15" fmla="*/ 631128 w 698988"/>
              <a:gd name="connsiteY15" fmla="*/ 349494 h 436867"/>
              <a:gd name="connsiteX16" fmla="*/ 698989 w 698988"/>
              <a:gd name="connsiteY16" fmla="*/ 349494 h 436867"/>
              <a:gd name="connsiteX17" fmla="*/ 698989 w 698988"/>
              <a:gd name="connsiteY17" fmla="*/ 0 h 436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98988" h="436867">
                <a:moveTo>
                  <a:pt x="698989" y="0"/>
                </a:moveTo>
                <a:lnTo>
                  <a:pt x="553366" y="0"/>
                </a:lnTo>
                <a:lnTo>
                  <a:pt x="553366" y="116498"/>
                </a:lnTo>
                <a:lnTo>
                  <a:pt x="495117" y="116498"/>
                </a:lnTo>
                <a:lnTo>
                  <a:pt x="495117" y="0"/>
                </a:lnTo>
                <a:lnTo>
                  <a:pt x="203872" y="0"/>
                </a:lnTo>
                <a:lnTo>
                  <a:pt x="203872" y="116498"/>
                </a:lnTo>
                <a:lnTo>
                  <a:pt x="145623" y="116498"/>
                </a:lnTo>
                <a:lnTo>
                  <a:pt x="145623" y="0"/>
                </a:lnTo>
                <a:lnTo>
                  <a:pt x="0" y="0"/>
                </a:lnTo>
                <a:lnTo>
                  <a:pt x="0" y="349494"/>
                </a:lnTo>
                <a:lnTo>
                  <a:pt x="67860" y="349494"/>
                </a:lnTo>
                <a:lnTo>
                  <a:pt x="82422" y="436868"/>
                </a:lnTo>
                <a:lnTo>
                  <a:pt x="349494" y="436868"/>
                </a:lnTo>
                <a:lnTo>
                  <a:pt x="616566" y="436868"/>
                </a:lnTo>
                <a:lnTo>
                  <a:pt x="631128" y="349494"/>
                </a:lnTo>
                <a:lnTo>
                  <a:pt x="698989" y="349494"/>
                </a:lnTo>
                <a:lnTo>
                  <a:pt x="698989" y="0"/>
                </a:lnTo>
                <a:close/>
              </a:path>
            </a:pathLst>
          </a:custGeom>
          <a:solidFill>
            <a:srgbClr val="4F4F4F"/>
          </a:solidFill>
          <a:ln w="29071" cap="flat">
            <a:noFill/>
            <a:prstDash val="solid"/>
            <a:miter/>
          </a:ln>
        </p:spPr>
        <p:txBody>
          <a:bodyPr rtlCol="0" anchor="ctr"/>
          <a:lstStyle/>
          <a:p>
            <a:endParaRPr lang="en-US"/>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2754845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DIGITALER MEDIENZEITPLAN – ÜBERSICHT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93335"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8. DIGITALER MEDIENZEITPLAN </a:t>
            </a:r>
          </a:p>
        </p:txBody>
      </p:sp>
      <p:pic>
        <p:nvPicPr>
          <p:cNvPr id="8" name="Graphic 7" descr="Influencer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196628" y="3523744"/>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2824902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40000"/>
                <a:lumOff val="60000"/>
              </a:schemeClr>
            </a:gs>
            <a:gs pos="100000">
              <a:schemeClr val="accent5">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DIGITALER MEDIENZEITPLAN </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299752" cy="584775"/>
          </a:xfrm>
          <a:prstGeom prst="rect">
            <a:avLst/>
          </a:prstGeom>
          <a:noFill/>
        </p:spPr>
        <p:txBody>
          <a:bodyPr wrap="square" rtlCol="0">
            <a:spAutoFit/>
          </a:bodyPr>
          <a:lstStyle/>
          <a:p>
            <a:pPr rtl="0"/>
            <a:r>
              <a:rPr lang="de-DE" sz="3200" dirty="0">
                <a:solidFill>
                  <a:schemeClr val="tx1">
                    <a:lumMod val="65000"/>
                    <a:lumOff val="35000"/>
                  </a:schemeClr>
                </a:solidFill>
                <a:latin typeface="Century Gothic" panose="020B0502020202020204" pitchFamily="34" charset="0"/>
              </a:rPr>
              <a:t>8. DIGITALER MEDIENZEITPLAN </a:t>
            </a:r>
          </a:p>
        </p:txBody>
      </p:sp>
      <p:graphicFrame>
        <p:nvGraphicFramePr>
          <p:cNvPr id="3" name="Table 2">
            <a:extLst>
              <a:ext uri="{FF2B5EF4-FFF2-40B4-BE49-F238E27FC236}">
                <a16:creationId xmlns:a16="http://schemas.microsoft.com/office/drawing/2014/main" id="{23F9DF2F-FFA0-1B4D-B1DC-FB6204E73328}"/>
              </a:ext>
            </a:extLst>
          </p:cNvPr>
          <p:cNvGraphicFramePr>
            <a:graphicFrameLocks noGrp="1"/>
          </p:cNvGraphicFramePr>
          <p:nvPr>
            <p:extLst>
              <p:ext uri="{D42A27DB-BD31-4B8C-83A1-F6EECF244321}">
                <p14:modId xmlns:p14="http://schemas.microsoft.com/office/powerpoint/2010/main" val="3447743055"/>
              </p:ext>
            </p:extLst>
          </p:nvPr>
        </p:nvGraphicFramePr>
        <p:xfrm>
          <a:off x="367748" y="958117"/>
          <a:ext cx="11379492" cy="5196498"/>
        </p:xfrm>
        <a:graphic>
          <a:graphicData uri="http://schemas.openxmlformats.org/drawingml/2006/table">
            <a:tbl>
              <a:tblPr firstRow="1" firstCol="1" bandRow="1">
                <a:tableStyleId>{5C22544A-7EE6-4342-B048-85BDC9FD1C3A}</a:tableStyleId>
              </a:tblPr>
              <a:tblGrid>
                <a:gridCol w="2321948">
                  <a:extLst>
                    <a:ext uri="{9D8B030D-6E8A-4147-A177-3AD203B41FA5}">
                      <a16:colId xmlns:a16="http://schemas.microsoft.com/office/drawing/2014/main" val="2696511628"/>
                    </a:ext>
                  </a:extLst>
                </a:gridCol>
                <a:gridCol w="1507900">
                  <a:extLst>
                    <a:ext uri="{9D8B030D-6E8A-4147-A177-3AD203B41FA5}">
                      <a16:colId xmlns:a16="http://schemas.microsoft.com/office/drawing/2014/main" val="705925536"/>
                    </a:ext>
                  </a:extLst>
                </a:gridCol>
                <a:gridCol w="1508680">
                  <a:extLst>
                    <a:ext uri="{9D8B030D-6E8A-4147-A177-3AD203B41FA5}">
                      <a16:colId xmlns:a16="http://schemas.microsoft.com/office/drawing/2014/main" val="3304562120"/>
                    </a:ext>
                  </a:extLst>
                </a:gridCol>
                <a:gridCol w="1756094">
                  <a:extLst>
                    <a:ext uri="{9D8B030D-6E8A-4147-A177-3AD203B41FA5}">
                      <a16:colId xmlns:a16="http://schemas.microsoft.com/office/drawing/2014/main" val="1719593867"/>
                    </a:ext>
                  </a:extLst>
                </a:gridCol>
                <a:gridCol w="4284870">
                  <a:extLst>
                    <a:ext uri="{9D8B030D-6E8A-4147-A177-3AD203B41FA5}">
                      <a16:colId xmlns:a16="http://schemas.microsoft.com/office/drawing/2014/main" val="3001723393"/>
                    </a:ext>
                  </a:extLst>
                </a:gridCol>
              </a:tblGrid>
              <a:tr h="305676">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SOZIALES NETZWERK</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rtl="0">
                        <a:spcBef>
                          <a:spcPts val="0"/>
                        </a:spcBef>
                        <a:spcAft>
                          <a:spcPts val="0"/>
                        </a:spcAft>
                      </a:pPr>
                      <a:r>
                        <a:rPr lang="de-DE" sz="1200" dirty="0">
                          <a:solidFill>
                            <a:schemeClr val="tx1"/>
                          </a:solidFill>
                          <a:effectLst/>
                          <a:latin typeface="Century Gothic" panose="020B0502020202020204" pitchFamily="34" charset="0"/>
                        </a:rPr>
                        <a:t>DATEN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de-DE" sz="1200" dirty="0">
                          <a:solidFill>
                            <a:schemeClr val="tx1"/>
                          </a:solidFill>
                          <a:effectLst/>
                          <a:latin typeface="Century Gothic" panose="020B0502020202020204" pitchFamily="34" charset="0"/>
                        </a:rPr>
                        <a:t>HÄUFIGKEIT</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CONTENT-TYP</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BESCHREIBUNG</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marL="0" marR="0" algn="ctr"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1307900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bg1">
                <a:lumMod val="95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DRUCKMEDIENZEITPLAN – ÜBERSICHT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251759"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9. DRUCKMEDIENZEITPLAN</a:t>
            </a:r>
          </a:p>
        </p:txBody>
      </p:sp>
      <p:pic>
        <p:nvPicPr>
          <p:cNvPr id="8" name="Graphic 7" descr="Newspaper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196628" y="3523744"/>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1544181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100000">
              <a:schemeClr val="bg1">
                <a:lumMod val="95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DRUCKMEDIENZEITPLAN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251759"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9. DRUCKMEDIENZEITPLAN</a:t>
            </a:r>
          </a:p>
        </p:txBody>
      </p:sp>
      <p:graphicFrame>
        <p:nvGraphicFramePr>
          <p:cNvPr id="3" name="Table 2">
            <a:extLst>
              <a:ext uri="{FF2B5EF4-FFF2-40B4-BE49-F238E27FC236}">
                <a16:creationId xmlns:a16="http://schemas.microsoft.com/office/drawing/2014/main" id="{23F9DF2F-FFA0-1B4D-B1DC-FB6204E73328}"/>
              </a:ext>
            </a:extLst>
          </p:cNvPr>
          <p:cNvGraphicFramePr>
            <a:graphicFrameLocks noGrp="1"/>
          </p:cNvGraphicFramePr>
          <p:nvPr>
            <p:extLst>
              <p:ext uri="{D42A27DB-BD31-4B8C-83A1-F6EECF244321}">
                <p14:modId xmlns:p14="http://schemas.microsoft.com/office/powerpoint/2010/main" val="3256361544"/>
              </p:ext>
            </p:extLst>
          </p:nvPr>
        </p:nvGraphicFramePr>
        <p:xfrm>
          <a:off x="367748" y="958117"/>
          <a:ext cx="11379492" cy="5196498"/>
        </p:xfrm>
        <a:graphic>
          <a:graphicData uri="http://schemas.openxmlformats.org/drawingml/2006/table">
            <a:tbl>
              <a:tblPr firstRow="1" firstCol="1" bandRow="1">
                <a:tableStyleId>{5C22544A-7EE6-4342-B048-85BDC9FD1C3A}</a:tableStyleId>
              </a:tblPr>
              <a:tblGrid>
                <a:gridCol w="2321948">
                  <a:extLst>
                    <a:ext uri="{9D8B030D-6E8A-4147-A177-3AD203B41FA5}">
                      <a16:colId xmlns:a16="http://schemas.microsoft.com/office/drawing/2014/main" val="2696511628"/>
                    </a:ext>
                  </a:extLst>
                </a:gridCol>
                <a:gridCol w="1507900">
                  <a:extLst>
                    <a:ext uri="{9D8B030D-6E8A-4147-A177-3AD203B41FA5}">
                      <a16:colId xmlns:a16="http://schemas.microsoft.com/office/drawing/2014/main" val="705925536"/>
                    </a:ext>
                  </a:extLst>
                </a:gridCol>
                <a:gridCol w="1508680">
                  <a:extLst>
                    <a:ext uri="{9D8B030D-6E8A-4147-A177-3AD203B41FA5}">
                      <a16:colId xmlns:a16="http://schemas.microsoft.com/office/drawing/2014/main" val="3304562120"/>
                    </a:ext>
                  </a:extLst>
                </a:gridCol>
                <a:gridCol w="1756094">
                  <a:extLst>
                    <a:ext uri="{9D8B030D-6E8A-4147-A177-3AD203B41FA5}">
                      <a16:colId xmlns:a16="http://schemas.microsoft.com/office/drawing/2014/main" val="1719593867"/>
                    </a:ext>
                  </a:extLst>
                </a:gridCol>
                <a:gridCol w="4284870">
                  <a:extLst>
                    <a:ext uri="{9D8B030D-6E8A-4147-A177-3AD203B41FA5}">
                      <a16:colId xmlns:a16="http://schemas.microsoft.com/office/drawing/2014/main" val="3001723393"/>
                    </a:ext>
                  </a:extLst>
                </a:gridCol>
              </a:tblGrid>
              <a:tr h="305676">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PRESSEKANAL</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rtl="0">
                        <a:spcBef>
                          <a:spcPts val="0"/>
                        </a:spcBef>
                        <a:spcAft>
                          <a:spcPts val="0"/>
                        </a:spcAft>
                      </a:pPr>
                      <a:r>
                        <a:rPr lang="de-DE" sz="1200" dirty="0">
                          <a:solidFill>
                            <a:schemeClr val="tx1"/>
                          </a:solidFill>
                          <a:effectLst/>
                          <a:latin typeface="Century Gothic" panose="020B0502020202020204" pitchFamily="34" charset="0"/>
                        </a:rPr>
                        <a:t>DATEN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de-DE" sz="1200" dirty="0">
                          <a:solidFill>
                            <a:schemeClr val="tx1"/>
                          </a:solidFill>
                          <a:effectLst/>
                          <a:latin typeface="Century Gothic" panose="020B0502020202020204" pitchFamily="34" charset="0"/>
                        </a:rPr>
                        <a:t>HÄUFIGKEIT</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FORMAT</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BESCHREIBUNG</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088722539"/>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98932258"/>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94702092"/>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87335946"/>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40891700"/>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marL="0" marR="0" algn="ctr"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9744991"/>
                  </a:ext>
                </a:extLst>
              </a:tr>
              <a:tr h="815137">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F7FF"/>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endParaRPr lang="de-DE" sz="12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rtl="0">
                        <a:spcBef>
                          <a:spcPts val="0"/>
                        </a:spcBef>
                        <a:spcAft>
                          <a:spcPts val="0"/>
                        </a:spcAft>
                      </a:pPr>
                      <a:r>
                        <a:rPr lang="de-DE" sz="12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29702680"/>
                  </a:ext>
                </a:extLst>
              </a:tr>
            </a:tbl>
          </a:graphicData>
        </a:graphic>
      </p:graphicFrame>
    </p:spTree>
    <p:extLst>
      <p:ext uri="{BB962C8B-B14F-4D97-AF65-F5344CB8AC3E}">
        <p14:creationId xmlns:p14="http://schemas.microsoft.com/office/powerpoint/2010/main" val="2111691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B0E3BE"/>
            </a:gs>
            <a:gs pos="100000">
              <a:srgbClr val="E7FFE1"/>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BUDGETS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35658"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10. BUDGETS</a:t>
            </a:r>
          </a:p>
        </p:txBody>
      </p:sp>
      <p:pic>
        <p:nvPicPr>
          <p:cNvPr id="8" name="Graphic 7" descr="Bar chart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9315824" y="3569678"/>
            <a:ext cx="2795954" cy="2795954"/>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1466174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100000">
              <a:schemeClr val="accent4">
                <a:lumMod val="20000"/>
                <a:lumOff val="8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ERFOLGSMESSZAHLEN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142755"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11. ERFOLGSMESSZAHLEN</a:t>
            </a:r>
          </a:p>
        </p:txBody>
      </p:sp>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370049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736842367"/>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alpha val="40000"/>
              </a:schemeClr>
            </a:gs>
            <a:gs pos="100000">
              <a:schemeClr val="bg1">
                <a:lumMod val="85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MARKENKOMMUNIKATIONSPLAN | INHALTSVERZEICHNIS</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214615"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INHALTSVERZEICHNIS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5379550"/>
          </a:xfrm>
          <a:prstGeom prst="rect">
            <a:avLst/>
          </a:prstGeom>
          <a:noFill/>
        </p:spPr>
        <p:txBody>
          <a:bodyPr wrap="square" numCol="1" rtlCol="0">
            <a:spAutoFit/>
          </a:bodyPr>
          <a:lstStyle/>
          <a:p>
            <a:pPr rtl="0">
              <a:lnSpc>
                <a:spcPct val="150000"/>
              </a:lnSpc>
              <a:spcBef>
                <a:spcPts val="600"/>
              </a:spcBef>
            </a:pPr>
            <a:r>
              <a:rPr lang="de-DE" dirty="0">
                <a:latin typeface="Century Gothic" panose="020B0502020202020204" pitchFamily="34" charset="0"/>
              </a:rPr>
              <a:t>Markenziele und -vorgaben</a:t>
            </a:r>
          </a:p>
          <a:p>
            <a:pPr rtl="0">
              <a:lnSpc>
                <a:spcPct val="150000"/>
              </a:lnSpc>
              <a:spcBef>
                <a:spcPts val="600"/>
              </a:spcBef>
            </a:pPr>
            <a:r>
              <a:rPr lang="de-DE" dirty="0">
                <a:latin typeface="Century Gothic" panose="020B0502020202020204" pitchFamily="34" charset="0"/>
              </a:rPr>
              <a:t>Zielgruppe</a:t>
            </a:r>
          </a:p>
          <a:p>
            <a:pPr rtl="0">
              <a:lnSpc>
                <a:spcPct val="150000"/>
              </a:lnSpc>
              <a:spcBef>
                <a:spcPts val="600"/>
              </a:spcBef>
            </a:pPr>
            <a:r>
              <a:rPr lang="de-DE" dirty="0">
                <a:latin typeface="Century Gothic" panose="020B0502020202020204" pitchFamily="34" charset="0"/>
              </a:rPr>
              <a:t>Wettbewerbsanalyse </a:t>
            </a:r>
          </a:p>
          <a:p>
            <a:pPr rtl="0">
              <a:lnSpc>
                <a:spcPct val="150000"/>
              </a:lnSpc>
              <a:spcBef>
                <a:spcPts val="600"/>
              </a:spcBef>
            </a:pPr>
            <a:r>
              <a:rPr lang="de-DE" dirty="0">
                <a:latin typeface="Century Gothic" panose="020B0502020202020204" pitchFamily="34" charset="0"/>
              </a:rPr>
              <a:t>Markensäulen</a:t>
            </a:r>
          </a:p>
          <a:p>
            <a:pPr rtl="0">
              <a:lnSpc>
                <a:spcPct val="150000"/>
              </a:lnSpc>
              <a:spcBef>
                <a:spcPts val="600"/>
              </a:spcBef>
            </a:pPr>
            <a:r>
              <a:rPr lang="de-DE" dirty="0">
                <a:latin typeface="Century Gothic" panose="020B0502020202020204" pitchFamily="34" charset="0"/>
              </a:rPr>
              <a:t>Markenbotschaft </a:t>
            </a:r>
          </a:p>
          <a:p>
            <a:pPr rtl="0">
              <a:lnSpc>
                <a:spcPct val="150000"/>
              </a:lnSpc>
              <a:spcBef>
                <a:spcPts val="600"/>
              </a:spcBef>
            </a:pPr>
            <a:r>
              <a:rPr lang="de-DE" dirty="0">
                <a:latin typeface="Century Gothic" panose="020B0502020202020204" pitchFamily="34" charset="0"/>
              </a:rPr>
              <a:t>Medienkanäle</a:t>
            </a:r>
          </a:p>
          <a:p>
            <a:pPr rtl="0">
              <a:lnSpc>
                <a:spcPct val="150000"/>
              </a:lnSpc>
              <a:spcBef>
                <a:spcPts val="600"/>
              </a:spcBef>
            </a:pPr>
            <a:r>
              <a:rPr lang="de-DE" dirty="0">
                <a:latin typeface="Century Gothic" panose="020B0502020202020204" pitchFamily="34" charset="0"/>
              </a:rPr>
              <a:t>Kreative Strategie </a:t>
            </a:r>
          </a:p>
          <a:p>
            <a:pPr rtl="0">
              <a:lnSpc>
                <a:spcPct val="150000"/>
              </a:lnSpc>
              <a:spcBef>
                <a:spcPts val="600"/>
              </a:spcBef>
            </a:pPr>
            <a:r>
              <a:rPr lang="de-DE" dirty="0">
                <a:latin typeface="Century Gothic" panose="020B0502020202020204" pitchFamily="34" charset="0"/>
              </a:rPr>
              <a:t>Digitaler Medienzeitplan</a:t>
            </a:r>
          </a:p>
          <a:p>
            <a:pPr rtl="0">
              <a:lnSpc>
                <a:spcPct val="150000"/>
              </a:lnSpc>
              <a:spcBef>
                <a:spcPts val="600"/>
              </a:spcBef>
            </a:pPr>
            <a:r>
              <a:rPr lang="de-DE" dirty="0">
                <a:latin typeface="Century Gothic" panose="020B0502020202020204" pitchFamily="34" charset="0"/>
              </a:rPr>
              <a:t>Druckmedienzeitplan </a:t>
            </a:r>
          </a:p>
          <a:p>
            <a:pPr rtl="0">
              <a:lnSpc>
                <a:spcPct val="150000"/>
              </a:lnSpc>
              <a:spcBef>
                <a:spcPts val="600"/>
              </a:spcBef>
            </a:pPr>
            <a:r>
              <a:rPr lang="de-DE" dirty="0">
                <a:latin typeface="Century Gothic" panose="020B0502020202020204" pitchFamily="34" charset="0"/>
              </a:rPr>
              <a:t>Budgets</a:t>
            </a:r>
          </a:p>
          <a:p>
            <a:pPr rtl="0">
              <a:lnSpc>
                <a:spcPct val="150000"/>
              </a:lnSpc>
              <a:spcBef>
                <a:spcPts val="600"/>
              </a:spcBef>
            </a:pPr>
            <a:r>
              <a:rPr lang="de-DE" dirty="0">
                <a:latin typeface="Century Gothic" panose="020B0502020202020204" pitchFamily="34" charset="0"/>
              </a:rPr>
              <a:t>Erfolgsmesszahlen</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5379550"/>
          </a:xfrm>
          <a:prstGeom prst="rect">
            <a:avLst/>
          </a:prstGeom>
          <a:noFill/>
        </p:spPr>
        <p:txBody>
          <a:bodyPr wrap="square" numCol="1" rtlCol="0">
            <a:spAutoFit/>
          </a:bodyPr>
          <a:lstStyle/>
          <a:p>
            <a:pPr algn="r" rtl="0">
              <a:lnSpc>
                <a:spcPct val="150000"/>
              </a:lnSpc>
              <a:spcBef>
                <a:spcPts val="600"/>
              </a:spcBef>
            </a:pPr>
            <a:r>
              <a:rPr lang="de-DE" dirty="0">
                <a:solidFill>
                  <a:srgbClr val="F0A622"/>
                </a:solidFill>
                <a:latin typeface="Century Gothic" panose="020B0502020202020204" pitchFamily="34" charset="0"/>
              </a:rPr>
              <a:t>1</a:t>
            </a:r>
          </a:p>
          <a:p>
            <a:pPr algn="r" rtl="0">
              <a:lnSpc>
                <a:spcPct val="150000"/>
              </a:lnSpc>
              <a:spcBef>
                <a:spcPts val="600"/>
              </a:spcBef>
            </a:pPr>
            <a:r>
              <a:rPr lang="de-DE" dirty="0">
                <a:solidFill>
                  <a:srgbClr val="F0A622"/>
                </a:solidFill>
                <a:latin typeface="Century Gothic" panose="020B0502020202020204" pitchFamily="34" charset="0"/>
              </a:rPr>
              <a:t>2</a:t>
            </a:r>
          </a:p>
          <a:p>
            <a:pPr algn="r" rtl="0">
              <a:lnSpc>
                <a:spcPct val="150000"/>
              </a:lnSpc>
              <a:spcBef>
                <a:spcPts val="600"/>
              </a:spcBef>
            </a:pPr>
            <a:r>
              <a:rPr lang="de-DE" dirty="0">
                <a:solidFill>
                  <a:srgbClr val="F0A622"/>
                </a:solidFill>
                <a:latin typeface="Century Gothic" panose="020B0502020202020204" pitchFamily="34" charset="0"/>
              </a:rPr>
              <a:t>3</a:t>
            </a:r>
          </a:p>
          <a:p>
            <a:pPr algn="r" rtl="0">
              <a:lnSpc>
                <a:spcPct val="150000"/>
              </a:lnSpc>
              <a:spcBef>
                <a:spcPts val="600"/>
              </a:spcBef>
            </a:pPr>
            <a:r>
              <a:rPr lang="de-DE" dirty="0">
                <a:solidFill>
                  <a:srgbClr val="F0A622"/>
                </a:solidFill>
                <a:latin typeface="Century Gothic" panose="020B0502020202020204" pitchFamily="34" charset="0"/>
              </a:rPr>
              <a:t>4</a:t>
            </a:r>
          </a:p>
          <a:p>
            <a:pPr algn="r" rtl="0">
              <a:lnSpc>
                <a:spcPct val="150000"/>
              </a:lnSpc>
              <a:spcBef>
                <a:spcPts val="600"/>
              </a:spcBef>
            </a:pPr>
            <a:r>
              <a:rPr lang="de-DE" dirty="0">
                <a:solidFill>
                  <a:srgbClr val="F0A622"/>
                </a:solidFill>
                <a:latin typeface="Century Gothic" panose="020B0502020202020204" pitchFamily="34" charset="0"/>
              </a:rPr>
              <a:t>5</a:t>
            </a:r>
          </a:p>
          <a:p>
            <a:pPr algn="r" rtl="0">
              <a:lnSpc>
                <a:spcPct val="150000"/>
              </a:lnSpc>
              <a:spcBef>
                <a:spcPts val="600"/>
              </a:spcBef>
            </a:pPr>
            <a:r>
              <a:rPr lang="de-DE" dirty="0">
                <a:solidFill>
                  <a:srgbClr val="F0A622"/>
                </a:solidFill>
                <a:latin typeface="Century Gothic" panose="020B0502020202020204" pitchFamily="34" charset="0"/>
              </a:rPr>
              <a:t>6</a:t>
            </a:r>
          </a:p>
          <a:p>
            <a:pPr algn="r" rtl="0">
              <a:lnSpc>
                <a:spcPct val="150000"/>
              </a:lnSpc>
              <a:spcBef>
                <a:spcPts val="600"/>
              </a:spcBef>
            </a:pPr>
            <a:r>
              <a:rPr lang="de-DE" dirty="0">
                <a:solidFill>
                  <a:srgbClr val="F0A622"/>
                </a:solidFill>
                <a:latin typeface="Century Gothic" panose="020B0502020202020204" pitchFamily="34" charset="0"/>
              </a:rPr>
              <a:t>7</a:t>
            </a:r>
          </a:p>
          <a:p>
            <a:pPr algn="r" rtl="0">
              <a:lnSpc>
                <a:spcPct val="150000"/>
              </a:lnSpc>
              <a:spcBef>
                <a:spcPts val="600"/>
              </a:spcBef>
            </a:pPr>
            <a:r>
              <a:rPr lang="de-DE" dirty="0">
                <a:solidFill>
                  <a:srgbClr val="F0A622"/>
                </a:solidFill>
                <a:latin typeface="Century Gothic" panose="020B0502020202020204" pitchFamily="34" charset="0"/>
              </a:rPr>
              <a:t>8</a:t>
            </a:r>
          </a:p>
          <a:p>
            <a:pPr algn="r" rtl="0">
              <a:lnSpc>
                <a:spcPct val="150000"/>
              </a:lnSpc>
              <a:spcBef>
                <a:spcPts val="600"/>
              </a:spcBef>
            </a:pPr>
            <a:r>
              <a:rPr lang="de-DE" dirty="0">
                <a:solidFill>
                  <a:srgbClr val="F0A622"/>
                </a:solidFill>
                <a:latin typeface="Century Gothic" panose="020B0502020202020204" pitchFamily="34" charset="0"/>
              </a:rPr>
              <a:t>9</a:t>
            </a:r>
          </a:p>
          <a:p>
            <a:pPr algn="r" rtl="0">
              <a:lnSpc>
                <a:spcPct val="150000"/>
              </a:lnSpc>
              <a:spcBef>
                <a:spcPts val="600"/>
              </a:spcBef>
            </a:pPr>
            <a:r>
              <a:rPr lang="de-DE" dirty="0">
                <a:solidFill>
                  <a:srgbClr val="F0A622"/>
                </a:solidFill>
                <a:latin typeface="Century Gothic" panose="020B0502020202020204" pitchFamily="34" charset="0"/>
              </a:rPr>
              <a:t>10</a:t>
            </a:r>
          </a:p>
          <a:p>
            <a:pPr algn="r" rtl="0">
              <a:lnSpc>
                <a:spcPct val="150000"/>
              </a:lnSpc>
              <a:spcBef>
                <a:spcPts val="600"/>
              </a:spcBef>
            </a:pPr>
            <a:r>
              <a:rPr lang="de-DE" dirty="0">
                <a:solidFill>
                  <a:srgbClr val="F0A622"/>
                </a:solidFill>
                <a:latin typeface="Century Gothic" panose="020B0502020202020204" pitchFamily="34" charset="0"/>
              </a:rPr>
              <a:t>11</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D786F"/>
            </a:gs>
            <a:gs pos="100000">
              <a:srgbClr val="FFDBD1"/>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MARKENZIELE UND -VORGABEN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026282"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1. MARKENZIELE UND -VORGABEN</a:t>
            </a:r>
          </a:p>
        </p:txBody>
      </p:sp>
      <p:pic>
        <p:nvPicPr>
          <p:cNvPr id="4" name="Graphic 3" descr="Bullseye with solid fill">
            <a:extLst>
              <a:ext uri="{FF2B5EF4-FFF2-40B4-BE49-F238E27FC236}">
                <a16:creationId xmlns:a16="http://schemas.microsoft.com/office/drawing/2014/main" id="{98D2823E-8A87-664C-A4D9-37C24DA79B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284678" y="3697414"/>
            <a:ext cx="2780770" cy="2780770"/>
          </a:xfrm>
          <a:prstGeom prst="rect">
            <a:avLst/>
          </a:prstGeom>
        </p:spPr>
      </p:pic>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BEDF2"/>
            </a:gs>
            <a:gs pos="100000">
              <a:srgbClr val="D2F2F2"/>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ZIELGRUPPE – ÜBERSICHT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920992"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2. ZIELGRUPPE</a:t>
            </a:r>
          </a:p>
        </p:txBody>
      </p:sp>
      <p:pic>
        <p:nvPicPr>
          <p:cNvPr id="39" name="Graphic 38" descr="Target Audience with solid fill">
            <a:extLst>
              <a:ext uri="{FF2B5EF4-FFF2-40B4-BE49-F238E27FC236}">
                <a16:creationId xmlns:a16="http://schemas.microsoft.com/office/drawing/2014/main" id="{269234B2-C6A7-FF47-8A25-6FBC49019E0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284678" y="3697414"/>
            <a:ext cx="2780770" cy="2780770"/>
          </a:xfrm>
          <a:prstGeom prst="rect">
            <a:avLst/>
          </a:prstGeom>
        </p:spPr>
      </p:pic>
      <p:sp>
        <p:nvSpPr>
          <p:cNvPr id="40" name="TextBox 39">
            <a:extLst>
              <a:ext uri="{FF2B5EF4-FFF2-40B4-BE49-F238E27FC236}">
                <a16:creationId xmlns:a16="http://schemas.microsoft.com/office/drawing/2014/main" id="{9942E994-2F03-3843-B39A-945A3E19769D}"/>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BEDF2"/>
            </a:gs>
            <a:gs pos="100000">
              <a:srgbClr val="D2F2F2"/>
            </a:gs>
          </a:gsLst>
          <a:lin ang="13500000" scaled="1"/>
          <a:tileRect/>
        </a:gra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2345463774"/>
              </p:ext>
            </p:extLst>
          </p:nvPr>
        </p:nvGraphicFramePr>
        <p:xfrm>
          <a:off x="367748" y="841402"/>
          <a:ext cx="11285037" cy="5120640"/>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2718352">
                  <a:extLst>
                    <a:ext uri="{9D8B030D-6E8A-4147-A177-3AD203B41FA5}">
                      <a16:colId xmlns:a16="http://schemas.microsoft.com/office/drawing/2014/main" val="4136967170"/>
                    </a:ext>
                  </a:extLst>
                </a:gridCol>
                <a:gridCol w="2971800">
                  <a:extLst>
                    <a:ext uri="{9D8B030D-6E8A-4147-A177-3AD203B41FA5}">
                      <a16:colId xmlns:a16="http://schemas.microsoft.com/office/drawing/2014/main" val="4155828514"/>
                    </a:ext>
                  </a:extLst>
                </a:gridCol>
                <a:gridCol w="2590800">
                  <a:extLst>
                    <a:ext uri="{9D8B030D-6E8A-4147-A177-3AD203B41FA5}">
                      <a16:colId xmlns:a16="http://schemas.microsoft.com/office/drawing/2014/main" val="3872078189"/>
                    </a:ext>
                  </a:extLst>
                </a:gridCol>
                <a:gridCol w="3004085">
                  <a:extLst>
                    <a:ext uri="{9D8B030D-6E8A-4147-A177-3AD203B41FA5}">
                      <a16:colId xmlns:a16="http://schemas.microsoft.com/office/drawing/2014/main" val="3816280040"/>
                    </a:ext>
                  </a:extLst>
                </a:gridCol>
              </a:tblGrid>
              <a:tr h="755461">
                <a:tc>
                  <a:txBody>
                    <a:bodyPr/>
                    <a:lstStyle/>
                    <a:p>
                      <a:pPr marL="0" marR="0" rtl="0">
                        <a:spcBef>
                          <a:spcPts val="0"/>
                        </a:spcBef>
                        <a:spcAft>
                          <a:spcPts val="0"/>
                        </a:spcAft>
                      </a:pPr>
                      <a:r>
                        <a:rPr lang="de-DE" sz="16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SOZIODEMOGRAFISCHE MERKMALE</a:t>
                      </a: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8BEDF2"/>
                    </a:solidFill>
                  </a:tcPr>
                </a:tc>
                <a:tc>
                  <a:txBody>
                    <a:bodyPr/>
                    <a:lstStyle/>
                    <a:p>
                      <a:pPr algn="l" rtl="0" fontAlgn="ctr"/>
                      <a:r>
                        <a:rPr lang="de-DE" sz="1600" b="0" i="0" u="none" strike="noStrike" dirty="0">
                          <a:solidFill>
                            <a:srgbClr val="000000"/>
                          </a:solidFill>
                          <a:effectLst/>
                          <a:latin typeface="Century Gothic" panose="020B0502020202020204" pitchFamily="34" charset="0"/>
                        </a:rPr>
                        <a:t>GEOGRAFISCHE MERKMALE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2F2F2"/>
                    </a:solidFill>
                  </a:tcPr>
                </a:tc>
                <a:tc>
                  <a:txBody>
                    <a:bodyPr/>
                    <a:lstStyle/>
                    <a:p>
                      <a:pPr algn="l" rtl="0" fontAlgn="ctr"/>
                      <a:r>
                        <a:rPr lang="de-DE" sz="1600" b="0" i="0" u="none" strike="noStrike" dirty="0">
                          <a:solidFill>
                            <a:srgbClr val="000000"/>
                          </a:solidFill>
                          <a:effectLst/>
                          <a:latin typeface="Century Gothic" panose="020B0502020202020204" pitchFamily="34" charset="0"/>
                        </a:rPr>
                        <a:t>PSYCHOGRAFISCHE MERKMALE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rtl="0" fontAlgn="ctr"/>
                      <a:r>
                        <a:rPr lang="de-DE" sz="1600" b="0" i="0" u="none" strike="noStrike" dirty="0">
                          <a:solidFill>
                            <a:srgbClr val="000000"/>
                          </a:solidFill>
                          <a:effectLst/>
                          <a:latin typeface="Century Gothic" panose="020B0502020202020204" pitchFamily="34" charset="0"/>
                        </a:rPr>
                        <a:t>KOMMUNIKATIONSKANÄLE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4365179">
                <a:tc>
                  <a:txBody>
                    <a:bodyPr/>
                    <a:lstStyle/>
                    <a:p>
                      <a:pPr marL="0" marR="0">
                        <a:spcBef>
                          <a:spcPts val="0"/>
                        </a:spcBef>
                        <a:spcAft>
                          <a:spcPts val="0"/>
                        </a:spcAft>
                      </a:pPr>
                      <a:endParaRPr lang="de-DE"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DFB"/>
                    </a:solidFill>
                  </a:tcPr>
                </a:tc>
                <a:tc>
                  <a:txBody>
                    <a:bodyPr/>
                    <a:lstStyle/>
                    <a:p>
                      <a:pPr algn="l" fontAlgn="ctr"/>
                      <a:endParaRPr lang="de-DE" sz="1400" b="0" i="0" u="none" strike="noStrike" dirty="0">
                        <a:solidFill>
                          <a:srgbClr val="000000"/>
                        </a:solidFill>
                        <a:effectLst/>
                        <a:latin typeface="Century Gothic" panose="020B0502020202020204" pitchFamily="34"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de-DE" sz="1400" b="0" i="0" u="none" strike="noStrike" dirty="0">
                        <a:solidFill>
                          <a:srgbClr val="000000"/>
                        </a:solidFill>
                        <a:effectLst/>
                        <a:latin typeface="Century Gothic" panose="020B0502020202020204" pitchFamily="34"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de-DE" sz="1400" b="0" i="0" u="none" strike="noStrike" dirty="0">
                        <a:solidFill>
                          <a:srgbClr val="000000"/>
                        </a:solidFill>
                        <a:effectLst/>
                        <a:latin typeface="Century Gothic" panose="020B0502020202020204" pitchFamily="34" charset="0"/>
                      </a:endParaRPr>
                    </a:p>
                  </a:txBody>
                  <a:tcPr marL="182880" marR="182880" marT="182880" marB="18288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ZIELGRUPPE – AUFSCHLÜSSELUNG</a:t>
            </a:r>
          </a:p>
        </p:txBody>
      </p:sp>
      <p:sp>
        <p:nvSpPr>
          <p:cNvPr id="8" name="TextBox 7">
            <a:extLst>
              <a:ext uri="{FF2B5EF4-FFF2-40B4-BE49-F238E27FC236}">
                <a16:creationId xmlns:a16="http://schemas.microsoft.com/office/drawing/2014/main" id="{3A87962E-5860-EE4B-8E11-F26497387CF9}"/>
              </a:ext>
            </a:extLst>
          </p:cNvPr>
          <p:cNvSpPr txBox="1"/>
          <p:nvPr/>
        </p:nvSpPr>
        <p:spPr>
          <a:xfrm>
            <a:off x="367748" y="248400"/>
            <a:ext cx="7435049"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2. ZIELGRUPPE – AUFSCHLÜSSELUNG</a:t>
            </a:r>
          </a:p>
        </p:txBody>
      </p:sp>
    </p:spTree>
    <p:extLst>
      <p:ext uri="{BB962C8B-B14F-4D97-AF65-F5344CB8AC3E}">
        <p14:creationId xmlns:p14="http://schemas.microsoft.com/office/powerpoint/2010/main" val="7659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rgbClr val="EAEEF3"/>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WETTBEWERBSANALYSE – ÜBERSICHT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173211"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3. WETTBEWERBSANALYSE</a:t>
            </a:r>
          </a:p>
        </p:txBody>
      </p:sp>
      <p:pic>
        <p:nvPicPr>
          <p:cNvPr id="39" name="Graphic 38" descr="Statistics with solid fill">
            <a:extLst>
              <a:ext uri="{FF2B5EF4-FFF2-40B4-BE49-F238E27FC236}">
                <a16:creationId xmlns:a16="http://schemas.microsoft.com/office/drawing/2014/main" id="{D7B37B00-737F-5048-80AA-38701E96DFB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284678" y="3697414"/>
            <a:ext cx="2780770" cy="2780770"/>
          </a:xfrm>
          <a:prstGeom prst="rect">
            <a:avLst/>
          </a:prstGeom>
        </p:spPr>
      </p:pic>
      <p:sp>
        <p:nvSpPr>
          <p:cNvPr id="40" name="TextBox 39">
            <a:extLst>
              <a:ext uri="{FF2B5EF4-FFF2-40B4-BE49-F238E27FC236}">
                <a16:creationId xmlns:a16="http://schemas.microsoft.com/office/drawing/2014/main" id="{1232DF5D-E47D-EB43-96E7-B6A4F3E4110D}"/>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94274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40000"/>
                <a:lumOff val="60000"/>
              </a:schemeClr>
            </a:gs>
            <a:gs pos="100000">
              <a:schemeClr val="tx2">
                <a:lumMod val="20000"/>
                <a:lumOff val="80000"/>
              </a:schemeClr>
            </a:gs>
          </a:gsLst>
          <a:lin ang="13500000" scaled="1"/>
          <a:tileRect/>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WETTBEWERBSANALYSE – AUFSCHLÜSSELUNG</a:t>
            </a:r>
          </a:p>
        </p:txBody>
      </p:sp>
      <p:sp>
        <p:nvSpPr>
          <p:cNvPr id="8" name="TextBox 7">
            <a:extLst>
              <a:ext uri="{FF2B5EF4-FFF2-40B4-BE49-F238E27FC236}">
                <a16:creationId xmlns:a16="http://schemas.microsoft.com/office/drawing/2014/main" id="{3A87962E-5860-EE4B-8E11-F26497387CF9}"/>
              </a:ext>
            </a:extLst>
          </p:cNvPr>
          <p:cNvSpPr txBox="1"/>
          <p:nvPr/>
        </p:nvSpPr>
        <p:spPr>
          <a:xfrm>
            <a:off x="367748" y="248400"/>
            <a:ext cx="9472465"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3. WETTBEWERBSANALYSE – AUFSCHLÜSSELUNG</a:t>
            </a:r>
          </a:p>
        </p:txBody>
      </p:sp>
      <p:graphicFrame>
        <p:nvGraphicFramePr>
          <p:cNvPr id="2" name="Table 1">
            <a:extLst>
              <a:ext uri="{FF2B5EF4-FFF2-40B4-BE49-F238E27FC236}">
                <a16:creationId xmlns:a16="http://schemas.microsoft.com/office/drawing/2014/main" id="{E6239CBD-8B9C-BD44-AC36-62C4AFFA68FD}"/>
              </a:ext>
            </a:extLst>
          </p:cNvPr>
          <p:cNvGraphicFramePr>
            <a:graphicFrameLocks noGrp="1"/>
          </p:cNvGraphicFramePr>
          <p:nvPr>
            <p:extLst>
              <p:ext uri="{D42A27DB-BD31-4B8C-83A1-F6EECF244321}">
                <p14:modId xmlns:p14="http://schemas.microsoft.com/office/powerpoint/2010/main" val="3838695916"/>
              </p:ext>
            </p:extLst>
          </p:nvPr>
        </p:nvGraphicFramePr>
        <p:xfrm>
          <a:off x="340321" y="993286"/>
          <a:ext cx="11406919" cy="5231668"/>
        </p:xfrm>
        <a:graphic>
          <a:graphicData uri="http://schemas.openxmlformats.org/drawingml/2006/table">
            <a:tbl>
              <a:tblPr firstRow="1" firstCol="1" bandRow="1">
                <a:tableStyleId>{5C22544A-7EE6-4342-B048-85BDC9FD1C3A}</a:tableStyleId>
              </a:tblPr>
              <a:tblGrid>
                <a:gridCol w="1877099">
                  <a:extLst>
                    <a:ext uri="{9D8B030D-6E8A-4147-A177-3AD203B41FA5}">
                      <a16:colId xmlns:a16="http://schemas.microsoft.com/office/drawing/2014/main" val="4234254906"/>
                    </a:ext>
                  </a:extLst>
                </a:gridCol>
                <a:gridCol w="2217420">
                  <a:extLst>
                    <a:ext uri="{9D8B030D-6E8A-4147-A177-3AD203B41FA5}">
                      <a16:colId xmlns:a16="http://schemas.microsoft.com/office/drawing/2014/main" val="4099127749"/>
                    </a:ext>
                  </a:extLst>
                </a:gridCol>
                <a:gridCol w="2453640">
                  <a:extLst>
                    <a:ext uri="{9D8B030D-6E8A-4147-A177-3AD203B41FA5}">
                      <a16:colId xmlns:a16="http://schemas.microsoft.com/office/drawing/2014/main" val="1498398470"/>
                    </a:ext>
                  </a:extLst>
                </a:gridCol>
                <a:gridCol w="2400300">
                  <a:extLst>
                    <a:ext uri="{9D8B030D-6E8A-4147-A177-3AD203B41FA5}">
                      <a16:colId xmlns:a16="http://schemas.microsoft.com/office/drawing/2014/main" val="1712966338"/>
                    </a:ext>
                  </a:extLst>
                </a:gridCol>
                <a:gridCol w="2458460">
                  <a:extLst>
                    <a:ext uri="{9D8B030D-6E8A-4147-A177-3AD203B41FA5}">
                      <a16:colId xmlns:a16="http://schemas.microsoft.com/office/drawing/2014/main" val="3179765895"/>
                    </a:ext>
                  </a:extLst>
                </a:gridCol>
              </a:tblGrid>
              <a:tr h="697155">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 </a:t>
                      </a:r>
                    </a:p>
                  </a:txBody>
                  <a:tcPr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WETTBEWERBER 1</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WETTBEWERBER 2</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WETTBEWERBER 3</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WETTBEWERBER 4</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783511245"/>
                  </a:ext>
                </a:extLst>
              </a:tr>
              <a:tr h="1195122">
                <a:tc>
                  <a:txBody>
                    <a:bodyPr/>
                    <a:lstStyle/>
                    <a:p>
                      <a:pPr marL="0" marR="0" rtl="0">
                        <a:spcBef>
                          <a:spcPts val="0"/>
                        </a:spcBef>
                        <a:spcAft>
                          <a:spcPts val="0"/>
                        </a:spcAft>
                      </a:pPr>
                      <a:r>
                        <a:rPr lang="de-DE" sz="1300" b="0" dirty="0">
                          <a:solidFill>
                            <a:schemeClr val="tx1"/>
                          </a:solidFill>
                          <a:effectLst/>
                          <a:latin typeface="Century Gothic" panose="020B0502020202020204" pitchFamily="34" charset="0"/>
                        </a:rPr>
                        <a:t>PERSÖNLICHKEIT</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endParaRPr lang="de-DE"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91702376"/>
                  </a:ext>
                </a:extLst>
              </a:tr>
              <a:tr h="1195122">
                <a:tc>
                  <a:txBody>
                    <a:bodyPr/>
                    <a:lstStyle/>
                    <a:p>
                      <a:pPr marL="0" marR="0" rtl="0">
                        <a:spcBef>
                          <a:spcPts val="0"/>
                        </a:spcBef>
                        <a:spcAft>
                          <a:spcPts val="0"/>
                        </a:spcAft>
                      </a:pPr>
                      <a:r>
                        <a:rPr lang="de-DE" sz="1300" b="0" dirty="0">
                          <a:solidFill>
                            <a:schemeClr val="tx1"/>
                          </a:solidFill>
                          <a:effectLst/>
                          <a:latin typeface="Century Gothic" panose="020B0502020202020204" pitchFamily="34" charset="0"/>
                        </a:rPr>
                        <a:t>ATTRIBUTE / WERTE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endParaRPr lang="de-DE"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1179481"/>
                  </a:ext>
                </a:extLst>
              </a:tr>
              <a:tr h="1195122">
                <a:tc>
                  <a:txBody>
                    <a:bodyPr/>
                    <a:lstStyle/>
                    <a:p>
                      <a:pPr marL="0" marR="0" rtl="0">
                        <a:spcBef>
                          <a:spcPts val="0"/>
                        </a:spcBef>
                        <a:spcAft>
                          <a:spcPts val="0"/>
                        </a:spcAft>
                      </a:pPr>
                      <a:r>
                        <a:rPr lang="de-DE" sz="1300" b="0" dirty="0">
                          <a:solidFill>
                            <a:schemeClr val="tx1"/>
                          </a:solidFill>
                          <a:effectLst/>
                          <a:latin typeface="Century Gothic" panose="020B0502020202020204" pitchFamily="34" charset="0"/>
                        </a:rPr>
                        <a:t>SCHWÄCHEN</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endParaRPr lang="de-DE"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de-DE" sz="1400" dirty="0">
                        <a:solidFill>
                          <a:schemeClr val="tx1"/>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de-DE" sz="1400"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99773433"/>
                  </a:ext>
                </a:extLst>
              </a:tr>
              <a:tr h="949147">
                <a:tc>
                  <a:txBody>
                    <a:bodyPr/>
                    <a:lstStyle/>
                    <a:p>
                      <a:pPr marL="0" marR="0" rtl="0">
                        <a:spcBef>
                          <a:spcPts val="0"/>
                        </a:spcBef>
                        <a:spcAft>
                          <a:spcPts val="0"/>
                        </a:spcAft>
                      </a:pPr>
                      <a:r>
                        <a:rPr lang="de-DE" sz="1300" b="0" dirty="0">
                          <a:solidFill>
                            <a:schemeClr val="tx1"/>
                          </a:solidFill>
                          <a:effectLst/>
                          <a:latin typeface="Century Gothic" panose="020B0502020202020204" pitchFamily="34" charset="0"/>
                        </a:rPr>
                        <a:t>GESAMTBEWERTUNG</a:t>
                      </a:r>
                    </a:p>
                    <a:p>
                      <a:pPr marL="0" marR="0" rtl="0">
                        <a:spcBef>
                          <a:spcPts val="0"/>
                        </a:spcBef>
                        <a:spcAft>
                          <a:spcPts val="0"/>
                        </a:spcAft>
                      </a:pPr>
                      <a:r>
                        <a:rPr lang="de-DE" sz="800" b="0" dirty="0">
                          <a:solidFill>
                            <a:schemeClr val="tx1"/>
                          </a:solidFill>
                          <a:effectLst/>
                          <a:latin typeface="Century Gothic" panose="020B0502020202020204" pitchFamily="34" charset="0"/>
                        </a:rPr>
                        <a:t> </a:t>
                      </a:r>
                    </a:p>
                    <a:p>
                      <a:pPr marL="0" marR="0" rtl="0">
                        <a:spcBef>
                          <a:spcPts val="0"/>
                        </a:spcBef>
                        <a:spcAft>
                          <a:spcPts val="0"/>
                        </a:spcAft>
                      </a:pPr>
                      <a:r>
                        <a:rPr lang="de-DE" sz="800" b="0" dirty="0">
                          <a:solidFill>
                            <a:schemeClr val="tx1"/>
                          </a:solidFill>
                          <a:effectLst/>
                          <a:latin typeface="Century Gothic" panose="020B0502020202020204" pitchFamily="34" charset="0"/>
                        </a:rPr>
                        <a:t>GRÖßENSKALA </a:t>
                      </a:r>
                    </a:p>
                    <a:p>
                      <a:pPr marL="0" marR="0" rtl="0">
                        <a:spcBef>
                          <a:spcPts val="0"/>
                        </a:spcBef>
                        <a:spcAft>
                          <a:spcPts val="0"/>
                        </a:spcAft>
                      </a:pPr>
                      <a:r>
                        <a:rPr lang="de-DE" sz="800" b="0" dirty="0">
                          <a:solidFill>
                            <a:schemeClr val="tx1"/>
                          </a:solidFill>
                          <a:effectLst/>
                          <a:latin typeface="Century Gothic" panose="020B0502020202020204" pitchFamily="34" charset="0"/>
                        </a:rPr>
                        <a:t>1–10</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de-DE" sz="2400" b="1" dirty="0">
                        <a:solidFill>
                          <a:schemeClr val="tx1"/>
                        </a:solidFill>
                        <a:effectLst/>
                        <a:latin typeface="Century Gothic" panose="020B0502020202020204" pitchFamily="34" charset="0"/>
                        <a:ea typeface="Times New Roman" panose="02020603050405020304" pitchFamily="18"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rtl="0">
                        <a:spcBef>
                          <a:spcPts val="0"/>
                        </a:spcBef>
                        <a:spcAft>
                          <a:spcPts val="0"/>
                        </a:spcAft>
                      </a:pPr>
                      <a:r>
                        <a:rPr lang="de-DE" sz="2400" b="1"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rtl="0">
                        <a:spcBef>
                          <a:spcPts val="0"/>
                        </a:spcBef>
                        <a:spcAft>
                          <a:spcPts val="0"/>
                        </a:spcAft>
                      </a:pPr>
                      <a:r>
                        <a:rPr lang="de-DE" sz="2400" b="1"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rtl="0">
                        <a:spcBef>
                          <a:spcPts val="0"/>
                        </a:spcBef>
                        <a:spcAft>
                          <a:spcPts val="0"/>
                        </a:spcAft>
                      </a:pPr>
                      <a:r>
                        <a:rPr lang="de-DE" sz="2400" b="1" dirty="0">
                          <a:solidFill>
                            <a:schemeClr val="tx1"/>
                          </a:solidFill>
                          <a:effectLst/>
                          <a:latin typeface="Century Gothic" panose="020B0502020202020204" pitchFamily="34" charset="0"/>
                        </a:rPr>
                        <a:t> </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95037696"/>
                  </a:ext>
                </a:extLst>
              </a:tr>
            </a:tbl>
          </a:graphicData>
        </a:graphic>
      </p:graphicFrame>
    </p:spTree>
    <p:extLst>
      <p:ext uri="{BB962C8B-B14F-4D97-AF65-F5344CB8AC3E}">
        <p14:creationId xmlns:p14="http://schemas.microsoft.com/office/powerpoint/2010/main" val="412612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0A622"/>
            </a:gs>
            <a:gs pos="100000">
              <a:schemeClr val="accent4">
                <a:lumMod val="40000"/>
                <a:lumOff val="60000"/>
              </a:scheme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MARKENSÄULEN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821880"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4. MARKENSÄULEN</a:t>
            </a:r>
          </a:p>
        </p:txBody>
      </p:sp>
      <p:pic>
        <p:nvPicPr>
          <p:cNvPr id="8" name="Graphic 7" descr="Greek Pillar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32161" y="3980943"/>
            <a:ext cx="2795954" cy="2795954"/>
          </a:xfrm>
          <a:prstGeom prst="rect">
            <a:avLst/>
          </a:prstGeom>
        </p:spPr>
      </p:pic>
      <p:sp>
        <p:nvSpPr>
          <p:cNvPr id="39" name="TextBox 38">
            <a:extLst>
              <a:ext uri="{FF2B5EF4-FFF2-40B4-BE49-F238E27FC236}">
                <a16:creationId xmlns:a16="http://schemas.microsoft.com/office/drawing/2014/main" id="{44339DAF-A9E2-BE43-BB5C-7F84B37D04A5}"/>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3593098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CEDA9F"/>
            </a:gs>
            <a:gs pos="100000">
              <a:srgbClr val="E6F2C9">
                <a:alpha val="49000"/>
              </a:srgbClr>
            </a:gs>
          </a:gsLst>
          <a:lin ang="13500000" scaled="1"/>
        </a:gradFill>
        <a:effectLst/>
      </p:bgPr>
    </p:bg>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rPr>
              <a:t>MARKENBOTSCHAFTEN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570482" cy="584775"/>
          </a:xfrm>
          <a:prstGeom prst="rect">
            <a:avLst/>
          </a:prstGeom>
          <a:noFill/>
        </p:spPr>
        <p:txBody>
          <a:bodyPr wrap="none" rtlCol="0">
            <a:spAutoFit/>
          </a:bodyPr>
          <a:lstStyle/>
          <a:p>
            <a:pPr rtl="0"/>
            <a:r>
              <a:rPr lang="de-DE" sz="3200" dirty="0">
                <a:solidFill>
                  <a:schemeClr val="tx1">
                    <a:lumMod val="65000"/>
                    <a:lumOff val="35000"/>
                  </a:schemeClr>
                </a:solidFill>
                <a:latin typeface="Century Gothic" panose="020B0502020202020204" pitchFamily="34" charset="0"/>
              </a:rPr>
              <a:t>5. MARKENBOTSCHAFT</a:t>
            </a:r>
          </a:p>
        </p:txBody>
      </p:sp>
      <p:pic>
        <p:nvPicPr>
          <p:cNvPr id="8" name="Graphic 7" descr="Chat bubble with solid fill">
            <a:extLst>
              <a:ext uri="{FF2B5EF4-FFF2-40B4-BE49-F238E27FC236}">
                <a16:creationId xmlns:a16="http://schemas.microsoft.com/office/drawing/2014/main" id="{72956F95-6DA7-5146-9209-07B90796D5E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332161" y="3980943"/>
            <a:ext cx="2795954" cy="2795954"/>
          </a:xfrm>
          <a:prstGeom prst="rect">
            <a:avLst/>
          </a:prstGeom>
        </p:spPr>
      </p:pic>
      <p:sp>
        <p:nvSpPr>
          <p:cNvPr id="10" name="TextBox 9">
            <a:extLst>
              <a:ext uri="{FF2B5EF4-FFF2-40B4-BE49-F238E27FC236}">
                <a16:creationId xmlns:a16="http://schemas.microsoft.com/office/drawing/2014/main" id="{C40A6A63-CC75-7E40-9664-34B68DBB2F53}"/>
              </a:ext>
            </a:extLst>
          </p:cNvPr>
          <p:cNvSpPr txBox="1"/>
          <p:nvPr/>
        </p:nvSpPr>
        <p:spPr>
          <a:xfrm>
            <a:off x="808892" y="1043354"/>
            <a:ext cx="8654032" cy="369332"/>
          </a:xfrm>
          <a:prstGeom prst="rect">
            <a:avLst/>
          </a:prstGeom>
          <a:noFill/>
        </p:spPr>
        <p:txBody>
          <a:bodyPr wrap="square" rtlCol="0">
            <a:spAutoFit/>
          </a:bodyPr>
          <a:lstStyle/>
          <a:p>
            <a:pPr rtl="0"/>
            <a:r>
              <a:rPr lang="de-DE" dirty="0">
                <a:latin typeface="Century Gothic" panose="020B0502020202020204" pitchFamily="34" charset="0"/>
              </a:rPr>
              <a:t>Beschreibung</a:t>
            </a:r>
          </a:p>
        </p:txBody>
      </p:sp>
    </p:spTree>
    <p:extLst>
      <p:ext uri="{BB962C8B-B14F-4D97-AF65-F5344CB8AC3E}">
        <p14:creationId xmlns:p14="http://schemas.microsoft.com/office/powerpoint/2010/main" val="199135186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E1947-76C3-4CDE-873E-96D84EBDC806}" vid="{4FA4E18F-BCD0-4700-967D-97BB9CAF6C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364</Words>
  <Application>Microsoft Macintosh PowerPoint</Application>
  <PresentationFormat>Widescreen</PresentationFormat>
  <Paragraphs>193</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Brittany Johnston</cp:lastModifiedBy>
  <cp:revision>5</cp:revision>
  <dcterms:created xsi:type="dcterms:W3CDTF">2022-02-25T18:28:22Z</dcterms:created>
  <dcterms:modified xsi:type="dcterms:W3CDTF">2024-01-25T18:40:49Z</dcterms:modified>
</cp:coreProperties>
</file>