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342" r:id="rId2"/>
    <p:sldId id="320" r:id="rId3"/>
    <p:sldId id="343" r:id="rId4"/>
    <p:sldId id="344" r:id="rId5"/>
    <p:sldId id="345" r:id="rId6"/>
    <p:sldId id="346" r:id="rId7"/>
    <p:sldId id="347" r:id="rId8"/>
    <p:sldId id="348" r:id="rId9"/>
    <p:sldId id="29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F0A622"/>
    <a:srgbClr val="00E7F2"/>
    <a:srgbClr val="F10002"/>
    <a:srgbClr val="FFC0E3"/>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003" autoAdjust="0"/>
    <p:restoredTop sz="86447"/>
  </p:normalViewPr>
  <p:slideViewPr>
    <p:cSldViewPr snapToGrid="0" snapToObjects="1">
      <p:cViewPr varScale="1">
        <p:scale>
          <a:sx n="127" d="100"/>
          <a:sy n="127" d="100"/>
        </p:scale>
        <p:origin x="192" y="208"/>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7/21/22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763817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7038693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38774834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6963955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35532175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6667803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7/21/22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7/21/22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7/21/22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7/21/22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7/21/22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7/21/22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7/21/22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7/21/22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7/21/22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7/21/22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7/21/22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7/21/22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9227&amp;utm_source=integrated+content&amp;utm_campaign=/executive-summary-templates&amp;utm_medium=Simple+Executive+Summary+powerpoint+9227&amp;lpa=Simple+Executive+Summary+powerpoint+9227&amp;lx=PFpZZjisDNTS-Ddigi3MyABAgeTPLDIL8TQRu558b7w"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D229698-1152-43F9-BE56-3EBDC68FD012}"/>
              </a:ext>
            </a:extLst>
          </p:cNvPr>
          <p:cNvSpPr txBox="1"/>
          <p:nvPr/>
        </p:nvSpPr>
        <p:spPr>
          <a:xfrm>
            <a:off x="409776" y="2116352"/>
            <a:ext cx="6747089" cy="3363613"/>
          </a:xfrm>
          <a:prstGeom prst="rect">
            <a:avLst/>
          </a:prstGeom>
          <a:noFill/>
        </p:spPr>
        <p:txBody>
          <a:bodyPr wrap="square" rtlCol="0">
            <a:spAutoFit/>
          </a:bodyPr>
          <a:lstStyle/>
          <a:p>
            <a:pPr>
              <a:lnSpc>
                <a:spcPct val="150000"/>
              </a:lnSpc>
              <a:spcAft>
                <a:spcPts val="600"/>
              </a:spcAft>
            </a:pPr>
            <a:r>
              <a:rPr lang="en-US" dirty="0">
                <a:solidFill>
                  <a:schemeClr val="tx1">
                    <a:lumMod val="65000"/>
                    <a:lumOff val="35000"/>
                  </a:schemeClr>
                </a:solidFill>
                <a:latin typeface="Century Gothic" panose="020B0502020202020204" pitchFamily="34" charset="0"/>
              </a:rPr>
              <a:t>Make a positive impact with this dynamic, simple executive summary template — before you submit your report or business proposal. In the Overview section, give a brief rundown of what your proposal will entail. In the Problem Summary section, define your target market and the problem(s) they face; in The Solution section, explain to your readers how your project or product will solve your target audience’s problem. </a:t>
            </a:r>
          </a:p>
        </p:txBody>
      </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897755" y="307317"/>
            <a:ext cx="4059710" cy="5633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6"/>
            <a:ext cx="6747089" cy="1200329"/>
          </a:xfrm>
          <a:prstGeom prst="rect">
            <a:avLst/>
          </a:prstGeom>
          <a:noFill/>
        </p:spPr>
        <p:txBody>
          <a:bodyPr wrap="square" rtlCol="0">
            <a:spAutoFit/>
          </a:bodyPr>
          <a:lstStyle/>
          <a:p>
            <a:r>
              <a:rPr lang="en-US" sz="3600" b="1" dirty="0">
                <a:solidFill>
                  <a:schemeClr val="tx1">
                    <a:lumMod val="65000"/>
                    <a:lumOff val="35000"/>
                  </a:schemeClr>
                </a:solidFill>
                <a:latin typeface="Century Gothic" panose="020B0502020202020204" pitchFamily="34" charset="0"/>
              </a:rPr>
              <a:t>SIMPLE EXECUTIVE SUMMARY TEMPLATE</a:t>
            </a:r>
          </a:p>
        </p:txBody>
      </p:sp>
      <p:pic>
        <p:nvPicPr>
          <p:cNvPr id="6" name="Picture 5" descr="Shape, background pattern&#10;&#10;Description automatically generated">
            <a:extLst>
              <a:ext uri="{FF2B5EF4-FFF2-40B4-BE49-F238E27FC236}">
                <a16:creationId xmlns:a16="http://schemas.microsoft.com/office/drawing/2014/main" id="{4394167F-0DBE-5F89-CECB-D3600EE0E081}"/>
              </a:ext>
            </a:extLst>
          </p:cNvPr>
          <p:cNvPicPr>
            <a:picLocks noChangeAspect="1"/>
          </p:cNvPicPr>
          <p:nvPr/>
        </p:nvPicPr>
        <p:blipFill>
          <a:blip r:embed="rId4"/>
          <a:stretch>
            <a:fillRect/>
          </a:stretch>
        </p:blipFill>
        <p:spPr>
          <a:xfrm>
            <a:off x="7523692" y="953400"/>
            <a:ext cx="4433773" cy="5360408"/>
          </a:xfrm>
          <a:prstGeom prst="rect">
            <a:avLst/>
          </a:prstGeom>
        </p:spPr>
      </p:pic>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EXECUTIVE SUMMARY</a:t>
            </a:r>
          </a:p>
        </p:txBody>
      </p:sp>
      <p:sp>
        <p:nvSpPr>
          <p:cNvPr id="4" name="Rectangle 3">
            <a:extLst>
              <a:ext uri="{FF2B5EF4-FFF2-40B4-BE49-F238E27FC236}">
                <a16:creationId xmlns:a16="http://schemas.microsoft.com/office/drawing/2014/main" id="{3BAD569C-B881-183D-6737-D14021614AFE}"/>
              </a:ext>
            </a:extLst>
          </p:cNvPr>
          <p:cNvSpPr/>
          <p:nvPr/>
        </p:nvSpPr>
        <p:spPr>
          <a:xfrm>
            <a:off x="650789" y="1034436"/>
            <a:ext cx="6096000" cy="1611980"/>
          </a:xfrm>
          <a:prstGeom prst="rect">
            <a:avLst/>
          </a:prstGeom>
        </p:spPr>
        <p:txBody>
          <a:bodyPr>
            <a:spAutoFit/>
          </a:bodyPr>
          <a:lstStyle/>
          <a:p>
            <a:pPr>
              <a:lnSpc>
                <a:spcPct val="107000"/>
              </a:lnSpc>
            </a:pPr>
            <a:r>
              <a:rPr lang="en-US" sz="4800" dirty="0">
                <a:solidFill>
                  <a:srgbClr val="595959"/>
                </a:solidFill>
                <a:latin typeface="Century Gothic" panose="020B0502020202020204" pitchFamily="34" charset="0"/>
                <a:ea typeface="Calibri" panose="020F0502020204030204" pitchFamily="34" charset="0"/>
                <a:cs typeface="Times New Roman" panose="02020603050405020304" pitchFamily="18" charset="0"/>
              </a:rPr>
              <a:t>Company, Project, </a:t>
            </a:r>
            <a:endParaRPr lang="en-US" sz="4800" dirty="0">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pPr>
            <a:r>
              <a:rPr lang="en-US" sz="4800" dirty="0">
                <a:solidFill>
                  <a:srgbClr val="595959"/>
                </a:solidFill>
                <a:latin typeface="Century Gothic" panose="020B0502020202020204" pitchFamily="34" charset="0"/>
                <a:ea typeface="Calibri" panose="020F0502020204030204" pitchFamily="34" charset="0"/>
                <a:cs typeface="Times New Roman" panose="02020603050405020304" pitchFamily="18" charset="0"/>
              </a:rPr>
              <a:t>or Product Name</a:t>
            </a:r>
            <a:endParaRPr lang="en-US" sz="48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id="{8662DEBF-C19C-E668-893D-6E44F3B6DE3D}"/>
              </a:ext>
            </a:extLst>
          </p:cNvPr>
          <p:cNvSpPr/>
          <p:nvPr/>
        </p:nvSpPr>
        <p:spPr>
          <a:xfrm>
            <a:off x="650789" y="3162014"/>
            <a:ext cx="6096000" cy="1569660"/>
          </a:xfrm>
          <a:prstGeom prst="rect">
            <a:avLst/>
          </a:prstGeom>
        </p:spPr>
        <p:txBody>
          <a:bodyPr>
            <a:spAutoFit/>
          </a:bodyPr>
          <a:lstStyle/>
          <a:p>
            <a:r>
              <a:rPr lang="en-US" sz="4800" dirty="0">
                <a:solidFill>
                  <a:srgbClr val="7F7F7F"/>
                </a:solidFill>
                <a:latin typeface="Century Gothic" panose="020B0502020202020204" pitchFamily="34" charset="0"/>
                <a:ea typeface="Times New Roman" panose="02020603050405020304" pitchFamily="18" charset="0"/>
                <a:cs typeface="Times New Roman" panose="02020603050405020304" pitchFamily="18" charset="0"/>
              </a:rPr>
              <a:t>EXECUTIVE </a:t>
            </a:r>
            <a:br>
              <a:rPr lang="en-US" sz="4800" dirty="0">
                <a:solidFill>
                  <a:srgbClr val="7F7F7F"/>
                </a:solidFill>
                <a:latin typeface="Century Gothic" panose="020B0502020202020204" pitchFamily="34" charset="0"/>
                <a:ea typeface="Times New Roman" panose="02020603050405020304" pitchFamily="18" charset="0"/>
                <a:cs typeface="Times New Roman" panose="02020603050405020304" pitchFamily="18" charset="0"/>
              </a:rPr>
            </a:br>
            <a:r>
              <a:rPr lang="en-US" sz="4800" dirty="0">
                <a:solidFill>
                  <a:srgbClr val="7F7F7F"/>
                </a:solidFill>
                <a:latin typeface="Century Gothic" panose="020B0502020202020204" pitchFamily="34" charset="0"/>
                <a:ea typeface="Times New Roman" panose="02020603050405020304" pitchFamily="18" charset="0"/>
                <a:cs typeface="Times New Roman" panose="02020603050405020304" pitchFamily="18" charset="0"/>
              </a:rPr>
              <a:t>SUMMARY</a:t>
            </a:r>
            <a:endParaRPr lang="en-US"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1" name="Rectangle 40">
            <a:extLst>
              <a:ext uri="{FF2B5EF4-FFF2-40B4-BE49-F238E27FC236}">
                <a16:creationId xmlns:a16="http://schemas.microsoft.com/office/drawing/2014/main" id="{7B0F5649-C65E-2232-33F8-EC268479E67A}"/>
              </a:ext>
            </a:extLst>
          </p:cNvPr>
          <p:cNvSpPr/>
          <p:nvPr/>
        </p:nvSpPr>
        <p:spPr>
          <a:xfrm>
            <a:off x="650789" y="4938746"/>
            <a:ext cx="6096000" cy="692497"/>
          </a:xfrm>
          <a:prstGeom prst="rect">
            <a:avLst/>
          </a:prstGeom>
        </p:spPr>
        <p:txBody>
          <a:bodyPr>
            <a:spAutoFit/>
          </a:bodyPr>
          <a:lstStyle/>
          <a:p>
            <a:pPr>
              <a:spcBef>
                <a:spcPts val="200"/>
              </a:spcBef>
              <a:spcAft>
                <a:spcPts val="200"/>
              </a:spcAft>
            </a:pPr>
            <a:r>
              <a:rPr lang="en-US" cap="all" dirty="0">
                <a:solidFill>
                  <a:srgbClr val="595959"/>
                </a:solidFill>
                <a:latin typeface="Century Gothic" panose="020B0502020202020204" pitchFamily="34" charset="0"/>
                <a:ea typeface="Times New Roman" panose="02020603050405020304" pitchFamily="18" charset="0"/>
                <a:cs typeface="Times New Roman" panose="02020603050405020304" pitchFamily="18" charset="0"/>
              </a:rPr>
              <a:t>AUTHOR NAME</a:t>
            </a:r>
            <a:endParaRPr lang="en-US" sz="1400" dirty="0">
              <a:latin typeface="Calibri" panose="020F0502020204030204" pitchFamily="34" charset="0"/>
              <a:ea typeface="Times New Roman" panose="02020603050405020304" pitchFamily="18" charset="0"/>
              <a:cs typeface="Times New Roman" panose="02020603050405020304" pitchFamily="18" charset="0"/>
            </a:endParaRPr>
          </a:p>
          <a:p>
            <a:pPr>
              <a:spcBef>
                <a:spcPts val="400"/>
              </a:spcBef>
              <a:spcAft>
                <a:spcPts val="200"/>
              </a:spcAft>
            </a:pPr>
            <a:r>
              <a:rPr lang="en-US" sz="1600" cap="all" dirty="0">
                <a:solidFill>
                  <a:srgbClr val="7F7F7F"/>
                </a:solidFill>
                <a:latin typeface="Century Gothic" panose="020B0502020202020204" pitchFamily="34" charset="0"/>
                <a:ea typeface="Times New Roman" panose="02020603050405020304" pitchFamily="18" charset="0"/>
                <a:cs typeface="Times New Roman" panose="02020603050405020304" pitchFamily="18" charset="0"/>
              </a:rPr>
              <a:t>AUTHORED BY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7" name="Rectangle 46">
            <a:extLst>
              <a:ext uri="{FF2B5EF4-FFF2-40B4-BE49-F238E27FC236}">
                <a16:creationId xmlns:a16="http://schemas.microsoft.com/office/drawing/2014/main" id="{1A55A144-DC7F-18E7-2318-465E7021E6E2}"/>
              </a:ext>
            </a:extLst>
          </p:cNvPr>
          <p:cNvSpPr/>
          <p:nvPr/>
        </p:nvSpPr>
        <p:spPr>
          <a:xfrm>
            <a:off x="650789" y="5756804"/>
            <a:ext cx="1412566" cy="369332"/>
          </a:xfrm>
          <a:prstGeom prst="rect">
            <a:avLst/>
          </a:prstGeom>
        </p:spPr>
        <p:txBody>
          <a:bodyPr wrap="none">
            <a:spAutoFit/>
          </a:bodyPr>
          <a:lstStyle/>
          <a:p>
            <a:pPr>
              <a:spcBef>
                <a:spcPts val="400"/>
              </a:spcBef>
              <a:spcAft>
                <a:spcPts val="200"/>
              </a:spcAft>
            </a:pPr>
            <a:r>
              <a:rPr lang="en-US" cap="all" dirty="0">
                <a:solidFill>
                  <a:srgbClr val="7F7F7F"/>
                </a:solidFill>
                <a:latin typeface="Century Gothic" panose="020B0502020202020204" pitchFamily="34" charset="0"/>
                <a:ea typeface="Times New Roman" panose="02020603050405020304" pitchFamily="18" charset="0"/>
                <a:cs typeface="Times New Roman" panose="02020603050405020304" pitchFamily="18" charset="0"/>
              </a:rPr>
              <a:t>00/00/0000</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82" name="Picture 81" descr="Shape, background pattern&#10;&#10;Description automatically generated">
            <a:extLst>
              <a:ext uri="{FF2B5EF4-FFF2-40B4-BE49-F238E27FC236}">
                <a16:creationId xmlns:a16="http://schemas.microsoft.com/office/drawing/2014/main" id="{1BBBBDA7-8C9E-C5B3-24B5-141C67EC0359}"/>
              </a:ext>
            </a:extLst>
          </p:cNvPr>
          <p:cNvPicPr>
            <a:picLocks noChangeAspect="1"/>
          </p:cNvPicPr>
          <p:nvPr/>
        </p:nvPicPr>
        <p:blipFill>
          <a:blip r:embed="rId3"/>
          <a:stretch>
            <a:fillRect/>
          </a:stretch>
        </p:blipFill>
        <p:spPr>
          <a:xfrm>
            <a:off x="7523692" y="765728"/>
            <a:ext cx="4433773" cy="5360408"/>
          </a:xfrm>
          <a:prstGeom prst="rect">
            <a:avLst/>
          </a:prstGeom>
        </p:spPr>
      </p:pic>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OVERVIEW</a:t>
            </a:r>
          </a:p>
        </p:txBody>
      </p:sp>
      <p:sp>
        <p:nvSpPr>
          <p:cNvPr id="10" name="Rectangle 9">
            <a:extLst>
              <a:ext uri="{FF2B5EF4-FFF2-40B4-BE49-F238E27FC236}">
                <a16:creationId xmlns:a16="http://schemas.microsoft.com/office/drawing/2014/main" id="{8662DEBF-C19C-E668-893D-6E44F3B6DE3D}"/>
              </a:ext>
            </a:extLst>
          </p:cNvPr>
          <p:cNvSpPr/>
          <p:nvPr/>
        </p:nvSpPr>
        <p:spPr>
          <a:xfrm>
            <a:off x="650789" y="349594"/>
            <a:ext cx="6096000" cy="830997"/>
          </a:xfrm>
          <a:prstGeom prst="rect">
            <a:avLst/>
          </a:prstGeom>
        </p:spPr>
        <p:txBody>
          <a:bodyPr>
            <a:spAutoFit/>
          </a:bodyPr>
          <a:lstStyle/>
          <a:p>
            <a:r>
              <a:rPr lang="en-US" sz="4800" dirty="0">
                <a:solidFill>
                  <a:srgbClr val="7F7F7F"/>
                </a:solidFill>
                <a:latin typeface="Century Gothic" panose="020B0502020202020204" pitchFamily="34" charset="0"/>
                <a:ea typeface="Times New Roman" panose="02020603050405020304" pitchFamily="18" charset="0"/>
                <a:cs typeface="Times New Roman" panose="02020603050405020304" pitchFamily="18" charset="0"/>
              </a:rPr>
              <a:t>OVERVIEW</a:t>
            </a:r>
            <a:endParaRPr lang="en-US" dirty="0">
              <a:effectLst/>
              <a:latin typeface="Calibri" panose="020F0502020204030204" pitchFamily="34" charset="0"/>
              <a:ea typeface="Times New Roman" panose="02020603050405020304" pitchFamily="18" charset="0"/>
              <a:cs typeface="Times New Roman" panose="02020603050405020304" pitchFamily="18" charset="0"/>
            </a:endParaRPr>
          </a:p>
        </p:txBody>
      </p:sp>
      <p:grpSp>
        <p:nvGrpSpPr>
          <p:cNvPr id="12" name="Group 11">
            <a:extLst>
              <a:ext uri="{FF2B5EF4-FFF2-40B4-BE49-F238E27FC236}">
                <a16:creationId xmlns:a16="http://schemas.microsoft.com/office/drawing/2014/main" id="{BA1C2583-A9AA-0595-299E-A0194AB5A474}"/>
              </a:ext>
            </a:extLst>
          </p:cNvPr>
          <p:cNvGrpSpPr/>
          <p:nvPr/>
        </p:nvGrpSpPr>
        <p:grpSpPr>
          <a:xfrm>
            <a:off x="7203068" y="-14628"/>
            <a:ext cx="5724680" cy="6219640"/>
            <a:chOff x="7203068" y="-14628"/>
            <a:chExt cx="5724680" cy="6219640"/>
          </a:xfrm>
          <a:solidFill>
            <a:schemeClr val="bg1">
              <a:alpha val="30000"/>
            </a:schemeClr>
          </a:solidFill>
        </p:grpSpPr>
        <p:sp>
          <p:nvSpPr>
            <p:cNvPr id="14" name="Triangle 13">
              <a:extLst>
                <a:ext uri="{FF2B5EF4-FFF2-40B4-BE49-F238E27FC236}">
                  <a16:creationId xmlns:a16="http://schemas.microsoft.com/office/drawing/2014/main" id="{18BA8065-88FB-D700-1F95-81CBAC40A5E6}"/>
                </a:ext>
              </a:extLst>
            </p:cNvPr>
            <p:cNvSpPr/>
            <p:nvPr/>
          </p:nvSpPr>
          <p:spPr>
            <a:xfrm>
              <a:off x="8267700" y="1219200"/>
              <a:ext cx="1498109" cy="1121526"/>
            </a:xfrm>
            <a:prstGeom prst="triangle">
              <a:avLst/>
            </a:prstGeom>
            <a:grpFill/>
            <a:ln>
              <a:solidFill>
                <a:srgbClr val="00E7F2">
                  <a:alpha val="26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CD35E17E-3A77-A42B-4241-9C5C292135BE}"/>
                </a:ext>
              </a:extLst>
            </p:cNvPr>
            <p:cNvSpPr/>
            <p:nvPr/>
          </p:nvSpPr>
          <p:spPr>
            <a:xfrm rot="10800000">
              <a:off x="8267698" y="2340726"/>
              <a:ext cx="1498109" cy="1121526"/>
            </a:xfrm>
            <a:prstGeom prst="triangle">
              <a:avLst/>
            </a:prstGeom>
            <a:grpFill/>
            <a:ln>
              <a:solidFill>
                <a:srgbClr val="00E7F2">
                  <a:alpha val="26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2B0539FA-9A98-6A35-4298-40D21C6FD931}"/>
                </a:ext>
              </a:extLst>
            </p:cNvPr>
            <p:cNvSpPr/>
            <p:nvPr/>
          </p:nvSpPr>
          <p:spPr>
            <a:xfrm>
              <a:off x="9117614" y="2441587"/>
              <a:ext cx="1498109" cy="1121526"/>
            </a:xfrm>
            <a:prstGeom prst="triangle">
              <a:avLst/>
            </a:prstGeom>
            <a:grpFill/>
            <a:ln>
              <a:solidFill>
                <a:srgbClr val="00E7F2">
                  <a:alpha val="26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2EEB6F24-5697-2392-96AC-DBE1E6E7AC77}"/>
                </a:ext>
              </a:extLst>
            </p:cNvPr>
            <p:cNvSpPr/>
            <p:nvPr/>
          </p:nvSpPr>
          <p:spPr>
            <a:xfrm rot="10800000">
              <a:off x="9117612" y="3563113"/>
              <a:ext cx="1498109" cy="1121526"/>
            </a:xfrm>
            <a:prstGeom prst="triangle">
              <a:avLst/>
            </a:prstGeom>
            <a:grpFill/>
            <a:ln>
              <a:solidFill>
                <a:srgbClr val="00E7F2">
                  <a:alpha val="26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371AC3A-C904-8838-8F72-3DD75EEB0746}"/>
                </a:ext>
              </a:extLst>
            </p:cNvPr>
            <p:cNvSpPr/>
            <p:nvPr/>
          </p:nvSpPr>
          <p:spPr>
            <a:xfrm rot="10800000">
              <a:off x="9118598" y="-14627"/>
              <a:ext cx="3073402" cy="2300834"/>
            </a:xfrm>
            <a:prstGeom prst="triangle">
              <a:avLst/>
            </a:prstGeom>
            <a:grpFill/>
            <a:ln>
              <a:solidFill>
                <a:srgbClr val="00E7F2">
                  <a:alpha val="26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88DB5297-0C1C-799C-6F6B-F998B197C42C}"/>
                </a:ext>
              </a:extLst>
            </p:cNvPr>
            <p:cNvSpPr/>
            <p:nvPr/>
          </p:nvSpPr>
          <p:spPr>
            <a:xfrm>
              <a:off x="11194577" y="5032308"/>
              <a:ext cx="825935" cy="618318"/>
            </a:xfrm>
            <a:prstGeom prst="triangle">
              <a:avLst/>
            </a:prstGeom>
            <a:grpFill/>
            <a:ln>
              <a:solidFill>
                <a:srgbClr val="00E7F2">
                  <a:alpha val="26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7F472143-67EE-2776-9619-23B89D0BF3C7}"/>
                </a:ext>
              </a:extLst>
            </p:cNvPr>
            <p:cNvSpPr/>
            <p:nvPr/>
          </p:nvSpPr>
          <p:spPr>
            <a:xfrm rot="10800000">
              <a:off x="10726003" y="4976702"/>
              <a:ext cx="825935" cy="618318"/>
            </a:xfrm>
            <a:prstGeom prst="triangle">
              <a:avLst/>
            </a:prstGeom>
            <a:grpFill/>
            <a:ln>
              <a:solidFill>
                <a:srgbClr val="00E7F2">
                  <a:alpha val="26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1B1ABB8A-23E3-31C0-722D-BCE803D04229}"/>
                </a:ext>
              </a:extLst>
            </p:cNvPr>
            <p:cNvSpPr/>
            <p:nvPr/>
          </p:nvSpPr>
          <p:spPr>
            <a:xfrm>
              <a:off x="10726004" y="4358384"/>
              <a:ext cx="825935" cy="618318"/>
            </a:xfrm>
            <a:prstGeom prst="triangle">
              <a:avLst/>
            </a:prstGeom>
            <a:grpFill/>
            <a:ln>
              <a:solidFill>
                <a:srgbClr val="00E7F2">
                  <a:alpha val="26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CB3BB23-FBCC-C4D4-5E65-94ADBED50356}"/>
                </a:ext>
              </a:extLst>
            </p:cNvPr>
            <p:cNvSpPr/>
            <p:nvPr/>
          </p:nvSpPr>
          <p:spPr>
            <a:xfrm>
              <a:off x="10732980" y="2926103"/>
              <a:ext cx="825935" cy="618318"/>
            </a:xfrm>
            <a:prstGeom prst="triangle">
              <a:avLst/>
            </a:prstGeom>
            <a:grpFill/>
            <a:ln>
              <a:solidFill>
                <a:srgbClr val="00E7F2">
                  <a:alpha val="26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A156ED7D-A85A-F290-0B0A-9C8EA071A908}"/>
                </a:ext>
              </a:extLst>
            </p:cNvPr>
            <p:cNvSpPr/>
            <p:nvPr/>
          </p:nvSpPr>
          <p:spPr>
            <a:xfrm rot="10800000">
              <a:off x="10732979" y="3544421"/>
              <a:ext cx="825935" cy="618318"/>
            </a:xfrm>
            <a:prstGeom prst="triangle">
              <a:avLst/>
            </a:prstGeom>
            <a:grpFill/>
            <a:ln>
              <a:solidFill>
                <a:srgbClr val="00E7F2">
                  <a:alpha val="26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312030AF-7939-A8F3-79FC-14CA81D97CA9}"/>
                </a:ext>
              </a:extLst>
            </p:cNvPr>
            <p:cNvSpPr/>
            <p:nvPr/>
          </p:nvSpPr>
          <p:spPr>
            <a:xfrm>
              <a:off x="11201553" y="3600027"/>
              <a:ext cx="825935" cy="618318"/>
            </a:xfrm>
            <a:prstGeom prst="triangle">
              <a:avLst/>
            </a:prstGeom>
            <a:grpFill/>
            <a:ln>
              <a:solidFill>
                <a:srgbClr val="00E7F2">
                  <a:alpha val="26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63B41DF8-4E97-464C-AC49-F26F44F763BB}"/>
                </a:ext>
              </a:extLst>
            </p:cNvPr>
            <p:cNvSpPr/>
            <p:nvPr/>
          </p:nvSpPr>
          <p:spPr>
            <a:xfrm rot="10800000">
              <a:off x="11201552" y="4218345"/>
              <a:ext cx="825935" cy="618318"/>
            </a:xfrm>
            <a:prstGeom prst="triangle">
              <a:avLst/>
            </a:prstGeom>
            <a:grpFill/>
            <a:ln>
              <a:solidFill>
                <a:srgbClr val="00E7F2">
                  <a:alpha val="26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E4C89290-26B9-5923-16CA-0C52F048FB4C}"/>
                </a:ext>
              </a:extLst>
            </p:cNvPr>
            <p:cNvSpPr/>
            <p:nvPr/>
          </p:nvSpPr>
          <p:spPr>
            <a:xfrm>
              <a:off x="9465415" y="5351037"/>
              <a:ext cx="613059" cy="458953"/>
            </a:xfrm>
            <a:prstGeom prst="triangle">
              <a:avLst/>
            </a:prstGeom>
            <a:grpFill/>
            <a:ln>
              <a:solidFill>
                <a:srgbClr val="00E7F2">
                  <a:alpha val="26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B922A24-B05D-23C2-E4DF-1705F6BB93F8}"/>
                </a:ext>
              </a:extLst>
            </p:cNvPr>
            <p:cNvSpPr/>
            <p:nvPr/>
          </p:nvSpPr>
          <p:spPr>
            <a:xfrm rot="10800000">
              <a:off x="8796054" y="4684640"/>
              <a:ext cx="613059" cy="458953"/>
            </a:xfrm>
            <a:prstGeom prst="triangle">
              <a:avLst/>
            </a:prstGeom>
            <a:grpFill/>
            <a:ln>
              <a:solidFill>
                <a:srgbClr val="00E7F2">
                  <a:alpha val="26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07DF6C74-A8D7-5CD0-2E7D-F4D3D45CCE7C}"/>
                </a:ext>
              </a:extLst>
            </p:cNvPr>
            <p:cNvSpPr/>
            <p:nvPr/>
          </p:nvSpPr>
          <p:spPr>
            <a:xfrm>
              <a:off x="8796055" y="4225687"/>
              <a:ext cx="613059" cy="458953"/>
            </a:xfrm>
            <a:prstGeom prst="triangle">
              <a:avLst/>
            </a:prstGeom>
            <a:grpFill/>
            <a:ln>
              <a:solidFill>
                <a:srgbClr val="00E7F2">
                  <a:alpha val="26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21ED083D-3C54-4CCB-820E-8D9D773270E1}"/>
                </a:ext>
              </a:extLst>
            </p:cNvPr>
            <p:cNvSpPr/>
            <p:nvPr/>
          </p:nvSpPr>
          <p:spPr>
            <a:xfrm>
              <a:off x="11429639" y="676405"/>
              <a:ext cx="1498109" cy="1121526"/>
            </a:xfrm>
            <a:prstGeom prst="triangle">
              <a:avLst/>
            </a:prstGeom>
            <a:grpFill/>
            <a:ln>
              <a:solidFill>
                <a:srgbClr val="00E7F2">
                  <a:alpha val="26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E59313C8-8558-72E9-4C58-225C44BDFEEC}"/>
                </a:ext>
              </a:extLst>
            </p:cNvPr>
            <p:cNvSpPr/>
            <p:nvPr/>
          </p:nvSpPr>
          <p:spPr>
            <a:xfrm rot="10800000">
              <a:off x="11429637" y="1797931"/>
              <a:ext cx="1498109" cy="1121526"/>
            </a:xfrm>
            <a:prstGeom prst="triangle">
              <a:avLst/>
            </a:prstGeom>
            <a:grpFill/>
            <a:ln>
              <a:solidFill>
                <a:srgbClr val="00E7F2">
                  <a:alpha val="26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D0BAB883-EE50-A267-03B9-BB0057FABC6C}"/>
                </a:ext>
              </a:extLst>
            </p:cNvPr>
            <p:cNvSpPr/>
            <p:nvPr/>
          </p:nvSpPr>
          <p:spPr>
            <a:xfrm rot="10800000">
              <a:off x="10001145" y="4978503"/>
              <a:ext cx="401094" cy="300270"/>
            </a:xfrm>
            <a:prstGeom prst="triangle">
              <a:avLst/>
            </a:prstGeom>
            <a:grpFill/>
            <a:ln>
              <a:solidFill>
                <a:srgbClr val="00E7F2">
                  <a:alpha val="26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0ADF0F99-2F2C-D6A2-5D08-2B1530CDFF9B}"/>
                </a:ext>
              </a:extLst>
            </p:cNvPr>
            <p:cNvSpPr/>
            <p:nvPr/>
          </p:nvSpPr>
          <p:spPr>
            <a:xfrm>
              <a:off x="8478550" y="3436582"/>
              <a:ext cx="401094" cy="300270"/>
            </a:xfrm>
            <a:prstGeom prst="triangle">
              <a:avLst/>
            </a:prstGeom>
            <a:grpFill/>
            <a:ln>
              <a:solidFill>
                <a:srgbClr val="00E7F2">
                  <a:alpha val="26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B43C45E9-1956-6B15-A1DB-BA7D4FCD6690}"/>
                </a:ext>
              </a:extLst>
            </p:cNvPr>
            <p:cNvSpPr/>
            <p:nvPr/>
          </p:nvSpPr>
          <p:spPr>
            <a:xfrm>
              <a:off x="10560298" y="3911608"/>
              <a:ext cx="221130" cy="165545"/>
            </a:xfrm>
            <a:prstGeom prst="triangle">
              <a:avLst/>
            </a:prstGeom>
            <a:grpFill/>
            <a:ln>
              <a:solidFill>
                <a:srgbClr val="00E7F2">
                  <a:alpha val="26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DDB26276-096C-C736-A8AA-EDE11C34F789}"/>
                </a:ext>
              </a:extLst>
            </p:cNvPr>
            <p:cNvSpPr/>
            <p:nvPr/>
          </p:nvSpPr>
          <p:spPr>
            <a:xfrm rot="10800000">
              <a:off x="10924816" y="6039467"/>
              <a:ext cx="221130" cy="165545"/>
            </a:xfrm>
            <a:prstGeom prst="triangle">
              <a:avLst/>
            </a:prstGeom>
            <a:grpFill/>
            <a:ln>
              <a:solidFill>
                <a:srgbClr val="00E7F2">
                  <a:alpha val="26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00A4A877-9C8F-9C7F-80CC-39722FD9091A}"/>
                </a:ext>
              </a:extLst>
            </p:cNvPr>
            <p:cNvSpPr/>
            <p:nvPr/>
          </p:nvSpPr>
          <p:spPr>
            <a:xfrm rot="10800000">
              <a:off x="8157134" y="1651419"/>
              <a:ext cx="221130" cy="165545"/>
            </a:xfrm>
            <a:prstGeom prst="triangle">
              <a:avLst/>
            </a:prstGeom>
            <a:grpFill/>
            <a:ln>
              <a:solidFill>
                <a:srgbClr val="00E7F2">
                  <a:alpha val="26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710CC4D5-7E2D-C66B-3C4A-BA43EB1C393B}"/>
                </a:ext>
              </a:extLst>
            </p:cNvPr>
            <p:cNvSpPr/>
            <p:nvPr/>
          </p:nvSpPr>
          <p:spPr>
            <a:xfrm>
              <a:off x="11586492" y="2465841"/>
              <a:ext cx="221130" cy="165545"/>
            </a:xfrm>
            <a:prstGeom prst="triangle">
              <a:avLst/>
            </a:prstGeom>
            <a:grpFill/>
            <a:ln>
              <a:solidFill>
                <a:srgbClr val="00E7F2">
                  <a:alpha val="26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3BA302A3-7206-B47B-2758-A144B25D3886}"/>
                </a:ext>
              </a:extLst>
            </p:cNvPr>
            <p:cNvSpPr/>
            <p:nvPr/>
          </p:nvSpPr>
          <p:spPr>
            <a:xfrm>
              <a:off x="8875258" y="425489"/>
              <a:ext cx="164136" cy="122877"/>
            </a:xfrm>
            <a:prstGeom prst="triangle">
              <a:avLst/>
            </a:prstGeom>
            <a:grpFill/>
            <a:ln>
              <a:solidFill>
                <a:srgbClr val="00E7F2">
                  <a:alpha val="26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92CED789-C806-7A02-CDB0-DE98711FA748}"/>
                </a:ext>
              </a:extLst>
            </p:cNvPr>
            <p:cNvSpPr/>
            <p:nvPr/>
          </p:nvSpPr>
          <p:spPr>
            <a:xfrm rot="10800000">
              <a:off x="11900905" y="4908188"/>
              <a:ext cx="164136" cy="122877"/>
            </a:xfrm>
            <a:prstGeom prst="triangle">
              <a:avLst/>
            </a:prstGeom>
            <a:grpFill/>
            <a:ln>
              <a:solidFill>
                <a:srgbClr val="00E7F2">
                  <a:alpha val="26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68C12733-CC4F-68A4-4E6F-907364BED390}"/>
                </a:ext>
              </a:extLst>
            </p:cNvPr>
            <p:cNvSpPr/>
            <p:nvPr/>
          </p:nvSpPr>
          <p:spPr>
            <a:xfrm>
              <a:off x="9494499" y="1271969"/>
              <a:ext cx="401094" cy="300270"/>
            </a:xfrm>
            <a:prstGeom prst="triangle">
              <a:avLst/>
            </a:prstGeom>
            <a:grpFill/>
            <a:ln>
              <a:solidFill>
                <a:srgbClr val="00E7F2">
                  <a:alpha val="26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C235EC71-0864-C6A8-577C-72641E017625}"/>
                </a:ext>
              </a:extLst>
            </p:cNvPr>
            <p:cNvSpPr/>
            <p:nvPr/>
          </p:nvSpPr>
          <p:spPr>
            <a:xfrm rot="10800000">
              <a:off x="7203068" y="-14628"/>
              <a:ext cx="1592986" cy="1192554"/>
            </a:xfrm>
            <a:prstGeom prst="triangle">
              <a:avLst/>
            </a:prstGeom>
            <a:grpFill/>
            <a:ln>
              <a:solidFill>
                <a:srgbClr val="00E7F2">
                  <a:alpha val="26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extBox 1">
            <a:extLst>
              <a:ext uri="{FF2B5EF4-FFF2-40B4-BE49-F238E27FC236}">
                <a16:creationId xmlns:a16="http://schemas.microsoft.com/office/drawing/2014/main" id="{2A9D1D42-D8F3-4582-2361-C236FECD335A}"/>
              </a:ext>
            </a:extLst>
          </p:cNvPr>
          <p:cNvSpPr txBox="1"/>
          <p:nvPr/>
        </p:nvSpPr>
        <p:spPr>
          <a:xfrm>
            <a:off x="654486" y="1422104"/>
            <a:ext cx="6110253" cy="3779111"/>
          </a:xfrm>
          <a:prstGeom prst="rect">
            <a:avLst/>
          </a:prstGeom>
          <a:noFill/>
        </p:spPr>
        <p:txBody>
          <a:bodyPr wrap="square" rtlCol="0">
            <a:spAutoFit/>
          </a:bodyPr>
          <a:lstStyle/>
          <a:p>
            <a:pPr>
              <a:lnSpc>
                <a:spcPct val="150000"/>
              </a:lnSpc>
            </a:pPr>
            <a:r>
              <a:rPr lang="en-US" dirty="0">
                <a:latin typeface="Century Gothic" panose="020B0502020202020204" pitchFamily="34" charset="0"/>
              </a:rPr>
              <a:t>This overview section provides you with the opportunity to briefly inform your audience about your company, project, or product. </a:t>
            </a:r>
          </a:p>
          <a:p>
            <a:pPr>
              <a:lnSpc>
                <a:spcPct val="150000"/>
              </a:lnSpc>
            </a:pPr>
            <a:endParaRPr lang="en-US" dirty="0">
              <a:latin typeface="Century Gothic" panose="020B0502020202020204" pitchFamily="34" charset="0"/>
            </a:endParaRPr>
          </a:p>
          <a:p>
            <a:pPr>
              <a:lnSpc>
                <a:spcPct val="150000"/>
              </a:lnSpc>
            </a:pPr>
            <a:r>
              <a:rPr lang="en-US" dirty="0">
                <a:latin typeface="Century Gothic" panose="020B0502020202020204" pitchFamily="34" charset="0"/>
              </a:rPr>
              <a:t>Once you write a high-level overview of your project (etc.), you can use that overview as a tool to briefly explain your plan to others. In other words, you can use your overview as the basis of an elevator pitch.</a:t>
            </a:r>
          </a:p>
          <a:p>
            <a:pPr>
              <a:lnSpc>
                <a:spcPct val="150000"/>
              </a:lnSpc>
            </a:pPr>
            <a:endParaRPr lang="en-US" dirty="0">
              <a:latin typeface="Century Gothic" panose="020B0502020202020204" pitchFamily="34" charset="0"/>
            </a:endParaRPr>
          </a:p>
        </p:txBody>
      </p:sp>
    </p:spTree>
    <p:extLst>
      <p:ext uri="{BB962C8B-B14F-4D97-AF65-F5344CB8AC3E}">
        <p14:creationId xmlns:p14="http://schemas.microsoft.com/office/powerpoint/2010/main" val="3465327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PROBLEM SUMMARY</a:t>
            </a:r>
          </a:p>
        </p:txBody>
      </p:sp>
      <p:sp>
        <p:nvSpPr>
          <p:cNvPr id="10" name="Rectangle 9">
            <a:extLst>
              <a:ext uri="{FF2B5EF4-FFF2-40B4-BE49-F238E27FC236}">
                <a16:creationId xmlns:a16="http://schemas.microsoft.com/office/drawing/2014/main" id="{8662DEBF-C19C-E668-893D-6E44F3B6DE3D}"/>
              </a:ext>
            </a:extLst>
          </p:cNvPr>
          <p:cNvSpPr/>
          <p:nvPr/>
        </p:nvSpPr>
        <p:spPr>
          <a:xfrm>
            <a:off x="650788" y="349594"/>
            <a:ext cx="6766011" cy="830997"/>
          </a:xfrm>
          <a:prstGeom prst="rect">
            <a:avLst/>
          </a:prstGeom>
        </p:spPr>
        <p:txBody>
          <a:bodyPr wrap="square">
            <a:spAutoFit/>
          </a:bodyPr>
          <a:lstStyle/>
          <a:p>
            <a:r>
              <a:rPr lang="en-US" sz="4800" dirty="0">
                <a:solidFill>
                  <a:srgbClr val="7F7F7F"/>
                </a:solidFill>
                <a:latin typeface="Century Gothic" panose="020B0502020202020204" pitchFamily="34" charset="0"/>
                <a:ea typeface="Times New Roman" panose="02020603050405020304" pitchFamily="18" charset="0"/>
                <a:cs typeface="Times New Roman" panose="02020603050405020304" pitchFamily="18" charset="0"/>
              </a:rPr>
              <a:t>PROBLEM SUMMARY</a:t>
            </a:r>
            <a:endParaRPr lang="en-US" dirty="0">
              <a:effectLst/>
              <a:latin typeface="Calibri" panose="020F0502020204030204" pitchFamily="34" charset="0"/>
              <a:ea typeface="Times New Roman" panose="02020603050405020304" pitchFamily="18" charset="0"/>
              <a:cs typeface="Times New Roman" panose="02020603050405020304" pitchFamily="18" charset="0"/>
            </a:endParaRPr>
          </a:p>
        </p:txBody>
      </p:sp>
      <p:grpSp>
        <p:nvGrpSpPr>
          <p:cNvPr id="12" name="Group 11">
            <a:extLst>
              <a:ext uri="{FF2B5EF4-FFF2-40B4-BE49-F238E27FC236}">
                <a16:creationId xmlns:a16="http://schemas.microsoft.com/office/drawing/2014/main" id="{BA1C2583-A9AA-0595-299E-A0194AB5A474}"/>
              </a:ext>
            </a:extLst>
          </p:cNvPr>
          <p:cNvGrpSpPr/>
          <p:nvPr/>
        </p:nvGrpSpPr>
        <p:grpSpPr>
          <a:xfrm>
            <a:off x="7203068" y="-14628"/>
            <a:ext cx="5724680" cy="6219640"/>
            <a:chOff x="7203068" y="-14628"/>
            <a:chExt cx="5724680" cy="6219640"/>
          </a:xfrm>
          <a:solidFill>
            <a:schemeClr val="bg1">
              <a:alpha val="30000"/>
            </a:schemeClr>
          </a:solidFill>
        </p:grpSpPr>
        <p:sp>
          <p:nvSpPr>
            <p:cNvPr id="14" name="Triangle 13">
              <a:extLst>
                <a:ext uri="{FF2B5EF4-FFF2-40B4-BE49-F238E27FC236}">
                  <a16:creationId xmlns:a16="http://schemas.microsoft.com/office/drawing/2014/main" id="{18BA8065-88FB-D700-1F95-81CBAC40A5E6}"/>
                </a:ext>
              </a:extLst>
            </p:cNvPr>
            <p:cNvSpPr/>
            <p:nvPr/>
          </p:nvSpPr>
          <p:spPr>
            <a:xfrm>
              <a:off x="8267700" y="1219200"/>
              <a:ext cx="1498109" cy="1121526"/>
            </a:xfrm>
            <a:prstGeom prst="triangle">
              <a:avLst/>
            </a:prstGeom>
            <a:grpFill/>
            <a:ln>
              <a:solidFill>
                <a:schemeClr val="tx2">
                  <a:lumMod val="40000"/>
                  <a:lumOff val="60000"/>
                  <a:alpha val="4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CD35E17E-3A77-A42B-4241-9C5C292135BE}"/>
                </a:ext>
              </a:extLst>
            </p:cNvPr>
            <p:cNvSpPr/>
            <p:nvPr/>
          </p:nvSpPr>
          <p:spPr>
            <a:xfrm rot="10800000">
              <a:off x="8267698" y="2340726"/>
              <a:ext cx="1498109" cy="1121526"/>
            </a:xfrm>
            <a:prstGeom prst="triangle">
              <a:avLst/>
            </a:prstGeom>
            <a:grpFill/>
            <a:ln>
              <a:solidFill>
                <a:schemeClr val="tx2">
                  <a:lumMod val="40000"/>
                  <a:lumOff val="60000"/>
                  <a:alpha val="4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2B0539FA-9A98-6A35-4298-40D21C6FD931}"/>
                </a:ext>
              </a:extLst>
            </p:cNvPr>
            <p:cNvSpPr/>
            <p:nvPr/>
          </p:nvSpPr>
          <p:spPr>
            <a:xfrm>
              <a:off x="9117614" y="2441587"/>
              <a:ext cx="1498109" cy="1121526"/>
            </a:xfrm>
            <a:prstGeom prst="triangle">
              <a:avLst/>
            </a:prstGeom>
            <a:grpFill/>
            <a:ln>
              <a:solidFill>
                <a:schemeClr val="tx2">
                  <a:lumMod val="40000"/>
                  <a:lumOff val="60000"/>
                  <a:alpha val="4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2EEB6F24-5697-2392-96AC-DBE1E6E7AC77}"/>
                </a:ext>
              </a:extLst>
            </p:cNvPr>
            <p:cNvSpPr/>
            <p:nvPr/>
          </p:nvSpPr>
          <p:spPr>
            <a:xfrm rot="10800000">
              <a:off x="9117612" y="3563113"/>
              <a:ext cx="1498109" cy="1121526"/>
            </a:xfrm>
            <a:prstGeom prst="triangle">
              <a:avLst/>
            </a:prstGeom>
            <a:grpFill/>
            <a:ln>
              <a:solidFill>
                <a:schemeClr val="tx2">
                  <a:lumMod val="40000"/>
                  <a:lumOff val="60000"/>
                  <a:alpha val="4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371AC3A-C904-8838-8F72-3DD75EEB0746}"/>
                </a:ext>
              </a:extLst>
            </p:cNvPr>
            <p:cNvSpPr/>
            <p:nvPr/>
          </p:nvSpPr>
          <p:spPr>
            <a:xfrm rot="10800000">
              <a:off x="9118598" y="-14627"/>
              <a:ext cx="3073402" cy="2300834"/>
            </a:xfrm>
            <a:prstGeom prst="triangle">
              <a:avLst/>
            </a:prstGeom>
            <a:grpFill/>
            <a:ln>
              <a:solidFill>
                <a:schemeClr val="tx2">
                  <a:lumMod val="40000"/>
                  <a:lumOff val="60000"/>
                  <a:alpha val="4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88DB5297-0C1C-799C-6F6B-F998B197C42C}"/>
                </a:ext>
              </a:extLst>
            </p:cNvPr>
            <p:cNvSpPr/>
            <p:nvPr/>
          </p:nvSpPr>
          <p:spPr>
            <a:xfrm>
              <a:off x="11194577" y="5032308"/>
              <a:ext cx="825935" cy="618318"/>
            </a:xfrm>
            <a:prstGeom prst="triangle">
              <a:avLst/>
            </a:prstGeom>
            <a:grpFill/>
            <a:ln>
              <a:solidFill>
                <a:schemeClr val="tx2">
                  <a:lumMod val="40000"/>
                  <a:lumOff val="60000"/>
                  <a:alpha val="4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7F472143-67EE-2776-9619-23B89D0BF3C7}"/>
                </a:ext>
              </a:extLst>
            </p:cNvPr>
            <p:cNvSpPr/>
            <p:nvPr/>
          </p:nvSpPr>
          <p:spPr>
            <a:xfrm rot="10800000">
              <a:off x="10726003" y="4976702"/>
              <a:ext cx="825935" cy="618318"/>
            </a:xfrm>
            <a:prstGeom prst="triangle">
              <a:avLst/>
            </a:prstGeom>
            <a:grpFill/>
            <a:ln>
              <a:solidFill>
                <a:schemeClr val="tx2">
                  <a:lumMod val="40000"/>
                  <a:lumOff val="60000"/>
                  <a:alpha val="4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1B1ABB8A-23E3-31C0-722D-BCE803D04229}"/>
                </a:ext>
              </a:extLst>
            </p:cNvPr>
            <p:cNvSpPr/>
            <p:nvPr/>
          </p:nvSpPr>
          <p:spPr>
            <a:xfrm>
              <a:off x="10726004" y="4358384"/>
              <a:ext cx="825935" cy="618318"/>
            </a:xfrm>
            <a:prstGeom prst="triangle">
              <a:avLst/>
            </a:prstGeom>
            <a:grpFill/>
            <a:ln>
              <a:solidFill>
                <a:schemeClr val="tx2">
                  <a:lumMod val="40000"/>
                  <a:lumOff val="60000"/>
                  <a:alpha val="4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CB3BB23-FBCC-C4D4-5E65-94ADBED50356}"/>
                </a:ext>
              </a:extLst>
            </p:cNvPr>
            <p:cNvSpPr/>
            <p:nvPr/>
          </p:nvSpPr>
          <p:spPr>
            <a:xfrm>
              <a:off x="10732980" y="2926103"/>
              <a:ext cx="825935" cy="618318"/>
            </a:xfrm>
            <a:prstGeom prst="triangle">
              <a:avLst/>
            </a:prstGeom>
            <a:grpFill/>
            <a:ln>
              <a:solidFill>
                <a:schemeClr val="tx2">
                  <a:lumMod val="40000"/>
                  <a:lumOff val="60000"/>
                  <a:alpha val="4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A156ED7D-A85A-F290-0B0A-9C8EA071A908}"/>
                </a:ext>
              </a:extLst>
            </p:cNvPr>
            <p:cNvSpPr/>
            <p:nvPr/>
          </p:nvSpPr>
          <p:spPr>
            <a:xfrm rot="10800000">
              <a:off x="10732979" y="3544421"/>
              <a:ext cx="825935" cy="618318"/>
            </a:xfrm>
            <a:prstGeom prst="triangle">
              <a:avLst/>
            </a:prstGeom>
            <a:grpFill/>
            <a:ln>
              <a:solidFill>
                <a:schemeClr val="tx2">
                  <a:lumMod val="40000"/>
                  <a:lumOff val="60000"/>
                  <a:alpha val="4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312030AF-7939-A8F3-79FC-14CA81D97CA9}"/>
                </a:ext>
              </a:extLst>
            </p:cNvPr>
            <p:cNvSpPr/>
            <p:nvPr/>
          </p:nvSpPr>
          <p:spPr>
            <a:xfrm>
              <a:off x="11201553" y="3600027"/>
              <a:ext cx="825935" cy="618318"/>
            </a:xfrm>
            <a:prstGeom prst="triangle">
              <a:avLst/>
            </a:prstGeom>
            <a:grpFill/>
            <a:ln>
              <a:solidFill>
                <a:schemeClr val="tx2">
                  <a:lumMod val="40000"/>
                  <a:lumOff val="60000"/>
                  <a:alpha val="4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63B41DF8-4E97-464C-AC49-F26F44F763BB}"/>
                </a:ext>
              </a:extLst>
            </p:cNvPr>
            <p:cNvSpPr/>
            <p:nvPr/>
          </p:nvSpPr>
          <p:spPr>
            <a:xfrm rot="10800000">
              <a:off x="11201552" y="4218345"/>
              <a:ext cx="825935" cy="618318"/>
            </a:xfrm>
            <a:prstGeom prst="triangle">
              <a:avLst/>
            </a:prstGeom>
            <a:grpFill/>
            <a:ln>
              <a:solidFill>
                <a:schemeClr val="tx2">
                  <a:lumMod val="40000"/>
                  <a:lumOff val="60000"/>
                  <a:alpha val="4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E4C89290-26B9-5923-16CA-0C52F048FB4C}"/>
                </a:ext>
              </a:extLst>
            </p:cNvPr>
            <p:cNvSpPr/>
            <p:nvPr/>
          </p:nvSpPr>
          <p:spPr>
            <a:xfrm>
              <a:off x="9465415" y="5351037"/>
              <a:ext cx="613059" cy="458953"/>
            </a:xfrm>
            <a:prstGeom prst="triangle">
              <a:avLst/>
            </a:prstGeom>
            <a:grpFill/>
            <a:ln>
              <a:solidFill>
                <a:schemeClr val="tx2">
                  <a:lumMod val="40000"/>
                  <a:lumOff val="60000"/>
                  <a:alpha val="4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B922A24-B05D-23C2-E4DF-1705F6BB93F8}"/>
                </a:ext>
              </a:extLst>
            </p:cNvPr>
            <p:cNvSpPr/>
            <p:nvPr/>
          </p:nvSpPr>
          <p:spPr>
            <a:xfrm rot="10800000">
              <a:off x="8796054" y="4684640"/>
              <a:ext cx="613059" cy="458953"/>
            </a:xfrm>
            <a:prstGeom prst="triangle">
              <a:avLst/>
            </a:prstGeom>
            <a:grpFill/>
            <a:ln>
              <a:solidFill>
                <a:schemeClr val="tx2">
                  <a:lumMod val="40000"/>
                  <a:lumOff val="60000"/>
                  <a:alpha val="4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07DF6C74-A8D7-5CD0-2E7D-F4D3D45CCE7C}"/>
                </a:ext>
              </a:extLst>
            </p:cNvPr>
            <p:cNvSpPr/>
            <p:nvPr/>
          </p:nvSpPr>
          <p:spPr>
            <a:xfrm>
              <a:off x="8796055" y="4225687"/>
              <a:ext cx="613059" cy="458953"/>
            </a:xfrm>
            <a:prstGeom prst="triangle">
              <a:avLst/>
            </a:prstGeom>
            <a:grpFill/>
            <a:ln>
              <a:solidFill>
                <a:schemeClr val="tx2">
                  <a:lumMod val="40000"/>
                  <a:lumOff val="60000"/>
                  <a:alpha val="4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21ED083D-3C54-4CCB-820E-8D9D773270E1}"/>
                </a:ext>
              </a:extLst>
            </p:cNvPr>
            <p:cNvSpPr/>
            <p:nvPr/>
          </p:nvSpPr>
          <p:spPr>
            <a:xfrm>
              <a:off x="11429639" y="676405"/>
              <a:ext cx="1498109" cy="1121526"/>
            </a:xfrm>
            <a:prstGeom prst="triangle">
              <a:avLst/>
            </a:prstGeom>
            <a:grpFill/>
            <a:ln>
              <a:solidFill>
                <a:schemeClr val="tx2">
                  <a:lumMod val="40000"/>
                  <a:lumOff val="60000"/>
                  <a:alpha val="4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E59313C8-8558-72E9-4C58-225C44BDFEEC}"/>
                </a:ext>
              </a:extLst>
            </p:cNvPr>
            <p:cNvSpPr/>
            <p:nvPr/>
          </p:nvSpPr>
          <p:spPr>
            <a:xfrm rot="10800000">
              <a:off x="11429637" y="1797931"/>
              <a:ext cx="1498109" cy="1121526"/>
            </a:xfrm>
            <a:prstGeom prst="triangle">
              <a:avLst/>
            </a:prstGeom>
            <a:grpFill/>
            <a:ln>
              <a:solidFill>
                <a:schemeClr val="tx2">
                  <a:lumMod val="40000"/>
                  <a:lumOff val="60000"/>
                  <a:alpha val="4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D0BAB883-EE50-A267-03B9-BB0057FABC6C}"/>
                </a:ext>
              </a:extLst>
            </p:cNvPr>
            <p:cNvSpPr/>
            <p:nvPr/>
          </p:nvSpPr>
          <p:spPr>
            <a:xfrm rot="10800000">
              <a:off x="10001145" y="4978503"/>
              <a:ext cx="401094" cy="300270"/>
            </a:xfrm>
            <a:prstGeom prst="triangle">
              <a:avLst/>
            </a:prstGeom>
            <a:grpFill/>
            <a:ln>
              <a:solidFill>
                <a:schemeClr val="tx2">
                  <a:lumMod val="40000"/>
                  <a:lumOff val="60000"/>
                  <a:alpha val="4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0ADF0F99-2F2C-D6A2-5D08-2B1530CDFF9B}"/>
                </a:ext>
              </a:extLst>
            </p:cNvPr>
            <p:cNvSpPr/>
            <p:nvPr/>
          </p:nvSpPr>
          <p:spPr>
            <a:xfrm>
              <a:off x="8478550" y="3436582"/>
              <a:ext cx="401094" cy="300270"/>
            </a:xfrm>
            <a:prstGeom prst="triangle">
              <a:avLst/>
            </a:prstGeom>
            <a:grpFill/>
            <a:ln>
              <a:solidFill>
                <a:schemeClr val="tx2">
                  <a:lumMod val="40000"/>
                  <a:lumOff val="60000"/>
                  <a:alpha val="4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B43C45E9-1956-6B15-A1DB-BA7D4FCD6690}"/>
                </a:ext>
              </a:extLst>
            </p:cNvPr>
            <p:cNvSpPr/>
            <p:nvPr/>
          </p:nvSpPr>
          <p:spPr>
            <a:xfrm>
              <a:off x="10560298" y="3911608"/>
              <a:ext cx="221130" cy="165545"/>
            </a:xfrm>
            <a:prstGeom prst="triangle">
              <a:avLst/>
            </a:prstGeom>
            <a:grpFill/>
            <a:ln>
              <a:solidFill>
                <a:schemeClr val="tx2">
                  <a:lumMod val="40000"/>
                  <a:lumOff val="60000"/>
                  <a:alpha val="4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DDB26276-096C-C736-A8AA-EDE11C34F789}"/>
                </a:ext>
              </a:extLst>
            </p:cNvPr>
            <p:cNvSpPr/>
            <p:nvPr/>
          </p:nvSpPr>
          <p:spPr>
            <a:xfrm rot="10800000">
              <a:off x="10924816" y="6039467"/>
              <a:ext cx="221130" cy="165545"/>
            </a:xfrm>
            <a:prstGeom prst="triangle">
              <a:avLst/>
            </a:prstGeom>
            <a:grpFill/>
            <a:ln>
              <a:solidFill>
                <a:schemeClr val="tx2">
                  <a:lumMod val="40000"/>
                  <a:lumOff val="60000"/>
                  <a:alpha val="4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00A4A877-9C8F-9C7F-80CC-39722FD9091A}"/>
                </a:ext>
              </a:extLst>
            </p:cNvPr>
            <p:cNvSpPr/>
            <p:nvPr/>
          </p:nvSpPr>
          <p:spPr>
            <a:xfrm rot="10800000">
              <a:off x="8157134" y="1651419"/>
              <a:ext cx="221130" cy="165545"/>
            </a:xfrm>
            <a:prstGeom prst="triangle">
              <a:avLst/>
            </a:prstGeom>
            <a:grpFill/>
            <a:ln>
              <a:solidFill>
                <a:schemeClr val="tx2">
                  <a:lumMod val="40000"/>
                  <a:lumOff val="60000"/>
                  <a:alpha val="4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710CC4D5-7E2D-C66B-3C4A-BA43EB1C393B}"/>
                </a:ext>
              </a:extLst>
            </p:cNvPr>
            <p:cNvSpPr/>
            <p:nvPr/>
          </p:nvSpPr>
          <p:spPr>
            <a:xfrm>
              <a:off x="11586492" y="2465841"/>
              <a:ext cx="221130" cy="165545"/>
            </a:xfrm>
            <a:prstGeom prst="triangle">
              <a:avLst/>
            </a:prstGeom>
            <a:grpFill/>
            <a:ln>
              <a:solidFill>
                <a:schemeClr val="tx2">
                  <a:lumMod val="40000"/>
                  <a:lumOff val="60000"/>
                  <a:alpha val="4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3BA302A3-7206-B47B-2758-A144B25D3886}"/>
                </a:ext>
              </a:extLst>
            </p:cNvPr>
            <p:cNvSpPr/>
            <p:nvPr/>
          </p:nvSpPr>
          <p:spPr>
            <a:xfrm>
              <a:off x="8875258" y="425489"/>
              <a:ext cx="164136" cy="122877"/>
            </a:xfrm>
            <a:prstGeom prst="triangle">
              <a:avLst/>
            </a:prstGeom>
            <a:grpFill/>
            <a:ln>
              <a:solidFill>
                <a:schemeClr val="tx2">
                  <a:lumMod val="40000"/>
                  <a:lumOff val="60000"/>
                  <a:alpha val="4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92CED789-C806-7A02-CDB0-DE98711FA748}"/>
                </a:ext>
              </a:extLst>
            </p:cNvPr>
            <p:cNvSpPr/>
            <p:nvPr/>
          </p:nvSpPr>
          <p:spPr>
            <a:xfrm rot="10800000">
              <a:off x="11900905" y="4908188"/>
              <a:ext cx="164136" cy="122877"/>
            </a:xfrm>
            <a:prstGeom prst="triangle">
              <a:avLst/>
            </a:prstGeom>
            <a:grpFill/>
            <a:ln>
              <a:solidFill>
                <a:schemeClr val="tx2">
                  <a:lumMod val="40000"/>
                  <a:lumOff val="60000"/>
                  <a:alpha val="4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68C12733-CC4F-68A4-4E6F-907364BED390}"/>
                </a:ext>
              </a:extLst>
            </p:cNvPr>
            <p:cNvSpPr/>
            <p:nvPr/>
          </p:nvSpPr>
          <p:spPr>
            <a:xfrm>
              <a:off x="9494499" y="1271969"/>
              <a:ext cx="401094" cy="300270"/>
            </a:xfrm>
            <a:prstGeom prst="triangle">
              <a:avLst/>
            </a:prstGeom>
            <a:grpFill/>
            <a:ln>
              <a:solidFill>
                <a:schemeClr val="tx2">
                  <a:lumMod val="40000"/>
                  <a:lumOff val="60000"/>
                  <a:alpha val="4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C235EC71-0864-C6A8-577C-72641E017625}"/>
                </a:ext>
              </a:extLst>
            </p:cNvPr>
            <p:cNvSpPr/>
            <p:nvPr/>
          </p:nvSpPr>
          <p:spPr>
            <a:xfrm rot="10800000">
              <a:off x="7203068" y="-14628"/>
              <a:ext cx="1592986" cy="1192554"/>
            </a:xfrm>
            <a:prstGeom prst="triangle">
              <a:avLst/>
            </a:prstGeom>
            <a:grpFill/>
            <a:ln>
              <a:solidFill>
                <a:schemeClr val="tx2">
                  <a:lumMod val="40000"/>
                  <a:lumOff val="60000"/>
                  <a:alpha val="4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extBox 1">
            <a:extLst>
              <a:ext uri="{FF2B5EF4-FFF2-40B4-BE49-F238E27FC236}">
                <a16:creationId xmlns:a16="http://schemas.microsoft.com/office/drawing/2014/main" id="{2A9D1D42-D8F3-4582-2361-C236FECD335A}"/>
              </a:ext>
            </a:extLst>
          </p:cNvPr>
          <p:cNvSpPr txBox="1"/>
          <p:nvPr/>
        </p:nvSpPr>
        <p:spPr>
          <a:xfrm>
            <a:off x="654486" y="1422104"/>
            <a:ext cx="6110253" cy="3363613"/>
          </a:xfrm>
          <a:prstGeom prst="rect">
            <a:avLst/>
          </a:prstGeom>
          <a:noFill/>
        </p:spPr>
        <p:txBody>
          <a:bodyPr wrap="square" rtlCol="0">
            <a:spAutoFit/>
          </a:bodyPr>
          <a:lstStyle/>
          <a:p>
            <a:pPr>
              <a:lnSpc>
                <a:spcPct val="150000"/>
              </a:lnSpc>
            </a:pPr>
            <a:r>
              <a:rPr lang="en-US" dirty="0">
                <a:latin typeface="Century Gothic" panose="020B0502020202020204" pitchFamily="34" charset="0"/>
              </a:rPr>
              <a:t>Briefly describe the problem that your project addresses and seeks to resolve. </a:t>
            </a:r>
          </a:p>
          <a:p>
            <a:pPr>
              <a:lnSpc>
                <a:spcPct val="150000"/>
              </a:lnSpc>
            </a:pPr>
            <a:endParaRPr lang="en-US" dirty="0">
              <a:latin typeface="Century Gothic" panose="020B0502020202020204" pitchFamily="34" charset="0"/>
            </a:endParaRPr>
          </a:p>
          <a:p>
            <a:pPr>
              <a:lnSpc>
                <a:spcPct val="150000"/>
              </a:lnSpc>
            </a:pPr>
            <a:r>
              <a:rPr lang="en-US" dirty="0">
                <a:latin typeface="Century Gothic" panose="020B0502020202020204" pitchFamily="34" charset="0"/>
              </a:rPr>
              <a:t>Summarizing this problem helps you identify your target audience, i.e., those people whom the problem is affecting. It also helps you identify your competition as well as the ways in which they have attempted to solve the problem.</a:t>
            </a:r>
          </a:p>
        </p:txBody>
      </p:sp>
    </p:spTree>
    <p:extLst>
      <p:ext uri="{BB962C8B-B14F-4D97-AF65-F5344CB8AC3E}">
        <p14:creationId xmlns:p14="http://schemas.microsoft.com/office/powerpoint/2010/main" val="4212938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ANALYSIS</a:t>
            </a:r>
          </a:p>
        </p:txBody>
      </p:sp>
      <p:sp>
        <p:nvSpPr>
          <p:cNvPr id="10" name="Rectangle 9">
            <a:extLst>
              <a:ext uri="{FF2B5EF4-FFF2-40B4-BE49-F238E27FC236}">
                <a16:creationId xmlns:a16="http://schemas.microsoft.com/office/drawing/2014/main" id="{8662DEBF-C19C-E668-893D-6E44F3B6DE3D}"/>
              </a:ext>
            </a:extLst>
          </p:cNvPr>
          <p:cNvSpPr/>
          <p:nvPr/>
        </p:nvSpPr>
        <p:spPr>
          <a:xfrm>
            <a:off x="650788" y="349594"/>
            <a:ext cx="6766011" cy="830997"/>
          </a:xfrm>
          <a:prstGeom prst="rect">
            <a:avLst/>
          </a:prstGeom>
        </p:spPr>
        <p:txBody>
          <a:bodyPr wrap="square">
            <a:spAutoFit/>
          </a:bodyPr>
          <a:lstStyle/>
          <a:p>
            <a:r>
              <a:rPr lang="en-US" sz="4800" dirty="0">
                <a:solidFill>
                  <a:srgbClr val="7F7F7F"/>
                </a:solidFill>
                <a:latin typeface="Century Gothic" panose="020B0502020202020204" pitchFamily="34" charset="0"/>
                <a:ea typeface="Times New Roman" panose="02020603050405020304" pitchFamily="18" charset="0"/>
                <a:cs typeface="Times New Roman" panose="02020603050405020304" pitchFamily="18" charset="0"/>
              </a:rPr>
              <a:t>ANALYSIS</a:t>
            </a:r>
          </a:p>
        </p:txBody>
      </p:sp>
      <p:grpSp>
        <p:nvGrpSpPr>
          <p:cNvPr id="12" name="Group 11">
            <a:extLst>
              <a:ext uri="{FF2B5EF4-FFF2-40B4-BE49-F238E27FC236}">
                <a16:creationId xmlns:a16="http://schemas.microsoft.com/office/drawing/2014/main" id="{BA1C2583-A9AA-0595-299E-A0194AB5A474}"/>
              </a:ext>
            </a:extLst>
          </p:cNvPr>
          <p:cNvGrpSpPr/>
          <p:nvPr/>
        </p:nvGrpSpPr>
        <p:grpSpPr>
          <a:xfrm>
            <a:off x="7203068" y="-14628"/>
            <a:ext cx="5724680" cy="6219640"/>
            <a:chOff x="7203068" y="-14628"/>
            <a:chExt cx="5724680" cy="6219640"/>
          </a:xfrm>
          <a:solidFill>
            <a:schemeClr val="bg1">
              <a:alpha val="30000"/>
            </a:schemeClr>
          </a:solidFill>
        </p:grpSpPr>
        <p:sp>
          <p:nvSpPr>
            <p:cNvPr id="14" name="Triangle 13">
              <a:extLst>
                <a:ext uri="{FF2B5EF4-FFF2-40B4-BE49-F238E27FC236}">
                  <a16:creationId xmlns:a16="http://schemas.microsoft.com/office/drawing/2014/main" id="{18BA8065-88FB-D700-1F95-81CBAC40A5E6}"/>
                </a:ext>
              </a:extLst>
            </p:cNvPr>
            <p:cNvSpPr/>
            <p:nvPr/>
          </p:nvSpPr>
          <p:spPr>
            <a:xfrm>
              <a:off x="8267700" y="1219200"/>
              <a:ext cx="1498109" cy="1121526"/>
            </a:xfrm>
            <a:prstGeom prst="triangle">
              <a:avLst/>
            </a:prstGeom>
            <a:grpFill/>
            <a:ln>
              <a:solidFill>
                <a:srgbClr val="00BD32">
                  <a:alpha val="22103"/>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CD35E17E-3A77-A42B-4241-9C5C292135BE}"/>
                </a:ext>
              </a:extLst>
            </p:cNvPr>
            <p:cNvSpPr/>
            <p:nvPr/>
          </p:nvSpPr>
          <p:spPr>
            <a:xfrm rot="10800000">
              <a:off x="8267698" y="2340726"/>
              <a:ext cx="1498109" cy="1121526"/>
            </a:xfrm>
            <a:prstGeom prst="triangle">
              <a:avLst/>
            </a:prstGeom>
            <a:grpFill/>
            <a:ln>
              <a:solidFill>
                <a:srgbClr val="00BD32">
                  <a:alpha val="22103"/>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2B0539FA-9A98-6A35-4298-40D21C6FD931}"/>
                </a:ext>
              </a:extLst>
            </p:cNvPr>
            <p:cNvSpPr/>
            <p:nvPr/>
          </p:nvSpPr>
          <p:spPr>
            <a:xfrm>
              <a:off x="9117614" y="2441587"/>
              <a:ext cx="1498109" cy="1121526"/>
            </a:xfrm>
            <a:prstGeom prst="triangle">
              <a:avLst/>
            </a:prstGeom>
            <a:grpFill/>
            <a:ln>
              <a:solidFill>
                <a:srgbClr val="00BD32">
                  <a:alpha val="22103"/>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2EEB6F24-5697-2392-96AC-DBE1E6E7AC77}"/>
                </a:ext>
              </a:extLst>
            </p:cNvPr>
            <p:cNvSpPr/>
            <p:nvPr/>
          </p:nvSpPr>
          <p:spPr>
            <a:xfrm rot="10800000">
              <a:off x="9117612" y="3563113"/>
              <a:ext cx="1498109" cy="1121526"/>
            </a:xfrm>
            <a:prstGeom prst="triangle">
              <a:avLst/>
            </a:prstGeom>
            <a:grpFill/>
            <a:ln>
              <a:solidFill>
                <a:srgbClr val="00BD32">
                  <a:alpha val="22103"/>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371AC3A-C904-8838-8F72-3DD75EEB0746}"/>
                </a:ext>
              </a:extLst>
            </p:cNvPr>
            <p:cNvSpPr/>
            <p:nvPr/>
          </p:nvSpPr>
          <p:spPr>
            <a:xfrm rot="10800000">
              <a:off x="9118598" y="-14627"/>
              <a:ext cx="3073402" cy="2300834"/>
            </a:xfrm>
            <a:prstGeom prst="triangle">
              <a:avLst/>
            </a:prstGeom>
            <a:grpFill/>
            <a:ln>
              <a:solidFill>
                <a:srgbClr val="00BD32">
                  <a:alpha val="22103"/>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88DB5297-0C1C-799C-6F6B-F998B197C42C}"/>
                </a:ext>
              </a:extLst>
            </p:cNvPr>
            <p:cNvSpPr/>
            <p:nvPr/>
          </p:nvSpPr>
          <p:spPr>
            <a:xfrm>
              <a:off x="11194577" y="5032308"/>
              <a:ext cx="825935" cy="618318"/>
            </a:xfrm>
            <a:prstGeom prst="triangle">
              <a:avLst/>
            </a:prstGeom>
            <a:grpFill/>
            <a:ln>
              <a:solidFill>
                <a:srgbClr val="00BD32">
                  <a:alpha val="22103"/>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7F472143-67EE-2776-9619-23B89D0BF3C7}"/>
                </a:ext>
              </a:extLst>
            </p:cNvPr>
            <p:cNvSpPr/>
            <p:nvPr/>
          </p:nvSpPr>
          <p:spPr>
            <a:xfrm rot="10800000">
              <a:off x="10726003" y="4976702"/>
              <a:ext cx="825935" cy="618318"/>
            </a:xfrm>
            <a:prstGeom prst="triangle">
              <a:avLst/>
            </a:prstGeom>
            <a:grpFill/>
            <a:ln>
              <a:solidFill>
                <a:srgbClr val="00BD32">
                  <a:alpha val="22103"/>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1B1ABB8A-23E3-31C0-722D-BCE803D04229}"/>
                </a:ext>
              </a:extLst>
            </p:cNvPr>
            <p:cNvSpPr/>
            <p:nvPr/>
          </p:nvSpPr>
          <p:spPr>
            <a:xfrm>
              <a:off x="10726004" y="4358384"/>
              <a:ext cx="825935" cy="618318"/>
            </a:xfrm>
            <a:prstGeom prst="triangle">
              <a:avLst/>
            </a:prstGeom>
            <a:grpFill/>
            <a:ln>
              <a:solidFill>
                <a:srgbClr val="00BD32">
                  <a:alpha val="22103"/>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CB3BB23-FBCC-C4D4-5E65-94ADBED50356}"/>
                </a:ext>
              </a:extLst>
            </p:cNvPr>
            <p:cNvSpPr/>
            <p:nvPr/>
          </p:nvSpPr>
          <p:spPr>
            <a:xfrm>
              <a:off x="10732980" y="2926103"/>
              <a:ext cx="825935" cy="618318"/>
            </a:xfrm>
            <a:prstGeom prst="triangle">
              <a:avLst/>
            </a:prstGeom>
            <a:grpFill/>
            <a:ln>
              <a:solidFill>
                <a:srgbClr val="00BD32">
                  <a:alpha val="22103"/>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A156ED7D-A85A-F290-0B0A-9C8EA071A908}"/>
                </a:ext>
              </a:extLst>
            </p:cNvPr>
            <p:cNvSpPr/>
            <p:nvPr/>
          </p:nvSpPr>
          <p:spPr>
            <a:xfrm rot="10800000">
              <a:off x="10732979" y="3544421"/>
              <a:ext cx="825935" cy="618318"/>
            </a:xfrm>
            <a:prstGeom prst="triangle">
              <a:avLst/>
            </a:prstGeom>
            <a:grpFill/>
            <a:ln>
              <a:solidFill>
                <a:srgbClr val="00BD32">
                  <a:alpha val="22103"/>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312030AF-7939-A8F3-79FC-14CA81D97CA9}"/>
                </a:ext>
              </a:extLst>
            </p:cNvPr>
            <p:cNvSpPr/>
            <p:nvPr/>
          </p:nvSpPr>
          <p:spPr>
            <a:xfrm>
              <a:off x="11201553" y="3600027"/>
              <a:ext cx="825935" cy="618318"/>
            </a:xfrm>
            <a:prstGeom prst="triangle">
              <a:avLst/>
            </a:prstGeom>
            <a:grpFill/>
            <a:ln>
              <a:solidFill>
                <a:srgbClr val="00BD32">
                  <a:alpha val="22103"/>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63B41DF8-4E97-464C-AC49-F26F44F763BB}"/>
                </a:ext>
              </a:extLst>
            </p:cNvPr>
            <p:cNvSpPr/>
            <p:nvPr/>
          </p:nvSpPr>
          <p:spPr>
            <a:xfrm rot="10800000">
              <a:off x="11201552" y="4218345"/>
              <a:ext cx="825935" cy="618318"/>
            </a:xfrm>
            <a:prstGeom prst="triangle">
              <a:avLst/>
            </a:prstGeom>
            <a:grpFill/>
            <a:ln>
              <a:solidFill>
                <a:srgbClr val="00BD32">
                  <a:alpha val="22103"/>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E4C89290-26B9-5923-16CA-0C52F048FB4C}"/>
                </a:ext>
              </a:extLst>
            </p:cNvPr>
            <p:cNvSpPr/>
            <p:nvPr/>
          </p:nvSpPr>
          <p:spPr>
            <a:xfrm>
              <a:off x="9465415" y="5351037"/>
              <a:ext cx="613059" cy="458953"/>
            </a:xfrm>
            <a:prstGeom prst="triangle">
              <a:avLst/>
            </a:prstGeom>
            <a:grpFill/>
            <a:ln>
              <a:solidFill>
                <a:srgbClr val="00BD32">
                  <a:alpha val="22103"/>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B922A24-B05D-23C2-E4DF-1705F6BB93F8}"/>
                </a:ext>
              </a:extLst>
            </p:cNvPr>
            <p:cNvSpPr/>
            <p:nvPr/>
          </p:nvSpPr>
          <p:spPr>
            <a:xfrm rot="10800000">
              <a:off x="8796054" y="4684640"/>
              <a:ext cx="613059" cy="458953"/>
            </a:xfrm>
            <a:prstGeom prst="triangle">
              <a:avLst/>
            </a:prstGeom>
            <a:grpFill/>
            <a:ln>
              <a:solidFill>
                <a:srgbClr val="00BD32">
                  <a:alpha val="22103"/>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07DF6C74-A8D7-5CD0-2E7D-F4D3D45CCE7C}"/>
                </a:ext>
              </a:extLst>
            </p:cNvPr>
            <p:cNvSpPr/>
            <p:nvPr/>
          </p:nvSpPr>
          <p:spPr>
            <a:xfrm>
              <a:off x="8796055" y="4225687"/>
              <a:ext cx="613059" cy="458953"/>
            </a:xfrm>
            <a:prstGeom prst="triangle">
              <a:avLst/>
            </a:prstGeom>
            <a:grpFill/>
            <a:ln>
              <a:solidFill>
                <a:srgbClr val="00BD32">
                  <a:alpha val="22103"/>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21ED083D-3C54-4CCB-820E-8D9D773270E1}"/>
                </a:ext>
              </a:extLst>
            </p:cNvPr>
            <p:cNvSpPr/>
            <p:nvPr/>
          </p:nvSpPr>
          <p:spPr>
            <a:xfrm>
              <a:off x="11429639" y="676405"/>
              <a:ext cx="1498109" cy="1121526"/>
            </a:xfrm>
            <a:prstGeom prst="triangle">
              <a:avLst/>
            </a:prstGeom>
            <a:grpFill/>
            <a:ln>
              <a:solidFill>
                <a:srgbClr val="00BD32">
                  <a:alpha val="22103"/>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E59313C8-8558-72E9-4C58-225C44BDFEEC}"/>
                </a:ext>
              </a:extLst>
            </p:cNvPr>
            <p:cNvSpPr/>
            <p:nvPr/>
          </p:nvSpPr>
          <p:spPr>
            <a:xfrm rot="10800000">
              <a:off x="11429637" y="1797931"/>
              <a:ext cx="1498109" cy="1121526"/>
            </a:xfrm>
            <a:prstGeom prst="triangle">
              <a:avLst/>
            </a:prstGeom>
            <a:grpFill/>
            <a:ln>
              <a:solidFill>
                <a:srgbClr val="00BD32">
                  <a:alpha val="22103"/>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D0BAB883-EE50-A267-03B9-BB0057FABC6C}"/>
                </a:ext>
              </a:extLst>
            </p:cNvPr>
            <p:cNvSpPr/>
            <p:nvPr/>
          </p:nvSpPr>
          <p:spPr>
            <a:xfrm rot="10800000">
              <a:off x="10001145" y="4978503"/>
              <a:ext cx="401094" cy="300270"/>
            </a:xfrm>
            <a:prstGeom prst="triangle">
              <a:avLst/>
            </a:prstGeom>
            <a:grpFill/>
            <a:ln>
              <a:solidFill>
                <a:srgbClr val="00BD32">
                  <a:alpha val="22103"/>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0ADF0F99-2F2C-D6A2-5D08-2B1530CDFF9B}"/>
                </a:ext>
              </a:extLst>
            </p:cNvPr>
            <p:cNvSpPr/>
            <p:nvPr/>
          </p:nvSpPr>
          <p:spPr>
            <a:xfrm>
              <a:off x="8478550" y="3436582"/>
              <a:ext cx="401094" cy="300270"/>
            </a:xfrm>
            <a:prstGeom prst="triangle">
              <a:avLst/>
            </a:prstGeom>
            <a:grpFill/>
            <a:ln>
              <a:solidFill>
                <a:srgbClr val="00BD32">
                  <a:alpha val="22103"/>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B43C45E9-1956-6B15-A1DB-BA7D4FCD6690}"/>
                </a:ext>
              </a:extLst>
            </p:cNvPr>
            <p:cNvSpPr/>
            <p:nvPr/>
          </p:nvSpPr>
          <p:spPr>
            <a:xfrm>
              <a:off x="10560298" y="3911608"/>
              <a:ext cx="221130" cy="165545"/>
            </a:xfrm>
            <a:prstGeom prst="triangle">
              <a:avLst/>
            </a:prstGeom>
            <a:grpFill/>
            <a:ln>
              <a:solidFill>
                <a:srgbClr val="00BD32">
                  <a:alpha val="22103"/>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DDB26276-096C-C736-A8AA-EDE11C34F789}"/>
                </a:ext>
              </a:extLst>
            </p:cNvPr>
            <p:cNvSpPr/>
            <p:nvPr/>
          </p:nvSpPr>
          <p:spPr>
            <a:xfrm rot="10800000">
              <a:off x="10924816" y="6039467"/>
              <a:ext cx="221130" cy="165545"/>
            </a:xfrm>
            <a:prstGeom prst="triangle">
              <a:avLst/>
            </a:prstGeom>
            <a:grpFill/>
            <a:ln>
              <a:solidFill>
                <a:srgbClr val="00BD32">
                  <a:alpha val="22103"/>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00A4A877-9C8F-9C7F-80CC-39722FD9091A}"/>
                </a:ext>
              </a:extLst>
            </p:cNvPr>
            <p:cNvSpPr/>
            <p:nvPr/>
          </p:nvSpPr>
          <p:spPr>
            <a:xfrm rot="10800000">
              <a:off x="8157134" y="1651419"/>
              <a:ext cx="221130" cy="165545"/>
            </a:xfrm>
            <a:prstGeom prst="triangle">
              <a:avLst/>
            </a:prstGeom>
            <a:grpFill/>
            <a:ln>
              <a:solidFill>
                <a:srgbClr val="00BD32">
                  <a:alpha val="22103"/>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710CC4D5-7E2D-C66B-3C4A-BA43EB1C393B}"/>
                </a:ext>
              </a:extLst>
            </p:cNvPr>
            <p:cNvSpPr/>
            <p:nvPr/>
          </p:nvSpPr>
          <p:spPr>
            <a:xfrm>
              <a:off x="11586492" y="2465841"/>
              <a:ext cx="221130" cy="165545"/>
            </a:xfrm>
            <a:prstGeom prst="triangle">
              <a:avLst/>
            </a:prstGeom>
            <a:grpFill/>
            <a:ln>
              <a:solidFill>
                <a:srgbClr val="00BD32">
                  <a:alpha val="22103"/>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3BA302A3-7206-B47B-2758-A144B25D3886}"/>
                </a:ext>
              </a:extLst>
            </p:cNvPr>
            <p:cNvSpPr/>
            <p:nvPr/>
          </p:nvSpPr>
          <p:spPr>
            <a:xfrm>
              <a:off x="8875258" y="425489"/>
              <a:ext cx="164136" cy="122877"/>
            </a:xfrm>
            <a:prstGeom prst="triangle">
              <a:avLst/>
            </a:prstGeom>
            <a:grpFill/>
            <a:ln>
              <a:solidFill>
                <a:srgbClr val="00BD32">
                  <a:alpha val="22103"/>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92CED789-C806-7A02-CDB0-DE98711FA748}"/>
                </a:ext>
              </a:extLst>
            </p:cNvPr>
            <p:cNvSpPr/>
            <p:nvPr/>
          </p:nvSpPr>
          <p:spPr>
            <a:xfrm rot="10800000">
              <a:off x="11900905" y="4908188"/>
              <a:ext cx="164136" cy="122877"/>
            </a:xfrm>
            <a:prstGeom prst="triangle">
              <a:avLst/>
            </a:prstGeom>
            <a:grpFill/>
            <a:ln>
              <a:solidFill>
                <a:srgbClr val="00BD32">
                  <a:alpha val="22103"/>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68C12733-CC4F-68A4-4E6F-907364BED390}"/>
                </a:ext>
              </a:extLst>
            </p:cNvPr>
            <p:cNvSpPr/>
            <p:nvPr/>
          </p:nvSpPr>
          <p:spPr>
            <a:xfrm>
              <a:off x="9494499" y="1271969"/>
              <a:ext cx="401094" cy="300270"/>
            </a:xfrm>
            <a:prstGeom prst="triangle">
              <a:avLst/>
            </a:prstGeom>
            <a:grpFill/>
            <a:ln>
              <a:solidFill>
                <a:srgbClr val="00BD32">
                  <a:alpha val="22103"/>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C235EC71-0864-C6A8-577C-72641E017625}"/>
                </a:ext>
              </a:extLst>
            </p:cNvPr>
            <p:cNvSpPr/>
            <p:nvPr/>
          </p:nvSpPr>
          <p:spPr>
            <a:xfrm rot="10800000">
              <a:off x="7203068" y="-14628"/>
              <a:ext cx="1592986" cy="1192554"/>
            </a:xfrm>
            <a:prstGeom prst="triangle">
              <a:avLst/>
            </a:prstGeom>
            <a:grpFill/>
            <a:ln>
              <a:solidFill>
                <a:srgbClr val="00BD32">
                  <a:alpha val="22103"/>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extBox 1">
            <a:extLst>
              <a:ext uri="{FF2B5EF4-FFF2-40B4-BE49-F238E27FC236}">
                <a16:creationId xmlns:a16="http://schemas.microsoft.com/office/drawing/2014/main" id="{2A9D1D42-D8F3-4582-2361-C236FECD335A}"/>
              </a:ext>
            </a:extLst>
          </p:cNvPr>
          <p:cNvSpPr txBox="1"/>
          <p:nvPr/>
        </p:nvSpPr>
        <p:spPr>
          <a:xfrm>
            <a:off x="654486" y="1422104"/>
            <a:ext cx="6110253" cy="2117118"/>
          </a:xfrm>
          <a:prstGeom prst="rect">
            <a:avLst/>
          </a:prstGeom>
          <a:noFill/>
        </p:spPr>
        <p:txBody>
          <a:bodyPr wrap="square" rtlCol="0">
            <a:spAutoFit/>
          </a:bodyPr>
          <a:lstStyle/>
          <a:p>
            <a:pPr>
              <a:lnSpc>
                <a:spcPct val="150000"/>
              </a:lnSpc>
            </a:pPr>
            <a:r>
              <a:rPr lang="en-US" dirty="0">
                <a:latin typeface="Century Gothic" panose="020B0502020202020204" pitchFamily="34" charset="0"/>
              </a:rPr>
              <a:t>Write a brief analysis of your competitors’ offerings; include the reasons why your competitors have not been able to solve the target audience’s problem. Take this opportunity to briefly describe why your solution will be superior to that of the competition.</a:t>
            </a:r>
          </a:p>
        </p:txBody>
      </p:sp>
      <p:sp>
        <p:nvSpPr>
          <p:cNvPr id="41" name="TextBox 40">
            <a:extLst>
              <a:ext uri="{FF2B5EF4-FFF2-40B4-BE49-F238E27FC236}">
                <a16:creationId xmlns:a16="http://schemas.microsoft.com/office/drawing/2014/main" id="{DF8FF14C-3147-C9DD-9E75-726ADC6009C1}"/>
              </a:ext>
            </a:extLst>
          </p:cNvPr>
          <p:cNvSpPr txBox="1"/>
          <p:nvPr/>
        </p:nvSpPr>
        <p:spPr>
          <a:xfrm>
            <a:off x="2244619" y="4562116"/>
            <a:ext cx="6042381" cy="1286121"/>
          </a:xfrm>
          <a:prstGeom prst="rect">
            <a:avLst/>
          </a:prstGeom>
          <a:noFill/>
        </p:spPr>
        <p:txBody>
          <a:bodyPr wrap="square" rtlCol="0">
            <a:spAutoFit/>
          </a:bodyPr>
          <a:lstStyle/>
          <a:p>
            <a:pPr>
              <a:lnSpc>
                <a:spcPct val="150000"/>
              </a:lnSpc>
            </a:pPr>
            <a:r>
              <a:rPr lang="en-US" dirty="0">
                <a:solidFill>
                  <a:schemeClr val="tx1">
                    <a:lumMod val="65000"/>
                    <a:lumOff val="35000"/>
                  </a:schemeClr>
                </a:solidFill>
                <a:latin typeface="Century Gothic" panose="020B0502020202020204" pitchFamily="34" charset="0"/>
              </a:rPr>
              <a:t>This section is the ideal place for complementary graphics (e.g., pie charts, bar charts, etc.) that easily summarize the data supporting your solution. </a:t>
            </a:r>
          </a:p>
        </p:txBody>
      </p:sp>
      <p:pic>
        <p:nvPicPr>
          <p:cNvPr id="42" name="Picture 41">
            <a:extLst>
              <a:ext uri="{FF2B5EF4-FFF2-40B4-BE49-F238E27FC236}">
                <a16:creationId xmlns:a16="http://schemas.microsoft.com/office/drawing/2014/main" id="{3E42E6CC-5F2E-5FB7-F04B-D2B571BC0A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772" y="3853600"/>
            <a:ext cx="1498108" cy="2161827"/>
          </a:xfrm>
          <a:prstGeom prst="rect">
            <a:avLst/>
          </a:prstGeom>
        </p:spPr>
      </p:pic>
    </p:spTree>
    <p:extLst>
      <p:ext uri="{BB962C8B-B14F-4D97-AF65-F5344CB8AC3E}">
        <p14:creationId xmlns:p14="http://schemas.microsoft.com/office/powerpoint/2010/main" val="2769913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THE SOLUTION</a:t>
            </a:r>
          </a:p>
        </p:txBody>
      </p:sp>
      <p:sp>
        <p:nvSpPr>
          <p:cNvPr id="10" name="Rectangle 9">
            <a:extLst>
              <a:ext uri="{FF2B5EF4-FFF2-40B4-BE49-F238E27FC236}">
                <a16:creationId xmlns:a16="http://schemas.microsoft.com/office/drawing/2014/main" id="{8662DEBF-C19C-E668-893D-6E44F3B6DE3D}"/>
              </a:ext>
            </a:extLst>
          </p:cNvPr>
          <p:cNvSpPr/>
          <p:nvPr/>
        </p:nvSpPr>
        <p:spPr>
          <a:xfrm>
            <a:off x="650788" y="349594"/>
            <a:ext cx="6766011" cy="830997"/>
          </a:xfrm>
          <a:prstGeom prst="rect">
            <a:avLst/>
          </a:prstGeom>
        </p:spPr>
        <p:txBody>
          <a:bodyPr wrap="square">
            <a:spAutoFit/>
          </a:bodyPr>
          <a:lstStyle/>
          <a:p>
            <a:r>
              <a:rPr lang="en-US" sz="4800" dirty="0">
                <a:solidFill>
                  <a:srgbClr val="7F7F7F"/>
                </a:solidFill>
                <a:latin typeface="Century Gothic" panose="020B0502020202020204" pitchFamily="34" charset="0"/>
                <a:ea typeface="Times New Roman" panose="02020603050405020304" pitchFamily="18" charset="0"/>
                <a:cs typeface="Times New Roman" panose="02020603050405020304" pitchFamily="18" charset="0"/>
              </a:rPr>
              <a:t>THE SOLUTION</a:t>
            </a:r>
          </a:p>
        </p:txBody>
      </p:sp>
      <p:grpSp>
        <p:nvGrpSpPr>
          <p:cNvPr id="12" name="Group 11">
            <a:extLst>
              <a:ext uri="{FF2B5EF4-FFF2-40B4-BE49-F238E27FC236}">
                <a16:creationId xmlns:a16="http://schemas.microsoft.com/office/drawing/2014/main" id="{BA1C2583-A9AA-0595-299E-A0194AB5A474}"/>
              </a:ext>
            </a:extLst>
          </p:cNvPr>
          <p:cNvGrpSpPr/>
          <p:nvPr/>
        </p:nvGrpSpPr>
        <p:grpSpPr>
          <a:xfrm>
            <a:off x="7203068" y="-14628"/>
            <a:ext cx="5724680" cy="6219640"/>
            <a:chOff x="7203068" y="-14628"/>
            <a:chExt cx="5724680" cy="6219640"/>
          </a:xfrm>
          <a:solidFill>
            <a:schemeClr val="bg1">
              <a:alpha val="30000"/>
            </a:schemeClr>
          </a:solidFill>
        </p:grpSpPr>
        <p:sp>
          <p:nvSpPr>
            <p:cNvPr id="14" name="Triangle 13">
              <a:extLst>
                <a:ext uri="{FF2B5EF4-FFF2-40B4-BE49-F238E27FC236}">
                  <a16:creationId xmlns:a16="http://schemas.microsoft.com/office/drawing/2014/main" id="{18BA8065-88FB-D700-1F95-81CBAC40A5E6}"/>
                </a:ext>
              </a:extLst>
            </p:cNvPr>
            <p:cNvSpPr/>
            <p:nvPr/>
          </p:nvSpPr>
          <p:spPr>
            <a:xfrm>
              <a:off x="8267700" y="1219200"/>
              <a:ext cx="1498109" cy="1121526"/>
            </a:xfrm>
            <a:prstGeom prst="triangle">
              <a:avLst/>
            </a:prstGeom>
            <a:grp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CD35E17E-3A77-A42B-4241-9C5C292135BE}"/>
                </a:ext>
              </a:extLst>
            </p:cNvPr>
            <p:cNvSpPr/>
            <p:nvPr/>
          </p:nvSpPr>
          <p:spPr>
            <a:xfrm rot="10800000">
              <a:off x="8267698" y="2340726"/>
              <a:ext cx="1498109" cy="1121526"/>
            </a:xfrm>
            <a:prstGeom prst="triangle">
              <a:avLst/>
            </a:prstGeom>
            <a:grp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2B0539FA-9A98-6A35-4298-40D21C6FD931}"/>
                </a:ext>
              </a:extLst>
            </p:cNvPr>
            <p:cNvSpPr/>
            <p:nvPr/>
          </p:nvSpPr>
          <p:spPr>
            <a:xfrm>
              <a:off x="9117614" y="2441587"/>
              <a:ext cx="1498109" cy="1121526"/>
            </a:xfrm>
            <a:prstGeom prst="triangle">
              <a:avLst/>
            </a:prstGeom>
            <a:grp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2EEB6F24-5697-2392-96AC-DBE1E6E7AC77}"/>
                </a:ext>
              </a:extLst>
            </p:cNvPr>
            <p:cNvSpPr/>
            <p:nvPr/>
          </p:nvSpPr>
          <p:spPr>
            <a:xfrm rot="10800000">
              <a:off x="9117612" y="3563113"/>
              <a:ext cx="1498109" cy="1121526"/>
            </a:xfrm>
            <a:prstGeom prst="triangle">
              <a:avLst/>
            </a:prstGeom>
            <a:grp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371AC3A-C904-8838-8F72-3DD75EEB0746}"/>
                </a:ext>
              </a:extLst>
            </p:cNvPr>
            <p:cNvSpPr/>
            <p:nvPr/>
          </p:nvSpPr>
          <p:spPr>
            <a:xfrm rot="10800000">
              <a:off x="9118598" y="-14627"/>
              <a:ext cx="3073402" cy="2300834"/>
            </a:xfrm>
            <a:prstGeom prst="triangle">
              <a:avLst/>
            </a:prstGeom>
            <a:grp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88DB5297-0C1C-799C-6F6B-F998B197C42C}"/>
                </a:ext>
              </a:extLst>
            </p:cNvPr>
            <p:cNvSpPr/>
            <p:nvPr/>
          </p:nvSpPr>
          <p:spPr>
            <a:xfrm>
              <a:off x="11194577" y="5032308"/>
              <a:ext cx="825935" cy="618318"/>
            </a:xfrm>
            <a:prstGeom prst="triangle">
              <a:avLst/>
            </a:prstGeom>
            <a:grp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7F472143-67EE-2776-9619-23B89D0BF3C7}"/>
                </a:ext>
              </a:extLst>
            </p:cNvPr>
            <p:cNvSpPr/>
            <p:nvPr/>
          </p:nvSpPr>
          <p:spPr>
            <a:xfrm rot="10800000">
              <a:off x="10726003" y="4976702"/>
              <a:ext cx="825935" cy="618318"/>
            </a:xfrm>
            <a:prstGeom prst="triangle">
              <a:avLst/>
            </a:prstGeom>
            <a:grp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1B1ABB8A-23E3-31C0-722D-BCE803D04229}"/>
                </a:ext>
              </a:extLst>
            </p:cNvPr>
            <p:cNvSpPr/>
            <p:nvPr/>
          </p:nvSpPr>
          <p:spPr>
            <a:xfrm>
              <a:off x="10726004" y="4358384"/>
              <a:ext cx="825935" cy="618318"/>
            </a:xfrm>
            <a:prstGeom prst="triangle">
              <a:avLst/>
            </a:prstGeom>
            <a:grp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CB3BB23-FBCC-C4D4-5E65-94ADBED50356}"/>
                </a:ext>
              </a:extLst>
            </p:cNvPr>
            <p:cNvSpPr/>
            <p:nvPr/>
          </p:nvSpPr>
          <p:spPr>
            <a:xfrm>
              <a:off x="10732980" y="2926103"/>
              <a:ext cx="825935" cy="618318"/>
            </a:xfrm>
            <a:prstGeom prst="triangle">
              <a:avLst/>
            </a:prstGeom>
            <a:grp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A156ED7D-A85A-F290-0B0A-9C8EA071A908}"/>
                </a:ext>
              </a:extLst>
            </p:cNvPr>
            <p:cNvSpPr/>
            <p:nvPr/>
          </p:nvSpPr>
          <p:spPr>
            <a:xfrm rot="10800000">
              <a:off x="10732979" y="3544421"/>
              <a:ext cx="825935" cy="618318"/>
            </a:xfrm>
            <a:prstGeom prst="triangle">
              <a:avLst/>
            </a:prstGeom>
            <a:grp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312030AF-7939-A8F3-79FC-14CA81D97CA9}"/>
                </a:ext>
              </a:extLst>
            </p:cNvPr>
            <p:cNvSpPr/>
            <p:nvPr/>
          </p:nvSpPr>
          <p:spPr>
            <a:xfrm>
              <a:off x="11201553" y="3600027"/>
              <a:ext cx="825935" cy="618318"/>
            </a:xfrm>
            <a:prstGeom prst="triangle">
              <a:avLst/>
            </a:prstGeom>
            <a:grp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63B41DF8-4E97-464C-AC49-F26F44F763BB}"/>
                </a:ext>
              </a:extLst>
            </p:cNvPr>
            <p:cNvSpPr/>
            <p:nvPr/>
          </p:nvSpPr>
          <p:spPr>
            <a:xfrm rot="10800000">
              <a:off x="11201552" y="4218345"/>
              <a:ext cx="825935" cy="618318"/>
            </a:xfrm>
            <a:prstGeom prst="triangle">
              <a:avLst/>
            </a:prstGeom>
            <a:grp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E4C89290-26B9-5923-16CA-0C52F048FB4C}"/>
                </a:ext>
              </a:extLst>
            </p:cNvPr>
            <p:cNvSpPr/>
            <p:nvPr/>
          </p:nvSpPr>
          <p:spPr>
            <a:xfrm>
              <a:off x="9465415" y="5351037"/>
              <a:ext cx="613059" cy="458953"/>
            </a:xfrm>
            <a:prstGeom prst="triangle">
              <a:avLst/>
            </a:prstGeom>
            <a:grp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B922A24-B05D-23C2-E4DF-1705F6BB93F8}"/>
                </a:ext>
              </a:extLst>
            </p:cNvPr>
            <p:cNvSpPr/>
            <p:nvPr/>
          </p:nvSpPr>
          <p:spPr>
            <a:xfrm rot="10800000">
              <a:off x="8796054" y="4684640"/>
              <a:ext cx="613059" cy="458953"/>
            </a:xfrm>
            <a:prstGeom prst="triangle">
              <a:avLst/>
            </a:prstGeom>
            <a:grp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07DF6C74-A8D7-5CD0-2E7D-F4D3D45CCE7C}"/>
                </a:ext>
              </a:extLst>
            </p:cNvPr>
            <p:cNvSpPr/>
            <p:nvPr/>
          </p:nvSpPr>
          <p:spPr>
            <a:xfrm>
              <a:off x="8796055" y="4225687"/>
              <a:ext cx="613059" cy="458953"/>
            </a:xfrm>
            <a:prstGeom prst="triangle">
              <a:avLst/>
            </a:prstGeom>
            <a:grp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21ED083D-3C54-4CCB-820E-8D9D773270E1}"/>
                </a:ext>
              </a:extLst>
            </p:cNvPr>
            <p:cNvSpPr/>
            <p:nvPr/>
          </p:nvSpPr>
          <p:spPr>
            <a:xfrm>
              <a:off x="11429639" y="676405"/>
              <a:ext cx="1498109" cy="1121526"/>
            </a:xfrm>
            <a:prstGeom prst="triangle">
              <a:avLst/>
            </a:prstGeom>
            <a:grp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E59313C8-8558-72E9-4C58-225C44BDFEEC}"/>
                </a:ext>
              </a:extLst>
            </p:cNvPr>
            <p:cNvSpPr/>
            <p:nvPr/>
          </p:nvSpPr>
          <p:spPr>
            <a:xfrm rot="10800000">
              <a:off x="11429637" y="1797931"/>
              <a:ext cx="1498109" cy="1121526"/>
            </a:xfrm>
            <a:prstGeom prst="triangle">
              <a:avLst/>
            </a:prstGeom>
            <a:grp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D0BAB883-EE50-A267-03B9-BB0057FABC6C}"/>
                </a:ext>
              </a:extLst>
            </p:cNvPr>
            <p:cNvSpPr/>
            <p:nvPr/>
          </p:nvSpPr>
          <p:spPr>
            <a:xfrm rot="10800000">
              <a:off x="10001145" y="4978503"/>
              <a:ext cx="401094" cy="300270"/>
            </a:xfrm>
            <a:prstGeom prst="triangle">
              <a:avLst/>
            </a:prstGeom>
            <a:grp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0ADF0F99-2F2C-D6A2-5D08-2B1530CDFF9B}"/>
                </a:ext>
              </a:extLst>
            </p:cNvPr>
            <p:cNvSpPr/>
            <p:nvPr/>
          </p:nvSpPr>
          <p:spPr>
            <a:xfrm>
              <a:off x="8478550" y="3436582"/>
              <a:ext cx="401094" cy="300270"/>
            </a:xfrm>
            <a:prstGeom prst="triangle">
              <a:avLst/>
            </a:prstGeom>
            <a:grp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B43C45E9-1956-6B15-A1DB-BA7D4FCD6690}"/>
                </a:ext>
              </a:extLst>
            </p:cNvPr>
            <p:cNvSpPr/>
            <p:nvPr/>
          </p:nvSpPr>
          <p:spPr>
            <a:xfrm>
              <a:off x="10560298" y="3911608"/>
              <a:ext cx="221130" cy="165545"/>
            </a:xfrm>
            <a:prstGeom prst="triangle">
              <a:avLst/>
            </a:prstGeom>
            <a:grp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DDB26276-096C-C736-A8AA-EDE11C34F789}"/>
                </a:ext>
              </a:extLst>
            </p:cNvPr>
            <p:cNvSpPr/>
            <p:nvPr/>
          </p:nvSpPr>
          <p:spPr>
            <a:xfrm rot="10800000">
              <a:off x="10924816" y="6039467"/>
              <a:ext cx="221130" cy="165545"/>
            </a:xfrm>
            <a:prstGeom prst="triangle">
              <a:avLst/>
            </a:prstGeom>
            <a:grp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00A4A877-9C8F-9C7F-80CC-39722FD9091A}"/>
                </a:ext>
              </a:extLst>
            </p:cNvPr>
            <p:cNvSpPr/>
            <p:nvPr/>
          </p:nvSpPr>
          <p:spPr>
            <a:xfrm rot="10800000">
              <a:off x="8157134" y="1651419"/>
              <a:ext cx="221130" cy="165545"/>
            </a:xfrm>
            <a:prstGeom prst="triangle">
              <a:avLst/>
            </a:prstGeom>
            <a:grp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710CC4D5-7E2D-C66B-3C4A-BA43EB1C393B}"/>
                </a:ext>
              </a:extLst>
            </p:cNvPr>
            <p:cNvSpPr/>
            <p:nvPr/>
          </p:nvSpPr>
          <p:spPr>
            <a:xfrm>
              <a:off x="11586492" y="2465841"/>
              <a:ext cx="221130" cy="165545"/>
            </a:xfrm>
            <a:prstGeom prst="triangle">
              <a:avLst/>
            </a:prstGeom>
            <a:grp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3BA302A3-7206-B47B-2758-A144B25D3886}"/>
                </a:ext>
              </a:extLst>
            </p:cNvPr>
            <p:cNvSpPr/>
            <p:nvPr/>
          </p:nvSpPr>
          <p:spPr>
            <a:xfrm>
              <a:off x="8875258" y="425489"/>
              <a:ext cx="164136" cy="122877"/>
            </a:xfrm>
            <a:prstGeom prst="triangle">
              <a:avLst/>
            </a:prstGeom>
            <a:grp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92CED789-C806-7A02-CDB0-DE98711FA748}"/>
                </a:ext>
              </a:extLst>
            </p:cNvPr>
            <p:cNvSpPr/>
            <p:nvPr/>
          </p:nvSpPr>
          <p:spPr>
            <a:xfrm rot="10800000">
              <a:off x="11900905" y="4908188"/>
              <a:ext cx="164136" cy="122877"/>
            </a:xfrm>
            <a:prstGeom prst="triangle">
              <a:avLst/>
            </a:prstGeom>
            <a:grp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68C12733-CC4F-68A4-4E6F-907364BED390}"/>
                </a:ext>
              </a:extLst>
            </p:cNvPr>
            <p:cNvSpPr/>
            <p:nvPr/>
          </p:nvSpPr>
          <p:spPr>
            <a:xfrm>
              <a:off x="9494499" y="1271969"/>
              <a:ext cx="401094" cy="300270"/>
            </a:xfrm>
            <a:prstGeom prst="triangle">
              <a:avLst/>
            </a:prstGeom>
            <a:grp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C235EC71-0864-C6A8-577C-72641E017625}"/>
                </a:ext>
              </a:extLst>
            </p:cNvPr>
            <p:cNvSpPr/>
            <p:nvPr/>
          </p:nvSpPr>
          <p:spPr>
            <a:xfrm rot="10800000">
              <a:off x="7203068" y="-14628"/>
              <a:ext cx="1592986" cy="1192554"/>
            </a:xfrm>
            <a:prstGeom prst="triangle">
              <a:avLst/>
            </a:prstGeom>
            <a:grp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extBox 1">
            <a:extLst>
              <a:ext uri="{FF2B5EF4-FFF2-40B4-BE49-F238E27FC236}">
                <a16:creationId xmlns:a16="http://schemas.microsoft.com/office/drawing/2014/main" id="{2A9D1D42-D8F3-4582-2361-C236FECD335A}"/>
              </a:ext>
            </a:extLst>
          </p:cNvPr>
          <p:cNvSpPr txBox="1"/>
          <p:nvPr/>
        </p:nvSpPr>
        <p:spPr>
          <a:xfrm>
            <a:off x="654486" y="1422104"/>
            <a:ext cx="6110253" cy="870623"/>
          </a:xfrm>
          <a:prstGeom prst="rect">
            <a:avLst/>
          </a:prstGeom>
          <a:noFill/>
        </p:spPr>
        <p:txBody>
          <a:bodyPr wrap="square" rtlCol="0">
            <a:spAutoFit/>
          </a:bodyPr>
          <a:lstStyle/>
          <a:p>
            <a:pPr>
              <a:lnSpc>
                <a:spcPct val="150000"/>
              </a:lnSpc>
            </a:pPr>
            <a:r>
              <a:rPr lang="en-US" dirty="0">
                <a:latin typeface="Century Gothic" panose="020B0502020202020204" pitchFamily="34" charset="0"/>
              </a:rPr>
              <a:t>Describe how your project will solve the problem for your target audience.</a:t>
            </a:r>
          </a:p>
        </p:txBody>
      </p:sp>
      <p:sp>
        <p:nvSpPr>
          <p:cNvPr id="41" name="TextBox 40">
            <a:extLst>
              <a:ext uri="{FF2B5EF4-FFF2-40B4-BE49-F238E27FC236}">
                <a16:creationId xmlns:a16="http://schemas.microsoft.com/office/drawing/2014/main" id="{DF8FF14C-3147-C9DD-9E75-726ADC6009C1}"/>
              </a:ext>
            </a:extLst>
          </p:cNvPr>
          <p:cNvSpPr txBox="1"/>
          <p:nvPr/>
        </p:nvSpPr>
        <p:spPr>
          <a:xfrm>
            <a:off x="2244619" y="4130821"/>
            <a:ext cx="6042381" cy="455125"/>
          </a:xfrm>
          <a:prstGeom prst="rect">
            <a:avLst/>
          </a:prstGeom>
          <a:noFill/>
        </p:spPr>
        <p:txBody>
          <a:bodyPr wrap="square" rtlCol="0">
            <a:spAutoFit/>
          </a:bodyPr>
          <a:lstStyle/>
          <a:p>
            <a:pPr>
              <a:lnSpc>
                <a:spcPct val="150000"/>
              </a:lnSpc>
            </a:pPr>
            <a:r>
              <a:rPr lang="en-US" dirty="0">
                <a:solidFill>
                  <a:schemeClr val="tx1">
                    <a:lumMod val="65000"/>
                    <a:lumOff val="35000"/>
                  </a:schemeClr>
                </a:solidFill>
                <a:latin typeface="Century Gothic" panose="020B0502020202020204" pitchFamily="34" charset="0"/>
              </a:rPr>
              <a:t>Describe this solution in no more than five sentences.</a:t>
            </a:r>
          </a:p>
        </p:txBody>
      </p:sp>
      <p:pic>
        <p:nvPicPr>
          <p:cNvPr id="42" name="Picture 41">
            <a:extLst>
              <a:ext uri="{FF2B5EF4-FFF2-40B4-BE49-F238E27FC236}">
                <a16:creationId xmlns:a16="http://schemas.microsoft.com/office/drawing/2014/main" id="{3E42E6CC-5F2E-5FB7-F04B-D2B571BC0A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772" y="3187707"/>
            <a:ext cx="1498108" cy="2161827"/>
          </a:xfrm>
          <a:prstGeom prst="rect">
            <a:avLst/>
          </a:prstGeom>
        </p:spPr>
      </p:pic>
    </p:spTree>
    <p:extLst>
      <p:ext uri="{BB962C8B-B14F-4D97-AF65-F5344CB8AC3E}">
        <p14:creationId xmlns:p14="http://schemas.microsoft.com/office/powerpoint/2010/main" val="3594170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KEY NEXT STEPS</a:t>
            </a:r>
          </a:p>
        </p:txBody>
      </p:sp>
      <p:sp>
        <p:nvSpPr>
          <p:cNvPr id="10" name="Rectangle 9">
            <a:extLst>
              <a:ext uri="{FF2B5EF4-FFF2-40B4-BE49-F238E27FC236}">
                <a16:creationId xmlns:a16="http://schemas.microsoft.com/office/drawing/2014/main" id="{8662DEBF-C19C-E668-893D-6E44F3B6DE3D}"/>
              </a:ext>
            </a:extLst>
          </p:cNvPr>
          <p:cNvSpPr/>
          <p:nvPr/>
        </p:nvSpPr>
        <p:spPr>
          <a:xfrm>
            <a:off x="650788" y="349594"/>
            <a:ext cx="6766011" cy="830997"/>
          </a:xfrm>
          <a:prstGeom prst="rect">
            <a:avLst/>
          </a:prstGeom>
        </p:spPr>
        <p:txBody>
          <a:bodyPr wrap="square">
            <a:spAutoFit/>
          </a:bodyPr>
          <a:lstStyle/>
          <a:p>
            <a:r>
              <a:rPr lang="en-US" sz="4800" dirty="0">
                <a:solidFill>
                  <a:srgbClr val="7F7F7F"/>
                </a:solidFill>
                <a:latin typeface="Century Gothic" panose="020B0502020202020204" pitchFamily="34" charset="0"/>
                <a:ea typeface="Times New Roman" panose="02020603050405020304" pitchFamily="18" charset="0"/>
                <a:cs typeface="Times New Roman" panose="02020603050405020304" pitchFamily="18" charset="0"/>
              </a:rPr>
              <a:t>KEY NEXT STEPS</a:t>
            </a:r>
          </a:p>
        </p:txBody>
      </p:sp>
      <p:grpSp>
        <p:nvGrpSpPr>
          <p:cNvPr id="12" name="Group 11">
            <a:extLst>
              <a:ext uri="{FF2B5EF4-FFF2-40B4-BE49-F238E27FC236}">
                <a16:creationId xmlns:a16="http://schemas.microsoft.com/office/drawing/2014/main" id="{BA1C2583-A9AA-0595-299E-A0194AB5A474}"/>
              </a:ext>
            </a:extLst>
          </p:cNvPr>
          <p:cNvGrpSpPr/>
          <p:nvPr/>
        </p:nvGrpSpPr>
        <p:grpSpPr>
          <a:xfrm>
            <a:off x="7203068" y="-14628"/>
            <a:ext cx="5724680" cy="6219640"/>
            <a:chOff x="7203068" y="-14628"/>
            <a:chExt cx="5724680" cy="6219640"/>
          </a:xfrm>
          <a:solidFill>
            <a:schemeClr val="bg1">
              <a:alpha val="30000"/>
            </a:schemeClr>
          </a:solidFill>
        </p:grpSpPr>
        <p:sp>
          <p:nvSpPr>
            <p:cNvPr id="14" name="Triangle 13">
              <a:extLst>
                <a:ext uri="{FF2B5EF4-FFF2-40B4-BE49-F238E27FC236}">
                  <a16:creationId xmlns:a16="http://schemas.microsoft.com/office/drawing/2014/main" id="{18BA8065-88FB-D700-1F95-81CBAC40A5E6}"/>
                </a:ext>
              </a:extLst>
            </p:cNvPr>
            <p:cNvSpPr/>
            <p:nvPr/>
          </p:nvSpPr>
          <p:spPr>
            <a:xfrm>
              <a:off x="8267700" y="1219200"/>
              <a:ext cx="1498109" cy="1121526"/>
            </a:xfrm>
            <a:prstGeom prst="triangle">
              <a:avLst/>
            </a:prstGeom>
            <a:grpFill/>
            <a:ln>
              <a:solidFill>
                <a:schemeClr val="tx2">
                  <a:lumMod val="60000"/>
                  <a:lumOff val="40000"/>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CD35E17E-3A77-A42B-4241-9C5C292135BE}"/>
                </a:ext>
              </a:extLst>
            </p:cNvPr>
            <p:cNvSpPr/>
            <p:nvPr/>
          </p:nvSpPr>
          <p:spPr>
            <a:xfrm rot="10800000">
              <a:off x="8267698" y="2340726"/>
              <a:ext cx="1498109" cy="1121526"/>
            </a:xfrm>
            <a:prstGeom prst="triangle">
              <a:avLst/>
            </a:prstGeom>
            <a:grpFill/>
            <a:ln>
              <a:solidFill>
                <a:schemeClr val="tx2">
                  <a:lumMod val="60000"/>
                  <a:lumOff val="40000"/>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2B0539FA-9A98-6A35-4298-40D21C6FD931}"/>
                </a:ext>
              </a:extLst>
            </p:cNvPr>
            <p:cNvSpPr/>
            <p:nvPr/>
          </p:nvSpPr>
          <p:spPr>
            <a:xfrm>
              <a:off x="9117614" y="2441587"/>
              <a:ext cx="1498109" cy="1121526"/>
            </a:xfrm>
            <a:prstGeom prst="triangle">
              <a:avLst/>
            </a:prstGeom>
            <a:grpFill/>
            <a:ln>
              <a:solidFill>
                <a:schemeClr val="tx2">
                  <a:lumMod val="60000"/>
                  <a:lumOff val="40000"/>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2EEB6F24-5697-2392-96AC-DBE1E6E7AC77}"/>
                </a:ext>
              </a:extLst>
            </p:cNvPr>
            <p:cNvSpPr/>
            <p:nvPr/>
          </p:nvSpPr>
          <p:spPr>
            <a:xfrm rot="10800000">
              <a:off x="9117612" y="3563113"/>
              <a:ext cx="1498109" cy="1121526"/>
            </a:xfrm>
            <a:prstGeom prst="triangle">
              <a:avLst/>
            </a:prstGeom>
            <a:grpFill/>
            <a:ln>
              <a:solidFill>
                <a:schemeClr val="tx2">
                  <a:lumMod val="60000"/>
                  <a:lumOff val="40000"/>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371AC3A-C904-8838-8F72-3DD75EEB0746}"/>
                </a:ext>
              </a:extLst>
            </p:cNvPr>
            <p:cNvSpPr/>
            <p:nvPr/>
          </p:nvSpPr>
          <p:spPr>
            <a:xfrm rot="10800000">
              <a:off x="9118598" y="-14627"/>
              <a:ext cx="3073402" cy="2300834"/>
            </a:xfrm>
            <a:prstGeom prst="triangle">
              <a:avLst/>
            </a:prstGeom>
            <a:grpFill/>
            <a:ln>
              <a:solidFill>
                <a:schemeClr val="tx2">
                  <a:lumMod val="60000"/>
                  <a:lumOff val="40000"/>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88DB5297-0C1C-799C-6F6B-F998B197C42C}"/>
                </a:ext>
              </a:extLst>
            </p:cNvPr>
            <p:cNvSpPr/>
            <p:nvPr/>
          </p:nvSpPr>
          <p:spPr>
            <a:xfrm>
              <a:off x="11194577" y="5032308"/>
              <a:ext cx="825935" cy="618318"/>
            </a:xfrm>
            <a:prstGeom prst="triangle">
              <a:avLst/>
            </a:prstGeom>
            <a:grpFill/>
            <a:ln>
              <a:solidFill>
                <a:schemeClr val="tx2">
                  <a:lumMod val="60000"/>
                  <a:lumOff val="40000"/>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7F472143-67EE-2776-9619-23B89D0BF3C7}"/>
                </a:ext>
              </a:extLst>
            </p:cNvPr>
            <p:cNvSpPr/>
            <p:nvPr/>
          </p:nvSpPr>
          <p:spPr>
            <a:xfrm rot="10800000">
              <a:off x="10726003" y="4976702"/>
              <a:ext cx="825935" cy="618318"/>
            </a:xfrm>
            <a:prstGeom prst="triangle">
              <a:avLst/>
            </a:prstGeom>
            <a:grpFill/>
            <a:ln>
              <a:solidFill>
                <a:schemeClr val="tx2">
                  <a:lumMod val="60000"/>
                  <a:lumOff val="40000"/>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1B1ABB8A-23E3-31C0-722D-BCE803D04229}"/>
                </a:ext>
              </a:extLst>
            </p:cNvPr>
            <p:cNvSpPr/>
            <p:nvPr/>
          </p:nvSpPr>
          <p:spPr>
            <a:xfrm>
              <a:off x="10726004" y="4358384"/>
              <a:ext cx="825935" cy="618318"/>
            </a:xfrm>
            <a:prstGeom prst="triangle">
              <a:avLst/>
            </a:prstGeom>
            <a:grpFill/>
            <a:ln>
              <a:solidFill>
                <a:schemeClr val="tx2">
                  <a:lumMod val="60000"/>
                  <a:lumOff val="40000"/>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CB3BB23-FBCC-C4D4-5E65-94ADBED50356}"/>
                </a:ext>
              </a:extLst>
            </p:cNvPr>
            <p:cNvSpPr/>
            <p:nvPr/>
          </p:nvSpPr>
          <p:spPr>
            <a:xfrm>
              <a:off x="10732980" y="2926103"/>
              <a:ext cx="825935" cy="618318"/>
            </a:xfrm>
            <a:prstGeom prst="triangle">
              <a:avLst/>
            </a:prstGeom>
            <a:grpFill/>
            <a:ln>
              <a:solidFill>
                <a:schemeClr val="tx2">
                  <a:lumMod val="60000"/>
                  <a:lumOff val="40000"/>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A156ED7D-A85A-F290-0B0A-9C8EA071A908}"/>
                </a:ext>
              </a:extLst>
            </p:cNvPr>
            <p:cNvSpPr/>
            <p:nvPr/>
          </p:nvSpPr>
          <p:spPr>
            <a:xfrm rot="10800000">
              <a:off x="10732979" y="3544421"/>
              <a:ext cx="825935" cy="618318"/>
            </a:xfrm>
            <a:prstGeom prst="triangle">
              <a:avLst/>
            </a:prstGeom>
            <a:grpFill/>
            <a:ln>
              <a:solidFill>
                <a:schemeClr val="tx2">
                  <a:lumMod val="60000"/>
                  <a:lumOff val="40000"/>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312030AF-7939-A8F3-79FC-14CA81D97CA9}"/>
                </a:ext>
              </a:extLst>
            </p:cNvPr>
            <p:cNvSpPr/>
            <p:nvPr/>
          </p:nvSpPr>
          <p:spPr>
            <a:xfrm>
              <a:off x="11201553" y="3600027"/>
              <a:ext cx="825935" cy="618318"/>
            </a:xfrm>
            <a:prstGeom prst="triangle">
              <a:avLst/>
            </a:prstGeom>
            <a:grpFill/>
            <a:ln>
              <a:solidFill>
                <a:schemeClr val="tx2">
                  <a:lumMod val="60000"/>
                  <a:lumOff val="40000"/>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63B41DF8-4E97-464C-AC49-F26F44F763BB}"/>
                </a:ext>
              </a:extLst>
            </p:cNvPr>
            <p:cNvSpPr/>
            <p:nvPr/>
          </p:nvSpPr>
          <p:spPr>
            <a:xfrm rot="10800000">
              <a:off x="11201552" y="4218345"/>
              <a:ext cx="825935" cy="618318"/>
            </a:xfrm>
            <a:prstGeom prst="triangle">
              <a:avLst/>
            </a:prstGeom>
            <a:grpFill/>
            <a:ln>
              <a:solidFill>
                <a:schemeClr val="tx2">
                  <a:lumMod val="60000"/>
                  <a:lumOff val="40000"/>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E4C89290-26B9-5923-16CA-0C52F048FB4C}"/>
                </a:ext>
              </a:extLst>
            </p:cNvPr>
            <p:cNvSpPr/>
            <p:nvPr/>
          </p:nvSpPr>
          <p:spPr>
            <a:xfrm>
              <a:off x="9465415" y="5351037"/>
              <a:ext cx="613059" cy="458953"/>
            </a:xfrm>
            <a:prstGeom prst="triangle">
              <a:avLst/>
            </a:prstGeom>
            <a:grpFill/>
            <a:ln>
              <a:solidFill>
                <a:schemeClr val="tx2">
                  <a:lumMod val="60000"/>
                  <a:lumOff val="40000"/>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B922A24-B05D-23C2-E4DF-1705F6BB93F8}"/>
                </a:ext>
              </a:extLst>
            </p:cNvPr>
            <p:cNvSpPr/>
            <p:nvPr/>
          </p:nvSpPr>
          <p:spPr>
            <a:xfrm rot="10800000">
              <a:off x="8796054" y="4684640"/>
              <a:ext cx="613059" cy="458953"/>
            </a:xfrm>
            <a:prstGeom prst="triangle">
              <a:avLst/>
            </a:prstGeom>
            <a:grpFill/>
            <a:ln>
              <a:solidFill>
                <a:schemeClr val="tx2">
                  <a:lumMod val="60000"/>
                  <a:lumOff val="40000"/>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07DF6C74-A8D7-5CD0-2E7D-F4D3D45CCE7C}"/>
                </a:ext>
              </a:extLst>
            </p:cNvPr>
            <p:cNvSpPr/>
            <p:nvPr/>
          </p:nvSpPr>
          <p:spPr>
            <a:xfrm>
              <a:off x="8796055" y="4225687"/>
              <a:ext cx="613059" cy="458953"/>
            </a:xfrm>
            <a:prstGeom prst="triangle">
              <a:avLst/>
            </a:prstGeom>
            <a:grpFill/>
            <a:ln>
              <a:solidFill>
                <a:schemeClr val="tx2">
                  <a:lumMod val="60000"/>
                  <a:lumOff val="40000"/>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21ED083D-3C54-4CCB-820E-8D9D773270E1}"/>
                </a:ext>
              </a:extLst>
            </p:cNvPr>
            <p:cNvSpPr/>
            <p:nvPr/>
          </p:nvSpPr>
          <p:spPr>
            <a:xfrm>
              <a:off x="11429639" y="676405"/>
              <a:ext cx="1498109" cy="1121526"/>
            </a:xfrm>
            <a:prstGeom prst="triangle">
              <a:avLst/>
            </a:prstGeom>
            <a:grpFill/>
            <a:ln>
              <a:solidFill>
                <a:schemeClr val="tx2">
                  <a:lumMod val="60000"/>
                  <a:lumOff val="40000"/>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E59313C8-8558-72E9-4C58-225C44BDFEEC}"/>
                </a:ext>
              </a:extLst>
            </p:cNvPr>
            <p:cNvSpPr/>
            <p:nvPr/>
          </p:nvSpPr>
          <p:spPr>
            <a:xfrm rot="10800000">
              <a:off x="11429637" y="1797931"/>
              <a:ext cx="1498109" cy="1121526"/>
            </a:xfrm>
            <a:prstGeom prst="triangle">
              <a:avLst/>
            </a:prstGeom>
            <a:grpFill/>
            <a:ln>
              <a:solidFill>
                <a:schemeClr val="tx2">
                  <a:lumMod val="60000"/>
                  <a:lumOff val="40000"/>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D0BAB883-EE50-A267-03B9-BB0057FABC6C}"/>
                </a:ext>
              </a:extLst>
            </p:cNvPr>
            <p:cNvSpPr/>
            <p:nvPr/>
          </p:nvSpPr>
          <p:spPr>
            <a:xfrm rot="10800000">
              <a:off x="10001145" y="4978503"/>
              <a:ext cx="401094" cy="300270"/>
            </a:xfrm>
            <a:prstGeom prst="triangle">
              <a:avLst/>
            </a:prstGeom>
            <a:grpFill/>
            <a:ln>
              <a:solidFill>
                <a:schemeClr val="tx2">
                  <a:lumMod val="60000"/>
                  <a:lumOff val="40000"/>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0ADF0F99-2F2C-D6A2-5D08-2B1530CDFF9B}"/>
                </a:ext>
              </a:extLst>
            </p:cNvPr>
            <p:cNvSpPr/>
            <p:nvPr/>
          </p:nvSpPr>
          <p:spPr>
            <a:xfrm>
              <a:off x="8478550" y="3436582"/>
              <a:ext cx="401094" cy="300270"/>
            </a:xfrm>
            <a:prstGeom prst="triangle">
              <a:avLst/>
            </a:prstGeom>
            <a:grpFill/>
            <a:ln>
              <a:solidFill>
                <a:schemeClr val="tx2">
                  <a:lumMod val="60000"/>
                  <a:lumOff val="40000"/>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B43C45E9-1956-6B15-A1DB-BA7D4FCD6690}"/>
                </a:ext>
              </a:extLst>
            </p:cNvPr>
            <p:cNvSpPr/>
            <p:nvPr/>
          </p:nvSpPr>
          <p:spPr>
            <a:xfrm>
              <a:off x="10560298" y="3911608"/>
              <a:ext cx="221130" cy="165545"/>
            </a:xfrm>
            <a:prstGeom prst="triangle">
              <a:avLst/>
            </a:prstGeom>
            <a:grpFill/>
            <a:ln>
              <a:solidFill>
                <a:schemeClr val="tx2">
                  <a:lumMod val="60000"/>
                  <a:lumOff val="40000"/>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DDB26276-096C-C736-A8AA-EDE11C34F789}"/>
                </a:ext>
              </a:extLst>
            </p:cNvPr>
            <p:cNvSpPr/>
            <p:nvPr/>
          </p:nvSpPr>
          <p:spPr>
            <a:xfrm rot="10800000">
              <a:off x="10924816" y="6039467"/>
              <a:ext cx="221130" cy="165545"/>
            </a:xfrm>
            <a:prstGeom prst="triangle">
              <a:avLst/>
            </a:prstGeom>
            <a:grpFill/>
            <a:ln>
              <a:solidFill>
                <a:schemeClr val="tx2">
                  <a:lumMod val="60000"/>
                  <a:lumOff val="40000"/>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00A4A877-9C8F-9C7F-80CC-39722FD9091A}"/>
                </a:ext>
              </a:extLst>
            </p:cNvPr>
            <p:cNvSpPr/>
            <p:nvPr/>
          </p:nvSpPr>
          <p:spPr>
            <a:xfrm rot="10800000">
              <a:off x="8157134" y="1651419"/>
              <a:ext cx="221130" cy="165545"/>
            </a:xfrm>
            <a:prstGeom prst="triangle">
              <a:avLst/>
            </a:prstGeom>
            <a:grpFill/>
            <a:ln>
              <a:solidFill>
                <a:schemeClr val="tx2">
                  <a:lumMod val="60000"/>
                  <a:lumOff val="40000"/>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710CC4D5-7E2D-C66B-3C4A-BA43EB1C393B}"/>
                </a:ext>
              </a:extLst>
            </p:cNvPr>
            <p:cNvSpPr/>
            <p:nvPr/>
          </p:nvSpPr>
          <p:spPr>
            <a:xfrm>
              <a:off x="11586492" y="2465841"/>
              <a:ext cx="221130" cy="165545"/>
            </a:xfrm>
            <a:prstGeom prst="triangle">
              <a:avLst/>
            </a:prstGeom>
            <a:grpFill/>
            <a:ln>
              <a:solidFill>
                <a:schemeClr val="tx2">
                  <a:lumMod val="60000"/>
                  <a:lumOff val="40000"/>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3BA302A3-7206-B47B-2758-A144B25D3886}"/>
                </a:ext>
              </a:extLst>
            </p:cNvPr>
            <p:cNvSpPr/>
            <p:nvPr/>
          </p:nvSpPr>
          <p:spPr>
            <a:xfrm>
              <a:off x="8875258" y="425489"/>
              <a:ext cx="164136" cy="122877"/>
            </a:xfrm>
            <a:prstGeom prst="triangle">
              <a:avLst/>
            </a:prstGeom>
            <a:grpFill/>
            <a:ln>
              <a:solidFill>
                <a:schemeClr val="tx2">
                  <a:lumMod val="60000"/>
                  <a:lumOff val="40000"/>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92CED789-C806-7A02-CDB0-DE98711FA748}"/>
                </a:ext>
              </a:extLst>
            </p:cNvPr>
            <p:cNvSpPr/>
            <p:nvPr/>
          </p:nvSpPr>
          <p:spPr>
            <a:xfrm rot="10800000">
              <a:off x="11900905" y="4908188"/>
              <a:ext cx="164136" cy="122877"/>
            </a:xfrm>
            <a:prstGeom prst="triangle">
              <a:avLst/>
            </a:prstGeom>
            <a:grpFill/>
            <a:ln>
              <a:solidFill>
                <a:schemeClr val="tx2">
                  <a:lumMod val="60000"/>
                  <a:lumOff val="40000"/>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68C12733-CC4F-68A4-4E6F-907364BED390}"/>
                </a:ext>
              </a:extLst>
            </p:cNvPr>
            <p:cNvSpPr/>
            <p:nvPr/>
          </p:nvSpPr>
          <p:spPr>
            <a:xfrm>
              <a:off x="9494499" y="1271969"/>
              <a:ext cx="401094" cy="300270"/>
            </a:xfrm>
            <a:prstGeom prst="triangle">
              <a:avLst/>
            </a:prstGeom>
            <a:grpFill/>
            <a:ln>
              <a:solidFill>
                <a:schemeClr val="tx2">
                  <a:lumMod val="60000"/>
                  <a:lumOff val="40000"/>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C235EC71-0864-C6A8-577C-72641E017625}"/>
                </a:ext>
              </a:extLst>
            </p:cNvPr>
            <p:cNvSpPr/>
            <p:nvPr/>
          </p:nvSpPr>
          <p:spPr>
            <a:xfrm rot="10800000">
              <a:off x="7203068" y="-14628"/>
              <a:ext cx="1592986" cy="1192554"/>
            </a:xfrm>
            <a:prstGeom prst="triangle">
              <a:avLst/>
            </a:prstGeom>
            <a:grpFill/>
            <a:ln>
              <a:solidFill>
                <a:schemeClr val="tx2">
                  <a:lumMod val="60000"/>
                  <a:lumOff val="40000"/>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extBox 1">
            <a:extLst>
              <a:ext uri="{FF2B5EF4-FFF2-40B4-BE49-F238E27FC236}">
                <a16:creationId xmlns:a16="http://schemas.microsoft.com/office/drawing/2014/main" id="{2A9D1D42-D8F3-4582-2361-C236FECD335A}"/>
              </a:ext>
            </a:extLst>
          </p:cNvPr>
          <p:cNvSpPr txBox="1"/>
          <p:nvPr/>
        </p:nvSpPr>
        <p:spPr>
          <a:xfrm>
            <a:off x="654486" y="1422104"/>
            <a:ext cx="6110253" cy="2532616"/>
          </a:xfrm>
          <a:prstGeom prst="rect">
            <a:avLst/>
          </a:prstGeom>
          <a:noFill/>
        </p:spPr>
        <p:txBody>
          <a:bodyPr wrap="square" rtlCol="0">
            <a:spAutoFit/>
          </a:bodyPr>
          <a:lstStyle/>
          <a:p>
            <a:pPr>
              <a:lnSpc>
                <a:spcPct val="150000"/>
              </a:lnSpc>
            </a:pPr>
            <a:r>
              <a:rPr lang="en-US" dirty="0">
                <a:latin typeface="Century Gothic" panose="020B0502020202020204" pitchFamily="34" charset="0"/>
              </a:rPr>
              <a:t>Enumerate the following: the challenges you may face while trying to implement your solution; the additional opportunities you may generate by solving the problem; and the crucial next steps you will take to execute your project, bring your product to market, or launch your company. </a:t>
            </a:r>
          </a:p>
        </p:txBody>
      </p:sp>
    </p:spTree>
    <p:extLst>
      <p:ext uri="{BB962C8B-B14F-4D97-AF65-F5344CB8AC3E}">
        <p14:creationId xmlns:p14="http://schemas.microsoft.com/office/powerpoint/2010/main" val="258984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CONCLUSION</a:t>
            </a:r>
          </a:p>
        </p:txBody>
      </p:sp>
      <p:sp>
        <p:nvSpPr>
          <p:cNvPr id="10" name="Rectangle 9">
            <a:extLst>
              <a:ext uri="{FF2B5EF4-FFF2-40B4-BE49-F238E27FC236}">
                <a16:creationId xmlns:a16="http://schemas.microsoft.com/office/drawing/2014/main" id="{8662DEBF-C19C-E668-893D-6E44F3B6DE3D}"/>
              </a:ext>
            </a:extLst>
          </p:cNvPr>
          <p:cNvSpPr/>
          <p:nvPr/>
        </p:nvSpPr>
        <p:spPr>
          <a:xfrm>
            <a:off x="650788" y="349594"/>
            <a:ext cx="6766011" cy="830997"/>
          </a:xfrm>
          <a:prstGeom prst="rect">
            <a:avLst/>
          </a:prstGeom>
        </p:spPr>
        <p:txBody>
          <a:bodyPr wrap="square">
            <a:spAutoFit/>
          </a:bodyPr>
          <a:lstStyle/>
          <a:p>
            <a:r>
              <a:rPr lang="en-US" sz="4800" dirty="0">
                <a:solidFill>
                  <a:srgbClr val="7F7F7F"/>
                </a:solidFill>
                <a:latin typeface="Century Gothic" panose="020B0502020202020204" pitchFamily="34" charset="0"/>
                <a:ea typeface="Times New Roman" panose="02020603050405020304" pitchFamily="18" charset="0"/>
                <a:cs typeface="Times New Roman" panose="02020603050405020304" pitchFamily="18" charset="0"/>
              </a:rPr>
              <a:t>CONCLUSION</a:t>
            </a:r>
          </a:p>
        </p:txBody>
      </p:sp>
      <p:grpSp>
        <p:nvGrpSpPr>
          <p:cNvPr id="12" name="Group 11">
            <a:extLst>
              <a:ext uri="{FF2B5EF4-FFF2-40B4-BE49-F238E27FC236}">
                <a16:creationId xmlns:a16="http://schemas.microsoft.com/office/drawing/2014/main" id="{BA1C2583-A9AA-0595-299E-A0194AB5A474}"/>
              </a:ext>
            </a:extLst>
          </p:cNvPr>
          <p:cNvGrpSpPr/>
          <p:nvPr/>
        </p:nvGrpSpPr>
        <p:grpSpPr>
          <a:xfrm>
            <a:off x="7203068" y="-14628"/>
            <a:ext cx="5724680" cy="6219640"/>
            <a:chOff x="7203068" y="-14628"/>
            <a:chExt cx="5724680" cy="6219640"/>
          </a:xfrm>
          <a:solidFill>
            <a:schemeClr val="bg1">
              <a:alpha val="30000"/>
            </a:schemeClr>
          </a:solidFill>
        </p:grpSpPr>
        <p:sp>
          <p:nvSpPr>
            <p:cNvPr id="14" name="Triangle 13">
              <a:extLst>
                <a:ext uri="{FF2B5EF4-FFF2-40B4-BE49-F238E27FC236}">
                  <a16:creationId xmlns:a16="http://schemas.microsoft.com/office/drawing/2014/main" id="{18BA8065-88FB-D700-1F95-81CBAC40A5E6}"/>
                </a:ext>
              </a:extLst>
            </p:cNvPr>
            <p:cNvSpPr/>
            <p:nvPr/>
          </p:nvSpPr>
          <p:spPr>
            <a:xfrm>
              <a:off x="8267700" y="1219200"/>
              <a:ext cx="1498109" cy="1121526"/>
            </a:xfrm>
            <a:prstGeom prst="triangle">
              <a:avLst/>
            </a:prstGeom>
            <a:grpFill/>
            <a:ln>
              <a:solidFill>
                <a:schemeClr val="accent4">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CD35E17E-3A77-A42B-4241-9C5C292135BE}"/>
                </a:ext>
              </a:extLst>
            </p:cNvPr>
            <p:cNvSpPr/>
            <p:nvPr/>
          </p:nvSpPr>
          <p:spPr>
            <a:xfrm rot="10800000">
              <a:off x="8267698" y="2340726"/>
              <a:ext cx="1498109" cy="1121526"/>
            </a:xfrm>
            <a:prstGeom prst="triangle">
              <a:avLst/>
            </a:prstGeom>
            <a:grpFill/>
            <a:ln>
              <a:solidFill>
                <a:schemeClr val="accent4">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2B0539FA-9A98-6A35-4298-40D21C6FD931}"/>
                </a:ext>
              </a:extLst>
            </p:cNvPr>
            <p:cNvSpPr/>
            <p:nvPr/>
          </p:nvSpPr>
          <p:spPr>
            <a:xfrm>
              <a:off x="9117614" y="2441587"/>
              <a:ext cx="1498109" cy="1121526"/>
            </a:xfrm>
            <a:prstGeom prst="triangle">
              <a:avLst/>
            </a:prstGeom>
            <a:grpFill/>
            <a:ln>
              <a:solidFill>
                <a:schemeClr val="accent4">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2EEB6F24-5697-2392-96AC-DBE1E6E7AC77}"/>
                </a:ext>
              </a:extLst>
            </p:cNvPr>
            <p:cNvSpPr/>
            <p:nvPr/>
          </p:nvSpPr>
          <p:spPr>
            <a:xfrm rot="10800000">
              <a:off x="9117612" y="3563113"/>
              <a:ext cx="1498109" cy="1121526"/>
            </a:xfrm>
            <a:prstGeom prst="triangle">
              <a:avLst/>
            </a:prstGeom>
            <a:grpFill/>
            <a:ln>
              <a:solidFill>
                <a:schemeClr val="accent4">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371AC3A-C904-8838-8F72-3DD75EEB0746}"/>
                </a:ext>
              </a:extLst>
            </p:cNvPr>
            <p:cNvSpPr/>
            <p:nvPr/>
          </p:nvSpPr>
          <p:spPr>
            <a:xfrm rot="10800000">
              <a:off x="9118598" y="-14627"/>
              <a:ext cx="3073402" cy="2300834"/>
            </a:xfrm>
            <a:prstGeom prst="triangle">
              <a:avLst/>
            </a:prstGeom>
            <a:grpFill/>
            <a:ln>
              <a:solidFill>
                <a:schemeClr val="accent4">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88DB5297-0C1C-799C-6F6B-F998B197C42C}"/>
                </a:ext>
              </a:extLst>
            </p:cNvPr>
            <p:cNvSpPr/>
            <p:nvPr/>
          </p:nvSpPr>
          <p:spPr>
            <a:xfrm>
              <a:off x="11194577" y="5032308"/>
              <a:ext cx="825935" cy="618318"/>
            </a:xfrm>
            <a:prstGeom prst="triangle">
              <a:avLst/>
            </a:prstGeom>
            <a:grpFill/>
            <a:ln>
              <a:solidFill>
                <a:schemeClr val="accent4">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7F472143-67EE-2776-9619-23B89D0BF3C7}"/>
                </a:ext>
              </a:extLst>
            </p:cNvPr>
            <p:cNvSpPr/>
            <p:nvPr/>
          </p:nvSpPr>
          <p:spPr>
            <a:xfrm rot="10800000">
              <a:off x="10726003" y="4976702"/>
              <a:ext cx="825935" cy="618318"/>
            </a:xfrm>
            <a:prstGeom prst="triangle">
              <a:avLst/>
            </a:prstGeom>
            <a:grpFill/>
            <a:ln>
              <a:solidFill>
                <a:schemeClr val="accent4">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1B1ABB8A-23E3-31C0-722D-BCE803D04229}"/>
                </a:ext>
              </a:extLst>
            </p:cNvPr>
            <p:cNvSpPr/>
            <p:nvPr/>
          </p:nvSpPr>
          <p:spPr>
            <a:xfrm>
              <a:off x="10726004" y="4358384"/>
              <a:ext cx="825935" cy="618318"/>
            </a:xfrm>
            <a:prstGeom prst="triangle">
              <a:avLst/>
            </a:prstGeom>
            <a:grpFill/>
            <a:ln>
              <a:solidFill>
                <a:schemeClr val="accent4">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CB3BB23-FBCC-C4D4-5E65-94ADBED50356}"/>
                </a:ext>
              </a:extLst>
            </p:cNvPr>
            <p:cNvSpPr/>
            <p:nvPr/>
          </p:nvSpPr>
          <p:spPr>
            <a:xfrm>
              <a:off x="10732980" y="2926103"/>
              <a:ext cx="825935" cy="618318"/>
            </a:xfrm>
            <a:prstGeom prst="triangle">
              <a:avLst/>
            </a:prstGeom>
            <a:grpFill/>
            <a:ln>
              <a:solidFill>
                <a:schemeClr val="accent4">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A156ED7D-A85A-F290-0B0A-9C8EA071A908}"/>
                </a:ext>
              </a:extLst>
            </p:cNvPr>
            <p:cNvSpPr/>
            <p:nvPr/>
          </p:nvSpPr>
          <p:spPr>
            <a:xfrm rot="10800000">
              <a:off x="10732979" y="3544421"/>
              <a:ext cx="825935" cy="618318"/>
            </a:xfrm>
            <a:prstGeom prst="triangle">
              <a:avLst/>
            </a:prstGeom>
            <a:grpFill/>
            <a:ln>
              <a:solidFill>
                <a:schemeClr val="accent4">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312030AF-7939-A8F3-79FC-14CA81D97CA9}"/>
                </a:ext>
              </a:extLst>
            </p:cNvPr>
            <p:cNvSpPr/>
            <p:nvPr/>
          </p:nvSpPr>
          <p:spPr>
            <a:xfrm>
              <a:off x="11201553" y="3600027"/>
              <a:ext cx="825935" cy="618318"/>
            </a:xfrm>
            <a:prstGeom prst="triangle">
              <a:avLst/>
            </a:prstGeom>
            <a:grpFill/>
            <a:ln>
              <a:solidFill>
                <a:schemeClr val="accent4">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63B41DF8-4E97-464C-AC49-F26F44F763BB}"/>
                </a:ext>
              </a:extLst>
            </p:cNvPr>
            <p:cNvSpPr/>
            <p:nvPr/>
          </p:nvSpPr>
          <p:spPr>
            <a:xfrm rot="10800000">
              <a:off x="11201552" y="4218345"/>
              <a:ext cx="825935" cy="618318"/>
            </a:xfrm>
            <a:prstGeom prst="triangle">
              <a:avLst/>
            </a:prstGeom>
            <a:grpFill/>
            <a:ln>
              <a:solidFill>
                <a:schemeClr val="accent4">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E4C89290-26B9-5923-16CA-0C52F048FB4C}"/>
                </a:ext>
              </a:extLst>
            </p:cNvPr>
            <p:cNvSpPr/>
            <p:nvPr/>
          </p:nvSpPr>
          <p:spPr>
            <a:xfrm>
              <a:off x="9465415" y="5351037"/>
              <a:ext cx="613059" cy="458953"/>
            </a:xfrm>
            <a:prstGeom prst="triangle">
              <a:avLst/>
            </a:prstGeom>
            <a:grpFill/>
            <a:ln>
              <a:solidFill>
                <a:schemeClr val="accent4">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B922A24-B05D-23C2-E4DF-1705F6BB93F8}"/>
                </a:ext>
              </a:extLst>
            </p:cNvPr>
            <p:cNvSpPr/>
            <p:nvPr/>
          </p:nvSpPr>
          <p:spPr>
            <a:xfrm rot="10800000">
              <a:off x="8796054" y="4684640"/>
              <a:ext cx="613059" cy="458953"/>
            </a:xfrm>
            <a:prstGeom prst="triangle">
              <a:avLst/>
            </a:prstGeom>
            <a:grpFill/>
            <a:ln>
              <a:solidFill>
                <a:schemeClr val="accent4">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07DF6C74-A8D7-5CD0-2E7D-F4D3D45CCE7C}"/>
                </a:ext>
              </a:extLst>
            </p:cNvPr>
            <p:cNvSpPr/>
            <p:nvPr/>
          </p:nvSpPr>
          <p:spPr>
            <a:xfrm>
              <a:off x="8796055" y="4225687"/>
              <a:ext cx="613059" cy="458953"/>
            </a:xfrm>
            <a:prstGeom prst="triangle">
              <a:avLst/>
            </a:prstGeom>
            <a:grpFill/>
            <a:ln>
              <a:solidFill>
                <a:schemeClr val="accent4">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21ED083D-3C54-4CCB-820E-8D9D773270E1}"/>
                </a:ext>
              </a:extLst>
            </p:cNvPr>
            <p:cNvSpPr/>
            <p:nvPr/>
          </p:nvSpPr>
          <p:spPr>
            <a:xfrm>
              <a:off x="11429639" y="676405"/>
              <a:ext cx="1498109" cy="1121526"/>
            </a:xfrm>
            <a:prstGeom prst="triangle">
              <a:avLst/>
            </a:prstGeom>
            <a:grpFill/>
            <a:ln>
              <a:solidFill>
                <a:schemeClr val="accent4">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E59313C8-8558-72E9-4C58-225C44BDFEEC}"/>
                </a:ext>
              </a:extLst>
            </p:cNvPr>
            <p:cNvSpPr/>
            <p:nvPr/>
          </p:nvSpPr>
          <p:spPr>
            <a:xfrm rot="10800000">
              <a:off x="11429637" y="1797931"/>
              <a:ext cx="1498109" cy="1121526"/>
            </a:xfrm>
            <a:prstGeom prst="triangle">
              <a:avLst/>
            </a:prstGeom>
            <a:grpFill/>
            <a:ln>
              <a:solidFill>
                <a:schemeClr val="accent4">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D0BAB883-EE50-A267-03B9-BB0057FABC6C}"/>
                </a:ext>
              </a:extLst>
            </p:cNvPr>
            <p:cNvSpPr/>
            <p:nvPr/>
          </p:nvSpPr>
          <p:spPr>
            <a:xfrm rot="10800000">
              <a:off x="10001145" y="4978503"/>
              <a:ext cx="401094" cy="300270"/>
            </a:xfrm>
            <a:prstGeom prst="triangle">
              <a:avLst/>
            </a:prstGeom>
            <a:grpFill/>
            <a:ln>
              <a:solidFill>
                <a:schemeClr val="accent4">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0ADF0F99-2F2C-D6A2-5D08-2B1530CDFF9B}"/>
                </a:ext>
              </a:extLst>
            </p:cNvPr>
            <p:cNvSpPr/>
            <p:nvPr/>
          </p:nvSpPr>
          <p:spPr>
            <a:xfrm>
              <a:off x="8478550" y="3436582"/>
              <a:ext cx="401094" cy="300270"/>
            </a:xfrm>
            <a:prstGeom prst="triangle">
              <a:avLst/>
            </a:prstGeom>
            <a:grpFill/>
            <a:ln>
              <a:solidFill>
                <a:schemeClr val="accent4">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B43C45E9-1956-6B15-A1DB-BA7D4FCD6690}"/>
                </a:ext>
              </a:extLst>
            </p:cNvPr>
            <p:cNvSpPr/>
            <p:nvPr/>
          </p:nvSpPr>
          <p:spPr>
            <a:xfrm>
              <a:off x="10560298" y="3911608"/>
              <a:ext cx="221130" cy="165545"/>
            </a:xfrm>
            <a:prstGeom prst="triangle">
              <a:avLst/>
            </a:prstGeom>
            <a:grpFill/>
            <a:ln>
              <a:solidFill>
                <a:schemeClr val="accent4">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DDB26276-096C-C736-A8AA-EDE11C34F789}"/>
                </a:ext>
              </a:extLst>
            </p:cNvPr>
            <p:cNvSpPr/>
            <p:nvPr/>
          </p:nvSpPr>
          <p:spPr>
            <a:xfrm rot="10800000">
              <a:off x="10924816" y="6039467"/>
              <a:ext cx="221130" cy="165545"/>
            </a:xfrm>
            <a:prstGeom prst="triangle">
              <a:avLst/>
            </a:prstGeom>
            <a:grpFill/>
            <a:ln>
              <a:solidFill>
                <a:schemeClr val="accent4">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00A4A877-9C8F-9C7F-80CC-39722FD9091A}"/>
                </a:ext>
              </a:extLst>
            </p:cNvPr>
            <p:cNvSpPr/>
            <p:nvPr/>
          </p:nvSpPr>
          <p:spPr>
            <a:xfrm rot="10800000">
              <a:off x="8157134" y="1651419"/>
              <a:ext cx="221130" cy="165545"/>
            </a:xfrm>
            <a:prstGeom prst="triangle">
              <a:avLst/>
            </a:prstGeom>
            <a:grpFill/>
            <a:ln>
              <a:solidFill>
                <a:schemeClr val="accent4">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710CC4D5-7E2D-C66B-3C4A-BA43EB1C393B}"/>
                </a:ext>
              </a:extLst>
            </p:cNvPr>
            <p:cNvSpPr/>
            <p:nvPr/>
          </p:nvSpPr>
          <p:spPr>
            <a:xfrm>
              <a:off x="11586492" y="2465841"/>
              <a:ext cx="221130" cy="165545"/>
            </a:xfrm>
            <a:prstGeom prst="triangle">
              <a:avLst/>
            </a:prstGeom>
            <a:grpFill/>
            <a:ln>
              <a:solidFill>
                <a:schemeClr val="accent4">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3BA302A3-7206-B47B-2758-A144B25D3886}"/>
                </a:ext>
              </a:extLst>
            </p:cNvPr>
            <p:cNvSpPr/>
            <p:nvPr/>
          </p:nvSpPr>
          <p:spPr>
            <a:xfrm>
              <a:off x="8875258" y="425489"/>
              <a:ext cx="164136" cy="122877"/>
            </a:xfrm>
            <a:prstGeom prst="triangle">
              <a:avLst/>
            </a:prstGeom>
            <a:grpFill/>
            <a:ln>
              <a:solidFill>
                <a:schemeClr val="accent4">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92CED789-C806-7A02-CDB0-DE98711FA748}"/>
                </a:ext>
              </a:extLst>
            </p:cNvPr>
            <p:cNvSpPr/>
            <p:nvPr/>
          </p:nvSpPr>
          <p:spPr>
            <a:xfrm rot="10800000">
              <a:off x="11900905" y="4908188"/>
              <a:ext cx="164136" cy="122877"/>
            </a:xfrm>
            <a:prstGeom prst="triangle">
              <a:avLst/>
            </a:prstGeom>
            <a:grpFill/>
            <a:ln>
              <a:solidFill>
                <a:schemeClr val="accent4">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68C12733-CC4F-68A4-4E6F-907364BED390}"/>
                </a:ext>
              </a:extLst>
            </p:cNvPr>
            <p:cNvSpPr/>
            <p:nvPr/>
          </p:nvSpPr>
          <p:spPr>
            <a:xfrm>
              <a:off x="9494499" y="1271969"/>
              <a:ext cx="401094" cy="300270"/>
            </a:xfrm>
            <a:prstGeom prst="triangle">
              <a:avLst/>
            </a:prstGeom>
            <a:grpFill/>
            <a:ln>
              <a:solidFill>
                <a:schemeClr val="accent4">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C235EC71-0864-C6A8-577C-72641E017625}"/>
                </a:ext>
              </a:extLst>
            </p:cNvPr>
            <p:cNvSpPr/>
            <p:nvPr/>
          </p:nvSpPr>
          <p:spPr>
            <a:xfrm rot="10800000">
              <a:off x="7203068" y="-14628"/>
              <a:ext cx="1592986" cy="1192554"/>
            </a:xfrm>
            <a:prstGeom prst="triangle">
              <a:avLst/>
            </a:prstGeom>
            <a:grpFill/>
            <a:ln>
              <a:solidFill>
                <a:schemeClr val="accent4">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extBox 1">
            <a:extLst>
              <a:ext uri="{FF2B5EF4-FFF2-40B4-BE49-F238E27FC236}">
                <a16:creationId xmlns:a16="http://schemas.microsoft.com/office/drawing/2014/main" id="{2A9D1D42-D8F3-4582-2361-C236FECD335A}"/>
              </a:ext>
            </a:extLst>
          </p:cNvPr>
          <p:cNvSpPr txBox="1"/>
          <p:nvPr/>
        </p:nvSpPr>
        <p:spPr>
          <a:xfrm>
            <a:off x="654486" y="1422104"/>
            <a:ext cx="6110253" cy="1701620"/>
          </a:xfrm>
          <a:prstGeom prst="rect">
            <a:avLst/>
          </a:prstGeom>
          <a:noFill/>
        </p:spPr>
        <p:txBody>
          <a:bodyPr wrap="square" rtlCol="0">
            <a:spAutoFit/>
          </a:bodyPr>
          <a:lstStyle/>
          <a:p>
            <a:pPr>
              <a:lnSpc>
                <a:spcPct val="150000"/>
              </a:lnSpc>
            </a:pPr>
            <a:r>
              <a:rPr lang="en-US" dirty="0">
                <a:latin typeface="Century Gothic" panose="020B0502020202020204" pitchFamily="34" charset="0"/>
              </a:rPr>
              <a:t>Write a brief conclusion that summarizes the aforementioned. Be sure to reiterate any recommendations/suggestions you have for moving the proposed solution forward.</a:t>
            </a:r>
          </a:p>
        </p:txBody>
      </p:sp>
    </p:spTree>
    <p:extLst>
      <p:ext uri="{BB962C8B-B14F-4D97-AF65-F5344CB8AC3E}">
        <p14:creationId xmlns:p14="http://schemas.microsoft.com/office/powerpoint/2010/main" val="919405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688959151"/>
              </p:ext>
            </p:extLst>
          </p:nvPr>
        </p:nvGraphicFramePr>
        <p:xfrm>
          <a:off x="822960" y="1050351"/>
          <a:ext cx="10227213" cy="2761795"/>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761795">
                <a:tc>
                  <a:txBody>
                    <a:bodyPr/>
                    <a:lstStyle/>
                    <a:p>
                      <a:pPr marL="0" marR="0" algn="ctr">
                        <a:lnSpc>
                          <a:spcPct val="150000"/>
                        </a:lnSpc>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lnSpc>
                          <a:spcPct val="150000"/>
                        </a:lnSpc>
                        <a:spcBef>
                          <a:spcPts val="0"/>
                        </a:spcBef>
                        <a:spcAft>
                          <a:spcPts val="0"/>
                        </a:spcAft>
                      </a:pPr>
                      <a:r>
                        <a:rPr lang="en-US" sz="1200" b="0" dirty="0">
                          <a:solidFill>
                            <a:schemeClr val="tx1"/>
                          </a:solidFill>
                          <a:effectLst/>
                          <a:latin typeface="Century Gothic" panose="020B0502020202020204" pitchFamily="34" charset="0"/>
                        </a:rPr>
                        <a:t> </a:t>
                      </a:r>
                    </a:p>
                    <a:p>
                      <a:pPr marL="0" marR="0">
                        <a:lnSpc>
                          <a:spcPct val="150000"/>
                        </a:lnSpc>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p>
                  </a:txBody>
                  <a:tcPr marL="4572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Small-Business-Plan-Chart-Template_PowerPoint" id="{A94AB765-F4A2-0A4D-B6D6-6B2F98D99357}" vid="{B2B1BBE3-A910-C64B-8D41-074D4E101F5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15</TotalTime>
  <Words>522</Words>
  <Application>Microsoft Macintosh PowerPoint</Application>
  <PresentationFormat>Widescreen</PresentationFormat>
  <Paragraphs>44</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Heather Key</cp:lastModifiedBy>
  <cp:revision>2</cp:revision>
  <cp:lastPrinted>2020-08-31T22:23:58Z</cp:lastPrinted>
  <dcterms:created xsi:type="dcterms:W3CDTF">2022-05-07T17:38:48Z</dcterms:created>
  <dcterms:modified xsi:type="dcterms:W3CDTF">2022-07-21T22:22:30Z</dcterms:modified>
</cp:coreProperties>
</file>