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342" r:id="rId2"/>
    <p:sldId id="384" r:id="rId3"/>
    <p:sldId id="353" r:id="rId4"/>
    <p:sldId id="354" r:id="rId5"/>
    <p:sldId id="379" r:id="rId6"/>
    <p:sldId id="378" r:id="rId7"/>
    <p:sldId id="382" r:id="rId8"/>
    <p:sldId id="383" r:id="rId9"/>
    <p:sldId id="3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DA"/>
    <a:srgbClr val="F5EDD2"/>
    <a:srgbClr val="EBE3CA"/>
    <a:srgbClr val="E3EEEE"/>
    <a:srgbClr val="EFEBE0"/>
    <a:srgbClr val="F6F2E7"/>
    <a:srgbClr val="EDF8F7"/>
    <a:srgbClr val="FAFFFF"/>
    <a:srgbClr val="EAF8F8"/>
    <a:srgbClr val="AF4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34" autoAdjust="0"/>
    <p:restoredTop sz="86447"/>
  </p:normalViewPr>
  <p:slideViewPr>
    <p:cSldViewPr snapToGrid="0" snapToObjects="1">
      <p:cViewPr varScale="1">
        <p:scale>
          <a:sx n="128" d="100"/>
          <a:sy n="128" d="100"/>
        </p:scale>
        <p:origin x="768"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556&amp;utm_source=integrated+content&amp;utm_campaign=/blog/project-charter-templates-and-guidelines-every-business-need&amp;utm_medium=Six+Sigma+Project+Charter+powerpoint+8556&amp;lpa=Six+Sigma+Project+Charter+powerpoint+85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 background pattern&#10;&#10;Description automatically generated">
            <a:extLst>
              <a:ext uri="{FF2B5EF4-FFF2-40B4-BE49-F238E27FC236}">
                <a16:creationId xmlns:a16="http://schemas.microsoft.com/office/drawing/2014/main" id="{0ACBBE1F-DE8A-061A-AFBD-1BB53BDD57DC}"/>
              </a:ext>
            </a:extLst>
          </p:cNvPr>
          <p:cNvPicPr>
            <a:picLocks noChangeAspect="1"/>
          </p:cNvPicPr>
          <p:nvPr/>
        </p:nvPicPr>
        <p:blipFill>
          <a:blip r:embed="rId2">
            <a:alphaModFix/>
          </a:blip>
          <a:stretch>
            <a:fillRect/>
          </a:stretch>
        </p:blipFill>
        <p:spPr>
          <a:xfrm>
            <a:off x="7191982" y="620667"/>
            <a:ext cx="4800600" cy="5803900"/>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SIX SIGMA 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 TEMPLATE</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IMPORTANT REMINDER</a:t>
            </a:r>
          </a:p>
        </p:txBody>
      </p:sp>
      <p:sp>
        <p:nvSpPr>
          <p:cNvPr id="2" name="TextBox 1">
            <a:extLst>
              <a:ext uri="{FF2B5EF4-FFF2-40B4-BE49-F238E27FC236}">
                <a16:creationId xmlns:a16="http://schemas.microsoft.com/office/drawing/2014/main" id="{A2747017-EAA0-87C6-AA1A-A13386126582}"/>
              </a:ext>
            </a:extLst>
          </p:cNvPr>
          <p:cNvSpPr txBox="1"/>
          <p:nvPr/>
        </p:nvSpPr>
        <p:spPr>
          <a:xfrm>
            <a:off x="496957" y="2027583"/>
            <a:ext cx="6559826" cy="3779111"/>
          </a:xfrm>
          <a:prstGeom prst="rect">
            <a:avLst/>
          </a:prstGeom>
          <a:noFill/>
        </p:spPr>
        <p:txBody>
          <a:bodyPr wrap="square" rtlCol="0">
            <a:spAutoFit/>
          </a:bodyPr>
          <a:lstStyle/>
          <a:p>
            <a:pPr>
              <a:lnSpc>
                <a:spcPct val="150000"/>
              </a:lnSpc>
            </a:pPr>
            <a:r>
              <a:rPr lang="en-US" dirty="0">
                <a:latin typeface="Century Gothic" panose="020B0502020202020204" pitchFamily="34" charset="0"/>
              </a:rPr>
              <a:t>A narrative written charter must be circulated and signed by the project sponsors. You can attach a completed version of this template to your narrative written charter in an effort to keep it short and concise. </a:t>
            </a:r>
          </a:p>
          <a:p>
            <a:pPr>
              <a:lnSpc>
                <a:spcPct val="150000"/>
              </a:lnSpc>
            </a:pPr>
            <a:endParaRPr lang="en-US" dirty="0">
              <a:latin typeface="Century Gothic" panose="020B0502020202020204" pitchFamily="34" charset="0"/>
            </a:endParaRPr>
          </a:p>
          <a:p>
            <a:pPr>
              <a:lnSpc>
                <a:spcPct val="150000"/>
              </a:lnSpc>
            </a:pPr>
            <a:r>
              <a:rPr lang="en-US" dirty="0">
                <a:latin typeface="Century Gothic" panose="020B0502020202020204" pitchFamily="34" charset="0"/>
              </a:rPr>
              <a:t>Please make sure you meet with the project team and sponsors before completing this template. Much of the information required will need to come from a discussion with team members and sponsors.</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SIX SIGMA PROJECT CHARTER</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a:t>
            </a:r>
            <a:endParaRPr lang="en-US" dirty="0">
              <a:solidFill>
                <a:schemeClr val="bg1"/>
              </a:solidFill>
              <a:latin typeface="Century Gothic" panose="020B0502020202020204" pitchFamily="34" charset="0"/>
              <a:ea typeface="Arial" charset="0"/>
              <a:cs typeface="Arial" charset="0"/>
            </a:endParaRP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nvGraphicFramePr>
        <p:xfrm>
          <a:off x="168967" y="1908313"/>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EBE0"/>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EBE0"/>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EBE0"/>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Tree>
    <p:extLst>
      <p:ext uri="{BB962C8B-B14F-4D97-AF65-F5344CB8AC3E}">
        <p14:creationId xmlns:p14="http://schemas.microsoft.com/office/powerpoint/2010/main" val="91888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PROJECT SCOPE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4" name="TextBox 43">
            <a:hlinkClick r:id="rId3"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2</a:t>
            </a:r>
          </a:p>
        </p:txBody>
      </p:sp>
      <p:sp>
        <p:nvSpPr>
          <p:cNvPr id="45" name="TextBox 44">
            <a:hlinkClick r:id="rId4"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3</a:t>
            </a:r>
          </a:p>
        </p:txBody>
      </p:sp>
      <p:sp>
        <p:nvSpPr>
          <p:cNvPr id="46" name="TextBox 45">
            <a:hlinkClick r:id="rId5"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COSTS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53" name="TextBox 52">
            <a:hlinkClick r:id="rId5"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6</a:t>
            </a:r>
          </a:p>
        </p:txBody>
      </p:sp>
      <p:sp>
        <p:nvSpPr>
          <p:cNvPr id="55" name="TextBox 54">
            <a:hlinkClick r:id="rId3"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5</a:t>
            </a:r>
          </a:p>
        </p:txBody>
      </p:sp>
      <p:sp>
        <p:nvSpPr>
          <p:cNvPr id="64" name="TextBox 63">
            <a:hlinkClick r:id="rId6"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&amp; CUSTOMERS</a:t>
            </a:r>
          </a:p>
        </p:txBody>
      </p:sp>
      <p:pic>
        <p:nvPicPr>
          <p:cNvPr id="20" name="Picture 19" descr="Shape, background pattern&#10;&#10;Description automatically generated">
            <a:extLst>
              <a:ext uri="{FF2B5EF4-FFF2-40B4-BE49-F238E27FC236}">
                <a16:creationId xmlns:a16="http://schemas.microsoft.com/office/drawing/2014/main" id="{891F2E71-0312-9DA2-69CB-8E4E34916C88}"/>
              </a:ext>
            </a:extLst>
          </p:cNvPr>
          <p:cNvPicPr>
            <a:picLocks noChangeAspect="1"/>
          </p:cNvPicPr>
          <p:nvPr/>
        </p:nvPicPr>
        <p:blipFill>
          <a:blip r:embed="rId7"/>
          <a:stretch>
            <a:fillRect/>
          </a:stretch>
        </p:blipFill>
        <p:spPr>
          <a:xfrm>
            <a:off x="8136200" y="527050"/>
            <a:ext cx="4800600" cy="580390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4471690"/>
            <a:ext cx="26228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4085916381"/>
              </p:ext>
            </p:extLst>
          </p:nvPr>
        </p:nvGraphicFramePr>
        <p:xfrm>
          <a:off x="488196" y="697704"/>
          <a:ext cx="9448800" cy="348932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dirty="0">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dirty="0">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865">
                <a:tc>
                  <a:txBody>
                    <a:bodyPr/>
                    <a:lstStyle/>
                    <a:p>
                      <a:pPr algn="l" rtl="0" fontAlgn="ctr"/>
                      <a:r>
                        <a:rPr lang="en-US" sz="1200" b="0" i="0" u="none" strike="noStrike" dirty="0">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697865">
                <a:tc>
                  <a:txBody>
                    <a:bodyPr/>
                    <a:lstStyle/>
                    <a:p>
                      <a:pPr algn="l" fontAlgn="ctr"/>
                      <a:r>
                        <a:rPr lang="en-US" sz="1200" b="0" i="0" u="none" strike="noStrike" dirty="0">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2117696412"/>
              </p:ext>
            </p:extLst>
          </p:nvPr>
        </p:nvGraphicFramePr>
        <p:xfrm>
          <a:off x="488196" y="4959636"/>
          <a:ext cx="9448800" cy="1395730"/>
        </p:xfrm>
        <a:graphic>
          <a:graphicData uri="http://schemas.openxmlformats.org/drawingml/2006/table">
            <a:tbl>
              <a:tblPr/>
              <a:tblGrid>
                <a:gridCol w="1967708">
                  <a:extLst>
                    <a:ext uri="{9D8B030D-6E8A-4147-A177-3AD203B41FA5}">
                      <a16:colId xmlns:a16="http://schemas.microsoft.com/office/drawing/2014/main" val="3734826"/>
                    </a:ext>
                  </a:extLst>
                </a:gridCol>
                <a:gridCol w="7481092">
                  <a:extLst>
                    <a:ext uri="{9D8B030D-6E8A-4147-A177-3AD203B41FA5}">
                      <a16:colId xmlns:a16="http://schemas.microsoft.com/office/drawing/2014/main" val="146789674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697865">
                <a:tc>
                  <a:txBody>
                    <a:bodyPr/>
                    <a:lstStyle/>
                    <a:p>
                      <a:pPr algn="l" rtl="0" fontAlgn="ctr"/>
                      <a:r>
                        <a:rPr lang="en-US" sz="1200" b="0" i="0" u="none" strike="noStrike" dirty="0">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FEBE0"/>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26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3324809706"/>
              </p:ext>
            </p:extLst>
          </p:nvPr>
        </p:nvGraphicFramePr>
        <p:xfrm>
          <a:off x="447932" y="705678"/>
          <a:ext cx="10276896" cy="5563391"/>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73311">
                <a:tc>
                  <a:txBody>
                    <a:bodyPr/>
                    <a:lstStyle/>
                    <a:p>
                      <a:pPr algn="l" fontAlgn="ctr"/>
                      <a:r>
                        <a:rPr lang="en-US" sz="900" b="1" i="0" u="none" strike="noStrike">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ctr" fontAlgn="ctr"/>
                      <a:r>
                        <a:rPr lang="en-US" sz="900" b="1" i="0" u="none" strike="noStrike" dirty="0">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extLst>
                  <a:ext uri="{0D108BD9-81ED-4DB2-BD59-A6C34878D82A}">
                    <a16:rowId xmlns:a16="http://schemas.microsoft.com/office/drawing/2014/main" val="830266174"/>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383816394"/>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288720879"/>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011254951"/>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948482540"/>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066953128"/>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188724549"/>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422060000"/>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4228696142"/>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4017853147"/>
                  </a:ext>
                </a:extLst>
              </a:tr>
              <a:tr h="519008">
                <a:tc>
                  <a:txBody>
                    <a:bodyPr/>
                    <a:lstStyle/>
                    <a:p>
                      <a:pPr algn="l" rtl="0" fontAlgn="ctr"/>
                      <a:r>
                        <a:rPr lang="en-US" sz="1000" b="0" i="0" u="none" strike="noStrike" dirty="0">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 &amp; COSTS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25734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3991896153"/>
              </p:ext>
            </p:extLst>
          </p:nvPr>
        </p:nvGraphicFramePr>
        <p:xfrm>
          <a:off x="444760" y="723151"/>
          <a:ext cx="9448800" cy="2093595"/>
        </p:xfrm>
        <a:graphic>
          <a:graphicData uri="http://schemas.openxmlformats.org/drawingml/2006/table">
            <a:tbl>
              <a:tblPr/>
              <a:tblGrid>
                <a:gridCol w="1967708">
                  <a:extLst>
                    <a:ext uri="{9D8B030D-6E8A-4147-A177-3AD203B41FA5}">
                      <a16:colId xmlns:a16="http://schemas.microsoft.com/office/drawing/2014/main" val="4094908337"/>
                    </a:ext>
                  </a:extLst>
                </a:gridCol>
                <a:gridCol w="7481092">
                  <a:extLst>
                    <a:ext uri="{9D8B030D-6E8A-4147-A177-3AD203B41FA5}">
                      <a16:colId xmlns:a16="http://schemas.microsoft.com/office/drawing/2014/main" val="4207127760"/>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920344"/>
                  </a:ext>
                </a:extLst>
              </a:tr>
              <a:tr h="697865">
                <a:tc>
                  <a:txBody>
                    <a:bodyPr/>
                    <a:lstStyle/>
                    <a:p>
                      <a:pPr algn="l" fontAlgn="ctr"/>
                      <a:r>
                        <a:rPr lang="en-US" sz="1200" b="0" i="0" u="none" strike="noStrike">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0343036"/>
                  </a:ext>
                </a:extLst>
              </a:tr>
            </a:tbl>
          </a:graphicData>
        </a:graphic>
      </p:graphicFrame>
      <p:sp>
        <p:nvSpPr>
          <p:cNvPr id="12" name="TextBox 11">
            <a:extLst>
              <a:ext uri="{FF2B5EF4-FFF2-40B4-BE49-F238E27FC236}">
                <a16:creationId xmlns:a16="http://schemas.microsoft.com/office/drawing/2014/main" id="{82E21270-3FBA-4420-BFD2-4643CF6BC93D}"/>
              </a:ext>
            </a:extLst>
          </p:cNvPr>
          <p:cNvSpPr txBox="1"/>
          <p:nvPr/>
        </p:nvSpPr>
        <p:spPr>
          <a:xfrm>
            <a:off x="367748" y="2829832"/>
            <a:ext cx="11416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1659445881"/>
              </p:ext>
            </p:extLst>
          </p:nvPr>
        </p:nvGraphicFramePr>
        <p:xfrm>
          <a:off x="444760" y="3262810"/>
          <a:ext cx="9448800" cy="2991485"/>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2043755">
                  <a:extLst>
                    <a:ext uri="{9D8B030D-6E8A-4147-A177-3AD203B41FA5}">
                      <a16:colId xmlns:a16="http://schemas.microsoft.com/office/drawing/2014/main" val="1459874708"/>
                    </a:ext>
                  </a:extLst>
                </a:gridCol>
              </a:tblGrid>
              <a:tr h="316865">
                <a:tc>
                  <a:txBody>
                    <a:bodyPr/>
                    <a:lstStyle/>
                    <a:p>
                      <a:pPr algn="l" fontAlgn="ctr"/>
                      <a:r>
                        <a:rPr lang="en-US" sz="1000" b="1" i="0" u="none" strike="noStrike" dirty="0">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FEBE0"/>
                    </a:solidFill>
                  </a:tcPr>
                </a:tc>
                <a:tc gridSpan="2">
                  <a:txBody>
                    <a:bodyPr/>
                    <a:lstStyle/>
                    <a:p>
                      <a:pPr algn="l" fontAlgn="ctr"/>
                      <a:r>
                        <a:rPr lang="en-US" sz="1000" b="1" i="0" u="none" strike="noStrike" dirty="0">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FEBE0"/>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dirty="0">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FEBE0"/>
                    </a:solidFill>
                  </a:tcPr>
                </a:tc>
                <a:extLst>
                  <a:ext uri="{0D108BD9-81ED-4DB2-BD59-A6C34878D82A}">
                    <a16:rowId xmlns:a16="http://schemas.microsoft.com/office/drawing/2014/main" val="1569401314"/>
                  </a:ext>
                </a:extLst>
              </a:tr>
              <a:tr h="445770">
                <a:tc>
                  <a:txBody>
                    <a:bodyPr/>
                    <a:lstStyle/>
                    <a:p>
                      <a:pPr algn="l" rtl="0"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extLst>
                  <a:ext uri="{0D108BD9-81ED-4DB2-BD59-A6C34878D82A}">
                    <a16:rowId xmlns:a16="http://schemas.microsoft.com/office/drawing/2014/main" val="851251426"/>
                  </a:ext>
                </a:extLst>
              </a:tr>
              <a:tr h="445770">
                <a:tc>
                  <a:txBody>
                    <a:bodyPr/>
                    <a:lstStyle/>
                    <a:p>
                      <a:pPr algn="l"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extLst>
                  <a:ext uri="{0D108BD9-81ED-4DB2-BD59-A6C34878D82A}">
                    <a16:rowId xmlns:a16="http://schemas.microsoft.com/office/drawing/2014/main" val="3115840133"/>
                  </a:ext>
                </a:extLst>
              </a:tr>
              <a:tr h="445770">
                <a:tc>
                  <a:txBody>
                    <a:bodyPr/>
                    <a:lstStyle/>
                    <a:p>
                      <a:pPr algn="l" rtl="0"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extLst>
                  <a:ext uri="{0D108BD9-81ED-4DB2-BD59-A6C34878D82A}">
                    <a16:rowId xmlns:a16="http://schemas.microsoft.com/office/drawing/2014/main" val="1479748378"/>
                  </a:ext>
                </a:extLst>
              </a:tr>
              <a:tr h="445770">
                <a:tc>
                  <a:txBody>
                    <a:bodyPr/>
                    <a:lstStyle/>
                    <a:p>
                      <a:pPr algn="l" rtl="0" fontAlgn="ctr"/>
                      <a:r>
                        <a:rPr lang="en-US" sz="1100" b="1" i="0" u="none" strike="noStrike" dirty="0">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6F2E7"/>
                    </a:solidFill>
                  </a:tcPr>
                </a:tc>
                <a:extLst>
                  <a:ext uri="{0D108BD9-81ED-4DB2-BD59-A6C34878D82A}">
                    <a16:rowId xmlns:a16="http://schemas.microsoft.com/office/drawing/2014/main" val="3168990625"/>
                  </a:ext>
                </a:extLst>
              </a:tr>
              <a:tr h="445770">
                <a:tc>
                  <a:txBody>
                    <a:bodyPr/>
                    <a:lstStyle/>
                    <a:p>
                      <a:pPr algn="l" rtl="0" fontAlgn="ctr"/>
                      <a:r>
                        <a:rPr lang="en-US" sz="1100" b="1" i="0" u="none" strike="noStrike" dirty="0">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6F2E7"/>
                    </a:solidFill>
                  </a:tcPr>
                </a:tc>
                <a:extLst>
                  <a:ext uri="{0D108BD9-81ED-4DB2-BD59-A6C34878D82A}">
                    <a16:rowId xmlns:a16="http://schemas.microsoft.com/office/drawing/2014/main" val="1610162371"/>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gridSpan="2">
                  <a:txBody>
                    <a:bodyPr/>
                    <a:lstStyle/>
                    <a:p>
                      <a:pPr algn="r" fontAlgn="ctr"/>
                      <a:r>
                        <a:rPr lang="en-US" sz="1000" b="0" i="0" u="none" strike="noStrike" dirty="0">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hMerge="1">
                  <a:txBody>
                    <a:bodyPr/>
                    <a:lstStyle/>
                    <a:p>
                      <a:endParaRPr lang="en-US"/>
                    </a:p>
                  </a:txBody>
                  <a:tcPr/>
                </a:tc>
                <a:tc>
                  <a:txBody>
                    <a:bodyPr/>
                    <a:lstStyle/>
                    <a:p>
                      <a:pPr algn="r" fontAlgn="ctr"/>
                      <a:endParaRPr lang="en-US" sz="1100" b="0" i="0" u="none" strike="noStrike" dirty="0">
                        <a:solidFill>
                          <a:srgbClr val="000000"/>
                        </a:solidFill>
                        <a:effectLst/>
                        <a:latin typeface="Century Gothic" panose="020B0502020202020204" pitchFamily="34" charset="0"/>
                      </a:endParaRPr>
                    </a:p>
                  </a:txBody>
                  <a:tcPr marL="182880" marR="182880" marT="0"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EBE0"/>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3765403887"/>
              </p:ext>
            </p:extLst>
          </p:nvPr>
        </p:nvGraphicFramePr>
        <p:xfrm>
          <a:off x="472698" y="719663"/>
          <a:ext cx="9448800" cy="1698073"/>
        </p:xfrm>
        <a:graphic>
          <a:graphicData uri="http://schemas.openxmlformats.org/drawingml/2006/table">
            <a:tbl>
              <a:tblPr/>
              <a:tblGrid>
                <a:gridCol w="1967708">
                  <a:extLst>
                    <a:ext uri="{9D8B030D-6E8A-4147-A177-3AD203B41FA5}">
                      <a16:colId xmlns:a16="http://schemas.microsoft.com/office/drawing/2014/main" val="3129605748"/>
                    </a:ext>
                  </a:extLst>
                </a:gridCol>
                <a:gridCol w="7481092">
                  <a:extLst>
                    <a:ext uri="{9D8B030D-6E8A-4147-A177-3AD203B41FA5}">
                      <a16:colId xmlns:a16="http://schemas.microsoft.com/office/drawing/2014/main" val="4134565234"/>
                    </a:ext>
                  </a:extLst>
                </a:gridCol>
              </a:tblGrid>
              <a:tr h="481456">
                <a:tc>
                  <a:txBody>
                    <a:bodyPr/>
                    <a:lstStyle/>
                    <a:p>
                      <a:pPr algn="l" fontAlgn="ctr"/>
                      <a:r>
                        <a:rPr lang="en-US" sz="1200" b="0" i="0" u="none" strike="noStrike" dirty="0">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95206">
                <a:tc>
                  <a:txBody>
                    <a:bodyPr/>
                    <a:lstStyle/>
                    <a:p>
                      <a:pPr algn="l" rtl="0" fontAlgn="ctr"/>
                      <a:r>
                        <a:rPr lang="en-US" sz="1200" b="0" i="0" u="none" strike="noStrike" dirty="0">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95207">
                <a:tc>
                  <a:txBody>
                    <a:bodyPr/>
                    <a:lstStyle/>
                    <a:p>
                      <a:pPr algn="l" fontAlgn="ctr"/>
                      <a:r>
                        <a:rPr lang="en-US" sz="1200" b="0" i="0" u="none" strike="noStrike" dirty="0">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26204">
                <a:tc>
                  <a:txBody>
                    <a:bodyPr/>
                    <a:lstStyle/>
                    <a:p>
                      <a:pPr algn="l" rtl="0" fontAlgn="ctr"/>
                      <a:r>
                        <a:rPr lang="en-US" sz="1200" b="0" i="0" u="none" strike="noStrike" dirty="0">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1344300818"/>
              </p:ext>
            </p:extLst>
          </p:nvPr>
        </p:nvGraphicFramePr>
        <p:xfrm>
          <a:off x="472698" y="2498752"/>
          <a:ext cx="9448800" cy="3883025"/>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43755">
                  <a:extLst>
                    <a:ext uri="{9D8B030D-6E8A-4147-A177-3AD203B41FA5}">
                      <a16:colId xmlns:a16="http://schemas.microsoft.com/office/drawing/2014/main" val="3932209737"/>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445770">
                <a:tc>
                  <a:txBody>
                    <a:bodyPr/>
                    <a:lstStyle/>
                    <a:p>
                      <a:pPr algn="l" fontAlgn="ctr"/>
                      <a:r>
                        <a:rPr lang="en-US" sz="1100" b="1" i="0" u="none" strike="noStrike">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92,500.00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17,500.00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445770">
                <a:tc>
                  <a:txBody>
                    <a:bodyPr/>
                    <a:lstStyle/>
                    <a:p>
                      <a:pPr algn="l" fontAlgn="ctr"/>
                      <a:r>
                        <a:rPr lang="en-US" sz="1100" b="1" i="0" u="none" strike="noStrike">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12,000.00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18,500.00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26,000.00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alpha val="63000"/>
                      </a:schemeClr>
                    </a:solidFill>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46,250.00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l" fontAlgn="ctr"/>
                      <a:r>
                        <a:rPr lang="en-US" sz="1100" b="0" i="0" u="none" strike="noStrike" dirty="0">
                          <a:solidFill>
                            <a:srgbClr val="000000"/>
                          </a:solidFill>
                          <a:effectLst/>
                          <a:latin typeface="Century Gothic" panose="020B0502020202020204" pitchFamily="34" charset="0"/>
                        </a:rPr>
                        <a:t> $                              237,750.00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2915035698"/>
              </p:ext>
            </p:extLst>
          </p:nvPr>
        </p:nvGraphicFramePr>
        <p:xfrm>
          <a:off x="472698" y="710065"/>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200" b="0" i="0" u="none" strike="noStrike" dirty="0">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3CA"/>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200" b="0" i="0" u="none" strike="noStrike" dirty="0">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5EDD2"/>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200" b="0" i="0" u="none" strike="noStrike" dirty="0">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background pattern&#10;&#10;Description automatically generated">
            <a:extLst>
              <a:ext uri="{FF2B5EF4-FFF2-40B4-BE49-F238E27FC236}">
                <a16:creationId xmlns:a16="http://schemas.microsoft.com/office/drawing/2014/main" id="{41B95720-D5C1-FD35-62F5-008F243DAEA2}"/>
              </a:ext>
            </a:extLst>
          </p:cNvPr>
          <p:cNvPicPr>
            <a:picLocks noChangeAspect="1"/>
          </p:cNvPicPr>
          <p:nvPr/>
        </p:nvPicPr>
        <p:blipFill>
          <a:blip r:embed="rId3"/>
          <a:stretch>
            <a:fillRect/>
          </a:stretch>
        </p:blipFill>
        <p:spPr>
          <a:xfrm>
            <a:off x="7191982" y="527050"/>
            <a:ext cx="4800600" cy="5803900"/>
          </a:xfrm>
          <a:prstGeom prst="rect">
            <a:avLst/>
          </a:prstGeom>
        </p:spPr>
      </p:pic>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3987371815"/>
              </p:ext>
            </p:extLst>
          </p:nvPr>
        </p:nvGraphicFramePr>
        <p:xfrm>
          <a:off x="408789" y="785168"/>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1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PREPARED BY</a:t>
            </a:r>
          </a:p>
        </p:txBody>
      </p:sp>
    </p:spTree>
    <p:extLst>
      <p:ext uri="{BB962C8B-B14F-4D97-AF65-F5344CB8AC3E}">
        <p14:creationId xmlns:p14="http://schemas.microsoft.com/office/powerpoint/2010/main" val="576055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12</TotalTime>
  <Words>534</Words>
  <Application>Microsoft Macintosh PowerPoint</Application>
  <PresentationFormat>Widescreen</PresentationFormat>
  <Paragraphs>186</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5</cp:revision>
  <dcterms:created xsi:type="dcterms:W3CDTF">2022-04-23T12:55:33Z</dcterms:created>
  <dcterms:modified xsi:type="dcterms:W3CDTF">2022-06-28T22:57:11Z</dcterms:modified>
</cp:coreProperties>
</file>