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16" r:id="rId3"/>
    <p:sldId id="349"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D8364"/>
    <a:srgbClr val="BB5BBD"/>
    <a:srgbClr val="FFDE4C"/>
    <a:srgbClr val="F0A622"/>
    <a:srgbClr val="4CEDF0"/>
    <a:srgbClr val="EAEEF3"/>
    <a:srgbClr val="00BD32"/>
    <a:srgbClr val="E3EAF6"/>
    <a:srgbClr val="5B7191"/>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32" autoAdjust="0"/>
    <p:restoredTop sz="86447"/>
  </p:normalViewPr>
  <p:slideViewPr>
    <p:cSldViewPr snapToGrid="0" snapToObjects="1">
      <p:cViewPr varScale="1">
        <p:scale>
          <a:sx n="128" d="100"/>
          <a:sy n="128" d="100"/>
        </p:scale>
        <p:origin x="568"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6/28/22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89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6/28/22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6/28/22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6/28/22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6/28/22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0689&amp;utm_source=integrated+content&amp;utm_campaign=/content/project-schedule-templates&amp;utm_medium=Project+Schedule+powerpoint+10689&amp;lpa=Project+Schedule+powerpoint+10689&amp;lx=PFpZZjisDNTS-Ddigi3MyABAgeTPLDIL8TQRu558b7w"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7203068" y="-1462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308444" y="222631"/>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SCHEDULE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SCHEDULE</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552992" y="926287"/>
            <a:ext cx="11221474" cy="923330"/>
          </a:xfrm>
          <a:prstGeom prst="rect">
            <a:avLst/>
          </a:prstGeom>
          <a:noFill/>
        </p:spPr>
        <p:txBody>
          <a:bodyPr wrap="square" rtlCol="0">
            <a:spAutoFit/>
          </a:bodyPr>
          <a:lstStyle/>
          <a:p>
            <a:r>
              <a:rPr lang="en-US" sz="5400" dirty="0">
                <a:latin typeface="Century Gothic" panose="020B0502020202020204" pitchFamily="34" charset="0"/>
              </a:rPr>
              <a:t>PROJECT NAME</a:t>
            </a: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2" y="2347150"/>
            <a:ext cx="8138087" cy="2246769"/>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ORGANIZATION NAME</a:t>
            </a:r>
          </a:p>
          <a:p>
            <a:r>
              <a:rPr lang="en-US" sz="20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00/00/0000</a:t>
            </a:r>
          </a:p>
          <a:p>
            <a:r>
              <a:rPr lang="en-US" sz="14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Address</a:t>
            </a:r>
          </a:p>
          <a:p>
            <a:r>
              <a:rPr lang="en-US" sz="1400" dirty="0">
                <a:solidFill>
                  <a:schemeClr val="tx2"/>
                </a:solidFill>
                <a:latin typeface="Century Gothic" panose="020B0502020202020204" pitchFamily="34" charset="0"/>
              </a:rPr>
              <a:t>Contact Phone</a:t>
            </a:r>
          </a:p>
          <a:p>
            <a:r>
              <a:rPr lang="en-US" sz="1400" dirty="0">
                <a:solidFill>
                  <a:schemeClr val="tx2"/>
                </a:solidFill>
                <a:latin typeface="Century Gothic" panose="020B0502020202020204" pitchFamily="34" charset="0"/>
              </a:rPr>
              <a:t>Web Address</a:t>
            </a:r>
          </a:p>
          <a:p>
            <a:r>
              <a:rPr lang="en-US" sz="1400" dirty="0">
                <a:solidFill>
                  <a:schemeClr val="tx2"/>
                </a:solidFill>
                <a:latin typeface="Century Gothic" panose="020B0502020202020204" pitchFamily="34" charset="0"/>
              </a:rPr>
              <a:t>Email Address</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sp>
        <p:nvSpPr>
          <p:cNvPr id="98" name="TextBox 97">
            <a:extLst>
              <a:ext uri="{FF2B5EF4-FFF2-40B4-BE49-F238E27FC236}">
                <a16:creationId xmlns:a16="http://schemas.microsoft.com/office/drawing/2014/main" id="{CE54CD1D-7C87-854A-A663-C5B43BFBDEB4}"/>
              </a:ext>
            </a:extLst>
          </p:cNvPr>
          <p:cNvSpPr txBox="1"/>
          <p:nvPr/>
        </p:nvSpPr>
        <p:spPr>
          <a:xfrm>
            <a:off x="8019841" y="2178961"/>
            <a:ext cx="3172076" cy="3172076"/>
          </a:xfrm>
          <a:prstGeom prst="ellipse">
            <a:avLst/>
          </a:prstGeom>
          <a:solidFill>
            <a:schemeClr val="bg1">
              <a:alpha val="81000"/>
            </a:schemeClr>
          </a:solidFill>
          <a:ln w="22225">
            <a:solidFill>
              <a:schemeClr val="bg1"/>
            </a:solidFill>
          </a:ln>
        </p:spPr>
        <p:txBody>
          <a:bodyPr wrap="none" lIns="0" tIns="0" rIns="0" bIns="0" rtlCol="0" anchor="ctr">
            <a:noAutofit/>
          </a:bodyPr>
          <a:lstStyle/>
          <a:p>
            <a:pPr algn="ctr"/>
            <a:r>
              <a:rPr lang="en-US" sz="6600" dirty="0">
                <a:ln w="31750">
                  <a:noFill/>
                </a:ln>
                <a:solidFill>
                  <a:schemeClr val="tx1">
                    <a:lumMod val="50000"/>
                    <a:lumOff val="50000"/>
                  </a:schemeClr>
                </a:solidFill>
                <a:latin typeface="Century Gothic" panose="020B0502020202020204" pitchFamily="34" charset="0"/>
              </a:rPr>
              <a:t>YOUR</a:t>
            </a:r>
          </a:p>
          <a:p>
            <a:pPr algn="ctr"/>
            <a:r>
              <a:rPr lang="en-US" sz="6600" dirty="0">
                <a:ln w="31750">
                  <a:noFill/>
                </a:ln>
                <a:solidFill>
                  <a:schemeClr val="tx1">
                    <a:lumMod val="50000"/>
                    <a:lumOff val="50000"/>
                  </a:schemeClr>
                </a:solidFill>
                <a:latin typeface="Century Gothic" panose="020B0502020202020204" pitchFamily="34" charset="0"/>
              </a:rPr>
              <a:t>LOGO</a:t>
            </a:r>
            <a:endParaRPr lang="en-US" sz="8000" dirty="0">
              <a:ln w="31750">
                <a:noFill/>
              </a:ln>
              <a:solidFill>
                <a:schemeClr val="tx1">
                  <a:lumMod val="50000"/>
                  <a:lumOff val="50000"/>
                </a:schemeClr>
              </a:solidFill>
              <a:latin typeface="Century Gothic" panose="020B0502020202020204" pitchFamily="34" charset="0"/>
            </a:endParaRPr>
          </a:p>
        </p:txBody>
      </p:sp>
      <p:graphicFrame>
        <p:nvGraphicFramePr>
          <p:cNvPr id="2" name="Table 1">
            <a:extLst>
              <a:ext uri="{FF2B5EF4-FFF2-40B4-BE49-F238E27FC236}">
                <a16:creationId xmlns:a16="http://schemas.microsoft.com/office/drawing/2014/main" id="{9AC14468-B4D2-67D0-E9DB-ADF67003C5A4}"/>
              </a:ext>
            </a:extLst>
          </p:cNvPr>
          <p:cNvGraphicFramePr>
            <a:graphicFrameLocks noGrp="1"/>
          </p:cNvGraphicFramePr>
          <p:nvPr>
            <p:extLst>
              <p:ext uri="{D42A27DB-BD31-4B8C-83A1-F6EECF244321}">
                <p14:modId xmlns:p14="http://schemas.microsoft.com/office/powerpoint/2010/main" val="3245403407"/>
              </p:ext>
            </p:extLst>
          </p:nvPr>
        </p:nvGraphicFramePr>
        <p:xfrm>
          <a:off x="171488" y="5555502"/>
          <a:ext cx="8307063" cy="504560"/>
        </p:xfrm>
        <a:graphic>
          <a:graphicData uri="http://schemas.openxmlformats.org/drawingml/2006/table">
            <a:tbl>
              <a:tblPr>
                <a:tableStyleId>{5C22544A-7EE6-4342-B048-85BDC9FD1C3A}</a:tableStyleId>
              </a:tblPr>
              <a:tblGrid>
                <a:gridCol w="3528617">
                  <a:extLst>
                    <a:ext uri="{9D8B030D-6E8A-4147-A177-3AD203B41FA5}">
                      <a16:colId xmlns:a16="http://schemas.microsoft.com/office/drawing/2014/main" val="1325879578"/>
                    </a:ext>
                  </a:extLst>
                </a:gridCol>
                <a:gridCol w="2417464">
                  <a:extLst>
                    <a:ext uri="{9D8B030D-6E8A-4147-A177-3AD203B41FA5}">
                      <a16:colId xmlns:a16="http://schemas.microsoft.com/office/drawing/2014/main" val="1228980069"/>
                    </a:ext>
                  </a:extLst>
                </a:gridCol>
                <a:gridCol w="2360982">
                  <a:extLst>
                    <a:ext uri="{9D8B030D-6E8A-4147-A177-3AD203B41FA5}">
                      <a16:colId xmlns:a16="http://schemas.microsoft.com/office/drawing/2014/main" val="803823805"/>
                    </a:ext>
                  </a:extLst>
                </a:gridCol>
              </a:tblGrid>
              <a:tr h="175499">
                <a:tc>
                  <a:txBody>
                    <a:bodyPr/>
                    <a:lstStyle/>
                    <a:p>
                      <a:pPr algn="ctr" fontAlgn="ctr"/>
                      <a:r>
                        <a:rPr lang="en-US" sz="900" b="1" u="none" strike="noStrike" spc="0" dirty="0">
                          <a:solidFill>
                            <a:schemeClr val="bg1">
                              <a:lumMod val="95000"/>
                            </a:schemeClr>
                          </a:solidFill>
                          <a:effectLst/>
                          <a:latin typeface="Century Gothic" panose="020B0502020202020204" pitchFamily="34" charset="0"/>
                        </a:rPr>
                        <a:t>PROJECT MANAGER</a:t>
                      </a:r>
                      <a:endParaRPr lang="en-US" sz="900" b="1" i="0" u="none" strike="noStrike" spc="0" dirty="0">
                        <a:solidFill>
                          <a:schemeClr val="bg1">
                            <a:lumMod val="95000"/>
                          </a:schemeClr>
                        </a:solidFill>
                        <a:effectLst/>
                        <a:latin typeface="Century Gothic" panose="020B0502020202020204" pitchFamily="34" charset="0"/>
                      </a:endParaRPr>
                    </a:p>
                  </a:txBody>
                  <a:tcPr marL="9525" marR="9525" marT="9525" marB="0" anchor="ctr">
                    <a:solidFill>
                      <a:schemeClr val="tx2">
                        <a:lumMod val="75000"/>
                      </a:schemeClr>
                    </a:solidFill>
                  </a:tcPr>
                </a:tc>
                <a:tc>
                  <a:txBody>
                    <a:bodyPr/>
                    <a:lstStyle/>
                    <a:p>
                      <a:pPr algn="ctr" fontAlgn="ctr"/>
                      <a:r>
                        <a:rPr lang="en-US" sz="900" b="1" u="none" strike="noStrike" spc="0">
                          <a:solidFill>
                            <a:schemeClr val="bg1">
                              <a:lumMod val="95000"/>
                            </a:schemeClr>
                          </a:solidFill>
                          <a:effectLst/>
                          <a:latin typeface="Century Gothic" panose="020B0502020202020204" pitchFamily="34" charset="0"/>
                        </a:rPr>
                        <a:t>END DATE</a:t>
                      </a:r>
                      <a:endParaRPr lang="en-US" sz="900" b="1" i="0" u="none" strike="noStrike" spc="0">
                        <a:solidFill>
                          <a:schemeClr val="bg1">
                            <a:lumMod val="95000"/>
                          </a:schemeClr>
                        </a:solidFill>
                        <a:effectLst/>
                        <a:latin typeface="Century Gothic" panose="020B0502020202020204" pitchFamily="34" charset="0"/>
                      </a:endParaRPr>
                    </a:p>
                  </a:txBody>
                  <a:tcPr marL="9525" marR="9525" marT="9525" marB="0" anchor="ctr">
                    <a:solidFill>
                      <a:schemeClr val="tx2">
                        <a:lumMod val="50000"/>
                      </a:schemeClr>
                    </a:solidFill>
                  </a:tcPr>
                </a:tc>
                <a:tc>
                  <a:txBody>
                    <a:bodyPr/>
                    <a:lstStyle/>
                    <a:p>
                      <a:pPr algn="ctr" fontAlgn="ctr"/>
                      <a:r>
                        <a:rPr lang="en-US" sz="900" b="1" u="none" strike="noStrike" spc="0" dirty="0">
                          <a:solidFill>
                            <a:schemeClr val="bg1">
                              <a:lumMod val="95000"/>
                            </a:schemeClr>
                          </a:solidFill>
                          <a:effectLst/>
                          <a:latin typeface="Century Gothic" panose="020B0502020202020204" pitchFamily="34" charset="0"/>
                        </a:rPr>
                        <a:t>START DATE</a:t>
                      </a:r>
                      <a:endParaRPr lang="en-US" sz="900" b="1" i="0" u="none" strike="noStrike" spc="0" dirty="0">
                        <a:solidFill>
                          <a:schemeClr val="bg1">
                            <a:lumMod val="95000"/>
                          </a:schemeClr>
                        </a:solidFill>
                        <a:effectLst/>
                        <a:latin typeface="Century Gothic" panose="020B0502020202020204" pitchFamily="34" charset="0"/>
                      </a:endParaRPr>
                    </a:p>
                  </a:txBody>
                  <a:tcPr marL="9525" marR="9525" marT="9525" marB="0" anchor="ctr">
                    <a:solidFill>
                      <a:schemeClr val="tx2">
                        <a:lumMod val="50000"/>
                      </a:schemeClr>
                    </a:solidFill>
                  </a:tcPr>
                </a:tc>
                <a:extLst>
                  <a:ext uri="{0D108BD9-81ED-4DB2-BD59-A6C34878D82A}">
                    <a16:rowId xmlns:a16="http://schemas.microsoft.com/office/drawing/2014/main" val="3417488295"/>
                  </a:ext>
                </a:extLst>
              </a:tr>
              <a:tr h="329061">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extLst>
                  <a:ext uri="{0D108BD9-81ED-4DB2-BD59-A6C34878D82A}">
                    <a16:rowId xmlns:a16="http://schemas.microsoft.com/office/drawing/2014/main" val="908322924"/>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SCHEDULE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913C64B1-D5E2-6FEA-B8DE-05156512EBF2}"/>
              </a:ext>
            </a:extLst>
          </p:cNvPr>
          <p:cNvGraphicFramePr>
            <a:graphicFrameLocks noGrp="1"/>
          </p:cNvGraphicFramePr>
          <p:nvPr>
            <p:extLst>
              <p:ext uri="{D42A27DB-BD31-4B8C-83A1-F6EECF244321}">
                <p14:modId xmlns:p14="http://schemas.microsoft.com/office/powerpoint/2010/main" val="3783709209"/>
              </p:ext>
            </p:extLst>
          </p:nvPr>
        </p:nvGraphicFramePr>
        <p:xfrm>
          <a:off x="139148" y="534074"/>
          <a:ext cx="11887204" cy="5769615"/>
        </p:xfrm>
        <a:graphic>
          <a:graphicData uri="http://schemas.openxmlformats.org/drawingml/2006/table">
            <a:tbl>
              <a:tblPr>
                <a:tableStyleId>{5C22544A-7EE6-4342-B048-85BDC9FD1C3A}</a:tableStyleId>
              </a:tblPr>
              <a:tblGrid>
                <a:gridCol w="1083365">
                  <a:extLst>
                    <a:ext uri="{9D8B030D-6E8A-4147-A177-3AD203B41FA5}">
                      <a16:colId xmlns:a16="http://schemas.microsoft.com/office/drawing/2014/main" val="3109271853"/>
                    </a:ext>
                  </a:extLst>
                </a:gridCol>
                <a:gridCol w="904461">
                  <a:extLst>
                    <a:ext uri="{9D8B030D-6E8A-4147-A177-3AD203B41FA5}">
                      <a16:colId xmlns:a16="http://schemas.microsoft.com/office/drawing/2014/main" val="2137454001"/>
                    </a:ext>
                  </a:extLst>
                </a:gridCol>
                <a:gridCol w="854765">
                  <a:extLst>
                    <a:ext uri="{9D8B030D-6E8A-4147-A177-3AD203B41FA5}">
                      <a16:colId xmlns:a16="http://schemas.microsoft.com/office/drawing/2014/main" val="2385070478"/>
                    </a:ext>
                  </a:extLst>
                </a:gridCol>
                <a:gridCol w="884583">
                  <a:extLst>
                    <a:ext uri="{9D8B030D-6E8A-4147-A177-3AD203B41FA5}">
                      <a16:colId xmlns:a16="http://schemas.microsoft.com/office/drawing/2014/main" val="2616302530"/>
                    </a:ext>
                  </a:extLst>
                </a:gridCol>
                <a:gridCol w="1360005">
                  <a:extLst>
                    <a:ext uri="{9D8B030D-6E8A-4147-A177-3AD203B41FA5}">
                      <a16:colId xmlns:a16="http://schemas.microsoft.com/office/drawing/2014/main" val="867719847"/>
                    </a:ext>
                  </a:extLst>
                </a:gridCol>
                <a:gridCol w="1360005">
                  <a:extLst>
                    <a:ext uri="{9D8B030D-6E8A-4147-A177-3AD203B41FA5}">
                      <a16:colId xmlns:a16="http://schemas.microsoft.com/office/drawing/2014/main" val="3854393007"/>
                    </a:ext>
                  </a:extLst>
                </a:gridCol>
                <a:gridCol w="1360005">
                  <a:extLst>
                    <a:ext uri="{9D8B030D-6E8A-4147-A177-3AD203B41FA5}">
                      <a16:colId xmlns:a16="http://schemas.microsoft.com/office/drawing/2014/main" val="31430250"/>
                    </a:ext>
                  </a:extLst>
                </a:gridCol>
                <a:gridCol w="1360005">
                  <a:extLst>
                    <a:ext uri="{9D8B030D-6E8A-4147-A177-3AD203B41FA5}">
                      <a16:colId xmlns:a16="http://schemas.microsoft.com/office/drawing/2014/main" val="3961551993"/>
                    </a:ext>
                  </a:extLst>
                </a:gridCol>
                <a:gridCol w="1360005">
                  <a:extLst>
                    <a:ext uri="{9D8B030D-6E8A-4147-A177-3AD203B41FA5}">
                      <a16:colId xmlns:a16="http://schemas.microsoft.com/office/drawing/2014/main" val="2779437096"/>
                    </a:ext>
                  </a:extLst>
                </a:gridCol>
                <a:gridCol w="1360005">
                  <a:extLst>
                    <a:ext uri="{9D8B030D-6E8A-4147-A177-3AD203B41FA5}">
                      <a16:colId xmlns:a16="http://schemas.microsoft.com/office/drawing/2014/main" val="394699718"/>
                    </a:ext>
                  </a:extLst>
                </a:gridCol>
              </a:tblGrid>
              <a:tr h="384641">
                <a:tc>
                  <a:txBody>
                    <a:bodyPr/>
                    <a:lstStyle/>
                    <a:p>
                      <a:pPr algn="ctr" fontAlgn="ctr"/>
                      <a:r>
                        <a:rPr lang="en-US" sz="1100" b="1" u="none" strike="noStrike" dirty="0">
                          <a:solidFill>
                            <a:schemeClr val="bg1">
                              <a:lumMod val="95000"/>
                            </a:schemeClr>
                          </a:solidFill>
                          <a:effectLst/>
                          <a:latin typeface="Century Gothic" panose="020B0502020202020204" pitchFamily="34" charset="0"/>
                        </a:rPr>
                        <a:t>PHASE TITLE</a:t>
                      </a:r>
                      <a:endParaRPr lang="en-US" sz="1100" b="1"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tx2">
                        <a:lumMod val="75000"/>
                      </a:schemeClr>
                    </a:solidFill>
                  </a:tcPr>
                </a:tc>
                <a:tc>
                  <a:txBody>
                    <a:bodyPr/>
                    <a:lstStyle/>
                    <a:p>
                      <a:pPr algn="ctr" fontAlgn="ctr"/>
                      <a:r>
                        <a:rPr lang="en-US" sz="1100" b="1" u="none" strike="noStrike">
                          <a:solidFill>
                            <a:schemeClr val="bg1">
                              <a:lumMod val="95000"/>
                            </a:schemeClr>
                          </a:solidFill>
                          <a:effectLst/>
                          <a:latin typeface="Century Gothic" panose="020B0502020202020204" pitchFamily="34" charset="0"/>
                        </a:rPr>
                        <a:t>START </a:t>
                      </a:r>
                      <a:br>
                        <a:rPr lang="en-US" sz="1100" b="1" u="none" strike="noStrike">
                          <a:solidFill>
                            <a:schemeClr val="bg1">
                              <a:lumMod val="95000"/>
                            </a:schemeClr>
                          </a:solidFill>
                          <a:effectLst/>
                          <a:latin typeface="Century Gothic" panose="020B0502020202020204" pitchFamily="34" charset="0"/>
                        </a:rPr>
                      </a:br>
                      <a:r>
                        <a:rPr lang="en-US" sz="1100" b="1" u="none" strike="noStrike">
                          <a:solidFill>
                            <a:schemeClr val="bg1">
                              <a:lumMod val="95000"/>
                            </a:schemeClr>
                          </a:solidFill>
                          <a:effectLst/>
                          <a:latin typeface="Century Gothic" panose="020B0502020202020204" pitchFamily="34" charset="0"/>
                        </a:rPr>
                        <a:t>DATE</a:t>
                      </a:r>
                      <a:endParaRPr lang="en-US" sz="1100" b="1" i="0" u="none" strike="noStrike">
                        <a:solidFill>
                          <a:schemeClr val="bg1">
                            <a:lumMod val="95000"/>
                          </a:schemeClr>
                        </a:solidFill>
                        <a:effectLst/>
                        <a:latin typeface="Century Gothic" panose="020B0502020202020204" pitchFamily="34" charset="0"/>
                      </a:endParaRPr>
                    </a:p>
                  </a:txBody>
                  <a:tcPr marL="52695" marR="5855" marT="5855" marB="0" anchor="ctr">
                    <a:solidFill>
                      <a:schemeClr val="tx2">
                        <a:lumMod val="75000"/>
                      </a:schemeClr>
                    </a:solidFill>
                  </a:tcPr>
                </a:tc>
                <a:tc>
                  <a:txBody>
                    <a:bodyPr/>
                    <a:lstStyle/>
                    <a:p>
                      <a:pPr algn="ctr" fontAlgn="ctr"/>
                      <a:r>
                        <a:rPr lang="en-US" sz="1100" b="1" u="none" strike="noStrike" dirty="0">
                          <a:solidFill>
                            <a:schemeClr val="bg1">
                              <a:lumMod val="95000"/>
                            </a:schemeClr>
                          </a:solidFill>
                          <a:effectLst/>
                          <a:latin typeface="Century Gothic" panose="020B0502020202020204" pitchFamily="34" charset="0"/>
                        </a:rPr>
                        <a:t>END </a:t>
                      </a:r>
                      <a:br>
                        <a:rPr lang="en-US" sz="1100" b="1" u="none" strike="noStrike" dirty="0">
                          <a:solidFill>
                            <a:schemeClr val="bg1">
                              <a:lumMod val="95000"/>
                            </a:schemeClr>
                          </a:solidFill>
                          <a:effectLst/>
                          <a:latin typeface="Century Gothic" panose="020B0502020202020204" pitchFamily="34" charset="0"/>
                        </a:rPr>
                      </a:br>
                      <a:r>
                        <a:rPr lang="en-US" sz="1100" b="1" u="none" strike="noStrike" dirty="0">
                          <a:solidFill>
                            <a:schemeClr val="bg1">
                              <a:lumMod val="95000"/>
                            </a:schemeClr>
                          </a:solidFill>
                          <a:effectLst/>
                          <a:latin typeface="Century Gothic" panose="020B0502020202020204" pitchFamily="34" charset="0"/>
                        </a:rPr>
                        <a:t>DATE</a:t>
                      </a:r>
                      <a:endParaRPr lang="en-US" sz="1100" b="1"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tx2">
                        <a:lumMod val="75000"/>
                      </a:schemeClr>
                    </a:solidFill>
                  </a:tcPr>
                </a:tc>
                <a:tc>
                  <a:txBody>
                    <a:bodyPr/>
                    <a:lstStyle/>
                    <a:p>
                      <a:pPr algn="ctr" fontAlgn="ctr"/>
                      <a:r>
                        <a:rPr lang="en-US" sz="1100" b="1" u="none" strike="noStrike" dirty="0">
                          <a:solidFill>
                            <a:schemeClr val="bg1">
                              <a:lumMod val="95000"/>
                            </a:schemeClr>
                          </a:solidFill>
                          <a:effectLst/>
                          <a:latin typeface="Century Gothic" panose="020B0502020202020204" pitchFamily="34" charset="0"/>
                        </a:rPr>
                        <a:t>DURATION </a:t>
                      </a:r>
                      <a:br>
                        <a:rPr lang="en-US" sz="1100" b="1" u="none" strike="noStrike" dirty="0">
                          <a:solidFill>
                            <a:schemeClr val="bg1">
                              <a:lumMod val="95000"/>
                            </a:schemeClr>
                          </a:solidFill>
                          <a:effectLst/>
                          <a:latin typeface="Century Gothic" panose="020B0502020202020204" pitchFamily="34" charset="0"/>
                        </a:rPr>
                      </a:br>
                      <a:r>
                        <a:rPr lang="en-US" sz="1100" b="0" u="none" strike="noStrike" dirty="0">
                          <a:solidFill>
                            <a:schemeClr val="bg1">
                              <a:lumMod val="95000"/>
                            </a:schemeClr>
                          </a:solidFill>
                          <a:effectLst/>
                          <a:latin typeface="Century Gothic" panose="020B0502020202020204" pitchFamily="34" charset="0"/>
                        </a:rPr>
                        <a:t>in days</a:t>
                      </a:r>
                      <a:endParaRPr lang="en-US" sz="1100" b="0"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tx2">
                        <a:lumMod val="75000"/>
                      </a:schemeClr>
                    </a:solidFill>
                  </a:tcPr>
                </a:tc>
                <a:tc>
                  <a:txBody>
                    <a:bodyPr/>
                    <a:lstStyle/>
                    <a:p>
                      <a:pPr lvl="0" algn="ctr" fontAlgn="ctr"/>
                      <a:r>
                        <a:rPr lang="en-US" sz="1100" b="1" u="none" strike="noStrike" dirty="0">
                          <a:solidFill>
                            <a:schemeClr val="bg1">
                              <a:lumMod val="95000"/>
                            </a:schemeClr>
                          </a:solidFill>
                          <a:effectLst/>
                          <a:latin typeface="Century Gothic" panose="020B0502020202020204" pitchFamily="34" charset="0"/>
                        </a:rPr>
                        <a:t>SCHEDULE</a:t>
                      </a:r>
                      <a:endParaRPr lang="en-US" sz="1100" b="1"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tx2">
                        <a:lumMod val="75000"/>
                      </a:schemeClr>
                    </a:solidFill>
                  </a:tcPr>
                </a:tc>
                <a:tc>
                  <a:txBody>
                    <a:bodyPr/>
                    <a:lstStyle/>
                    <a:p>
                      <a:pPr lvl="0" algn="ctr" fontAlgn="ctr"/>
                      <a:r>
                        <a:rPr lang="en-US" sz="1100" b="1" u="none" strike="noStrike" dirty="0">
                          <a:solidFill>
                            <a:schemeClr val="bg1">
                              <a:lumMod val="95000"/>
                            </a:schemeClr>
                          </a:solidFill>
                          <a:effectLst/>
                          <a:latin typeface="Century Gothic" panose="020B0502020202020204" pitchFamily="34" charset="0"/>
                        </a:rPr>
                        <a:t>BUDGET</a:t>
                      </a:r>
                      <a:endParaRPr lang="en-US" sz="1100" b="1"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tx2">
                        <a:lumMod val="75000"/>
                      </a:schemeClr>
                    </a:solidFill>
                  </a:tcPr>
                </a:tc>
                <a:tc>
                  <a:txBody>
                    <a:bodyPr/>
                    <a:lstStyle/>
                    <a:p>
                      <a:pPr lvl="0" algn="ctr" fontAlgn="ctr"/>
                      <a:r>
                        <a:rPr lang="en-US" sz="1100" b="1" u="none" strike="noStrike">
                          <a:solidFill>
                            <a:schemeClr val="bg1">
                              <a:lumMod val="95000"/>
                            </a:schemeClr>
                          </a:solidFill>
                          <a:effectLst/>
                          <a:latin typeface="Century Gothic" panose="020B0502020202020204" pitchFamily="34" charset="0"/>
                        </a:rPr>
                        <a:t>RESOURCES</a:t>
                      </a:r>
                      <a:endParaRPr lang="en-US" sz="1100" b="1" i="0" u="none" strike="noStrike">
                        <a:solidFill>
                          <a:schemeClr val="bg1">
                            <a:lumMod val="95000"/>
                          </a:schemeClr>
                        </a:solidFill>
                        <a:effectLst/>
                        <a:latin typeface="Century Gothic" panose="020B0502020202020204" pitchFamily="34" charset="0"/>
                      </a:endParaRPr>
                    </a:p>
                  </a:txBody>
                  <a:tcPr marL="52695" marR="5855" marT="5855" marB="0" anchor="ctr">
                    <a:solidFill>
                      <a:schemeClr val="tx2">
                        <a:lumMod val="75000"/>
                      </a:schemeClr>
                    </a:solidFill>
                  </a:tcPr>
                </a:tc>
                <a:tc>
                  <a:txBody>
                    <a:bodyPr/>
                    <a:lstStyle/>
                    <a:p>
                      <a:pPr lvl="0" algn="ctr" fontAlgn="ctr"/>
                      <a:r>
                        <a:rPr lang="en-US" sz="1100" b="1" u="none" strike="noStrike" dirty="0">
                          <a:solidFill>
                            <a:schemeClr val="bg1">
                              <a:lumMod val="95000"/>
                            </a:schemeClr>
                          </a:solidFill>
                          <a:effectLst/>
                          <a:latin typeface="Century Gothic" panose="020B0502020202020204" pitchFamily="34" charset="0"/>
                        </a:rPr>
                        <a:t>RISKS</a:t>
                      </a:r>
                      <a:endParaRPr lang="en-US" sz="1100" b="1"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tx2">
                        <a:lumMod val="75000"/>
                      </a:schemeClr>
                    </a:solidFill>
                  </a:tcPr>
                </a:tc>
                <a:tc>
                  <a:txBody>
                    <a:bodyPr/>
                    <a:lstStyle/>
                    <a:p>
                      <a:pPr lvl="0" algn="ctr" fontAlgn="ctr"/>
                      <a:r>
                        <a:rPr lang="en-US" sz="1100" b="1" u="none" strike="noStrike" dirty="0">
                          <a:solidFill>
                            <a:schemeClr val="bg1">
                              <a:lumMod val="95000"/>
                            </a:schemeClr>
                          </a:solidFill>
                          <a:effectLst/>
                          <a:latin typeface="Century Gothic" panose="020B0502020202020204" pitchFamily="34" charset="0"/>
                        </a:rPr>
                        <a:t>ISSUES</a:t>
                      </a:r>
                      <a:endParaRPr lang="en-US" sz="1100" b="1"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tx2">
                        <a:lumMod val="75000"/>
                      </a:schemeClr>
                    </a:solidFill>
                  </a:tcPr>
                </a:tc>
                <a:tc>
                  <a:txBody>
                    <a:bodyPr/>
                    <a:lstStyle/>
                    <a:p>
                      <a:pPr lvl="0" algn="ctr" fontAlgn="ctr"/>
                      <a:r>
                        <a:rPr lang="en-US" sz="1100" b="1" u="none" strike="noStrike" dirty="0">
                          <a:solidFill>
                            <a:schemeClr val="bg1">
                              <a:lumMod val="95000"/>
                            </a:schemeClr>
                          </a:solidFill>
                          <a:effectLst/>
                          <a:latin typeface="Century Gothic" panose="020B0502020202020204" pitchFamily="34" charset="0"/>
                        </a:rPr>
                        <a:t>COMMENTS</a:t>
                      </a:r>
                      <a:endParaRPr lang="en-US" sz="1100" b="1"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tx2">
                        <a:lumMod val="75000"/>
                      </a:schemeClr>
                    </a:solidFill>
                  </a:tcPr>
                </a:tc>
                <a:extLst>
                  <a:ext uri="{0D108BD9-81ED-4DB2-BD59-A6C34878D82A}">
                    <a16:rowId xmlns:a16="http://schemas.microsoft.com/office/drawing/2014/main" val="4037298154"/>
                  </a:ext>
                </a:extLst>
              </a:tr>
              <a:tr h="384641">
                <a:tc>
                  <a:txBody>
                    <a:bodyPr/>
                    <a:lstStyle/>
                    <a:p>
                      <a:pPr algn="l" fontAlgn="ctr"/>
                      <a:r>
                        <a:rPr lang="en-US" sz="1200" u="none" strike="noStrike">
                          <a:effectLst/>
                          <a:latin typeface="Century Gothic" panose="020B0502020202020204" pitchFamily="34" charset="0"/>
                        </a:rPr>
                        <a:t>Phase A</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ctr" fontAlgn="ctr"/>
                      <a:r>
                        <a:rPr lang="en-US" sz="1200" u="none" strike="noStrike">
                          <a:effectLst/>
                          <a:latin typeface="Century Gothic" panose="020B0502020202020204" pitchFamily="34" charset="0"/>
                        </a:rPr>
                        <a:t>05/05/25</a:t>
                      </a: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r>
                        <a:rPr lang="en-US" sz="1200" u="none" strike="noStrike" dirty="0">
                          <a:effectLst/>
                          <a:latin typeface="Century Gothic" panose="020B0502020202020204" pitchFamily="34" charset="0"/>
                        </a:rPr>
                        <a:t>07/01/26</a:t>
                      </a: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r>
                        <a:rPr lang="en-US" sz="1200" u="none" strike="noStrike" dirty="0">
                          <a:effectLst/>
                          <a:latin typeface="Century Gothic" panose="020B0502020202020204" pitchFamily="34" charset="0"/>
                        </a:rPr>
                        <a:t>200</a:t>
                      </a: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987942437"/>
                  </a:ext>
                </a:extLst>
              </a:tr>
              <a:tr h="384641">
                <a:tc>
                  <a:txBody>
                    <a:bodyPr/>
                    <a:lstStyle/>
                    <a:p>
                      <a:pPr algn="l" fontAlgn="ctr"/>
                      <a:r>
                        <a:rPr lang="en-US" sz="1200" u="none" strike="noStrike" dirty="0">
                          <a:effectLst/>
                          <a:latin typeface="Century Gothic" panose="020B0502020202020204" pitchFamily="34" charset="0"/>
                        </a:rPr>
                        <a:t>Phase B</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r>
                        <a:rPr lang="en-US" sz="1200" u="none" strike="noStrike" dirty="0">
                          <a:effectLst/>
                          <a:latin typeface="Century Gothic" panose="020B0502020202020204" pitchFamily="34" charset="0"/>
                        </a:rPr>
                        <a:t>05/10/25</a:t>
                      </a: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r>
                        <a:rPr lang="en-US" sz="1200" u="none" strike="noStrike" dirty="0">
                          <a:effectLst/>
                          <a:latin typeface="Century Gothic" panose="020B0502020202020204" pitchFamily="34" charset="0"/>
                        </a:rPr>
                        <a:t>08/10/25</a:t>
                      </a: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r>
                        <a:rPr lang="en-US" sz="1200" u="none" strike="noStrike" dirty="0">
                          <a:effectLst/>
                          <a:latin typeface="Century Gothic" panose="020B0502020202020204" pitchFamily="34" charset="0"/>
                        </a:rPr>
                        <a:t>93</a:t>
                      </a: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1384118404"/>
                  </a:ext>
                </a:extLst>
              </a:tr>
              <a:tr h="384641">
                <a:tc>
                  <a:txBody>
                    <a:bodyPr/>
                    <a:lstStyle/>
                    <a:p>
                      <a:pPr algn="l" fontAlgn="ctr"/>
                      <a:r>
                        <a:rPr lang="en-US" sz="1200" u="none" strike="noStrike">
                          <a:effectLst/>
                          <a:latin typeface="Century Gothic" panose="020B0502020202020204" pitchFamily="34" charset="0"/>
                        </a:rPr>
                        <a:t>Phase C</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ctr" fontAlgn="ctr"/>
                      <a:r>
                        <a:rPr lang="en-US" sz="1200" u="none" strike="noStrike">
                          <a:effectLst/>
                          <a:latin typeface="Century Gothic" panose="020B0502020202020204" pitchFamily="34" charset="0"/>
                        </a:rPr>
                        <a:t>06/10/25</a:t>
                      </a: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r>
                        <a:rPr lang="en-US" sz="1200" u="none" strike="noStrike">
                          <a:effectLst/>
                          <a:latin typeface="Century Gothic" panose="020B0502020202020204" pitchFamily="34" charset="0"/>
                        </a:rPr>
                        <a:t>03/01/26</a:t>
                      </a: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r>
                        <a:rPr lang="en-US" sz="1200" u="none" strike="noStrike">
                          <a:effectLst/>
                          <a:latin typeface="Century Gothic" panose="020B0502020202020204" pitchFamily="34" charset="0"/>
                        </a:rPr>
                        <a:t>265</a:t>
                      </a: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3302342959"/>
                  </a:ext>
                </a:extLst>
              </a:tr>
              <a:tr h="384641">
                <a:tc>
                  <a:txBody>
                    <a:bodyPr/>
                    <a:lstStyle/>
                    <a:p>
                      <a:pPr algn="l" fontAlgn="ctr"/>
                      <a:r>
                        <a:rPr lang="en-US" sz="1200" u="none" strike="noStrike" dirty="0">
                          <a:effectLst/>
                          <a:latin typeface="Century Gothic" panose="020B0502020202020204" pitchFamily="34" charset="0"/>
                        </a:rPr>
                        <a:t>Phase D</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r>
                        <a:rPr lang="en-US" sz="1200" u="none" strike="noStrike" dirty="0">
                          <a:effectLst/>
                          <a:latin typeface="Century Gothic" panose="020B0502020202020204" pitchFamily="34" charset="0"/>
                        </a:rPr>
                        <a:t>06/22/25</a:t>
                      </a: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r>
                        <a:rPr lang="en-US" sz="1200" u="none" strike="noStrike" dirty="0">
                          <a:effectLst/>
                          <a:latin typeface="Century Gothic" panose="020B0502020202020204" pitchFamily="34" charset="0"/>
                        </a:rPr>
                        <a:t>08/04/25</a:t>
                      </a: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r>
                        <a:rPr lang="en-US" sz="1200" u="none" strike="noStrike" dirty="0">
                          <a:effectLst/>
                          <a:latin typeface="Century Gothic" panose="020B0502020202020204" pitchFamily="34" charset="0"/>
                        </a:rPr>
                        <a:t>44</a:t>
                      </a: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4290785438"/>
                  </a:ext>
                </a:extLst>
              </a:tr>
              <a:tr h="384641">
                <a:tc>
                  <a:txBody>
                    <a:bodyPr/>
                    <a:lstStyle/>
                    <a:p>
                      <a:pPr algn="l" fontAlgn="ctr"/>
                      <a:r>
                        <a:rPr lang="en-US" sz="1200" u="none" strike="noStrike">
                          <a:effectLst/>
                          <a:latin typeface="Century Gothic" panose="020B0502020202020204" pitchFamily="34" charset="0"/>
                        </a:rPr>
                        <a:t>Phase E</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ctr" fontAlgn="ctr"/>
                      <a:r>
                        <a:rPr lang="en-US" sz="1200" u="none" strike="noStrike">
                          <a:effectLst/>
                          <a:latin typeface="Century Gothic" panose="020B0502020202020204" pitchFamily="34" charset="0"/>
                        </a:rPr>
                        <a:t>07/14/25</a:t>
                      </a: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r>
                        <a:rPr lang="en-US" sz="1200" u="none" strike="noStrike">
                          <a:effectLst/>
                          <a:latin typeface="Century Gothic" panose="020B0502020202020204" pitchFamily="34" charset="0"/>
                        </a:rPr>
                        <a:t>11/01/25</a:t>
                      </a: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r>
                        <a:rPr lang="en-US" sz="1200" u="none" strike="noStrike">
                          <a:effectLst/>
                          <a:latin typeface="Century Gothic" panose="020B0502020202020204" pitchFamily="34" charset="0"/>
                        </a:rPr>
                        <a:t>111</a:t>
                      </a: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4250019112"/>
                  </a:ext>
                </a:extLst>
              </a:tr>
              <a:tr h="384641">
                <a:tc>
                  <a:txBody>
                    <a:bodyPr/>
                    <a:lstStyle/>
                    <a:p>
                      <a:pPr algn="l" fontAlgn="ctr"/>
                      <a:r>
                        <a:rPr lang="en-US" sz="1200" u="none" strike="noStrike" dirty="0">
                          <a:effectLst/>
                          <a:latin typeface="Century Gothic" panose="020B0502020202020204" pitchFamily="34" charset="0"/>
                        </a:rPr>
                        <a:t>Phase F</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r>
                        <a:rPr lang="en-US" sz="1200" u="none" strike="noStrike" dirty="0">
                          <a:effectLst/>
                          <a:latin typeface="Century Gothic" panose="020B0502020202020204" pitchFamily="34" charset="0"/>
                        </a:rPr>
                        <a:t>07/14/25</a:t>
                      </a: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r>
                        <a:rPr lang="en-US" sz="1200" u="none" strike="noStrike" dirty="0">
                          <a:effectLst/>
                          <a:latin typeface="Century Gothic" panose="020B0502020202020204" pitchFamily="34" charset="0"/>
                        </a:rPr>
                        <a:t>01/20/26</a:t>
                      </a: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r>
                        <a:rPr lang="en-US" sz="1200" u="none" strike="noStrike" dirty="0">
                          <a:effectLst/>
                          <a:latin typeface="Century Gothic" panose="020B0502020202020204" pitchFamily="34" charset="0"/>
                        </a:rPr>
                        <a:t>191</a:t>
                      </a: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427352167"/>
                  </a:ext>
                </a:extLst>
              </a:tr>
              <a:tr h="384641">
                <a:tc>
                  <a:txBody>
                    <a:bodyPr/>
                    <a:lstStyle/>
                    <a:p>
                      <a:pPr algn="l" fontAlgn="ctr"/>
                      <a:r>
                        <a:rPr lang="en-US" sz="1200" u="none" strike="noStrike">
                          <a:effectLst/>
                          <a:latin typeface="Century Gothic" panose="020B0502020202020204" pitchFamily="34" charset="0"/>
                        </a:rPr>
                        <a:t>Phase G</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ctr" fontAlgn="ctr"/>
                      <a:r>
                        <a:rPr lang="en-US" sz="1200" u="none" strike="noStrike">
                          <a:effectLst/>
                          <a:latin typeface="Century Gothic" panose="020B0502020202020204" pitchFamily="34" charset="0"/>
                        </a:rPr>
                        <a:t>08/01/25</a:t>
                      </a: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r>
                        <a:rPr lang="en-US" sz="1200" u="none" strike="noStrike">
                          <a:effectLst/>
                          <a:latin typeface="Century Gothic" panose="020B0502020202020204" pitchFamily="34" charset="0"/>
                        </a:rPr>
                        <a:t>10/01/25</a:t>
                      </a: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r>
                        <a:rPr lang="en-US" sz="1200" u="none" strike="noStrike" dirty="0">
                          <a:effectLst/>
                          <a:latin typeface="Century Gothic" panose="020B0502020202020204" pitchFamily="34" charset="0"/>
                        </a:rPr>
                        <a:t>62</a:t>
                      </a: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1452792080"/>
                  </a:ext>
                </a:extLst>
              </a:tr>
              <a:tr h="384641">
                <a:tc>
                  <a:txBody>
                    <a:bodyPr/>
                    <a:lstStyle/>
                    <a:p>
                      <a:pPr algn="l" fontAlgn="ctr"/>
                      <a:r>
                        <a:rPr lang="en-US" sz="1200" u="none" strike="noStrike" dirty="0">
                          <a:effectLst/>
                          <a:latin typeface="Century Gothic" panose="020B0502020202020204" pitchFamily="34" charset="0"/>
                        </a:rPr>
                        <a:t>Phase H</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r>
                        <a:rPr lang="en-US" sz="1200" u="none" strike="noStrike" dirty="0">
                          <a:effectLst/>
                          <a:latin typeface="Century Gothic" panose="020B0502020202020204" pitchFamily="34" charset="0"/>
                        </a:rPr>
                        <a:t>08/14/25</a:t>
                      </a: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r>
                        <a:rPr lang="en-US" sz="1200" u="none" strike="noStrike" dirty="0">
                          <a:effectLst/>
                          <a:latin typeface="Century Gothic" panose="020B0502020202020204" pitchFamily="34" charset="0"/>
                        </a:rPr>
                        <a:t>08/30/25</a:t>
                      </a: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r>
                        <a:rPr lang="en-US" sz="1200" u="none" strike="noStrike" dirty="0">
                          <a:effectLst/>
                          <a:latin typeface="Century Gothic" panose="020B0502020202020204" pitchFamily="34" charset="0"/>
                        </a:rPr>
                        <a:t>17</a:t>
                      </a: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3147219990"/>
                  </a:ext>
                </a:extLst>
              </a:tr>
              <a:tr h="384641">
                <a:tc>
                  <a:txBody>
                    <a:bodyPr/>
                    <a:lstStyle/>
                    <a:p>
                      <a:pPr algn="l" fontAlgn="ctr"/>
                      <a:r>
                        <a:rPr lang="en-US" sz="1200" u="none" strike="noStrike" dirty="0">
                          <a:effectLst/>
                          <a:latin typeface="Century Gothic" panose="020B0502020202020204" pitchFamily="34" charset="0"/>
                        </a:rPr>
                        <a:t>Phase I</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ctr" fontAlgn="ctr"/>
                      <a:r>
                        <a:rPr lang="en-US" sz="1200" u="none" strike="noStrike" dirty="0">
                          <a:effectLst/>
                          <a:latin typeface="Century Gothic" panose="020B0502020202020204" pitchFamily="34" charset="0"/>
                        </a:rPr>
                        <a:t>09/01/25</a:t>
                      </a: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r>
                        <a:rPr lang="en-US" sz="1200" u="none" strike="noStrike" dirty="0">
                          <a:effectLst/>
                          <a:latin typeface="Century Gothic" panose="020B0502020202020204" pitchFamily="34" charset="0"/>
                        </a:rPr>
                        <a:t>12/10/25</a:t>
                      </a: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r>
                        <a:rPr lang="en-US" sz="1200" u="none" strike="noStrike" dirty="0">
                          <a:effectLst/>
                          <a:latin typeface="Century Gothic" panose="020B0502020202020204" pitchFamily="34" charset="0"/>
                        </a:rPr>
                        <a:t>101</a:t>
                      </a: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4185819283"/>
                  </a:ext>
                </a:extLst>
              </a:tr>
              <a:tr h="384641">
                <a:tc>
                  <a:txBody>
                    <a:bodyPr/>
                    <a:lstStyle/>
                    <a:p>
                      <a:pPr algn="l" fontAlgn="ctr"/>
                      <a:r>
                        <a:rPr lang="en-US" sz="1200" u="none" strike="noStrike" dirty="0">
                          <a:effectLst/>
                          <a:latin typeface="Century Gothic" panose="020B0502020202020204" pitchFamily="34" charset="0"/>
                        </a:rPr>
                        <a:t>Phase J</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r>
                        <a:rPr lang="en-US" sz="1200" u="none" strike="noStrike" dirty="0">
                          <a:effectLst/>
                          <a:latin typeface="Century Gothic" panose="020B0502020202020204" pitchFamily="34" charset="0"/>
                        </a:rPr>
                        <a:t>10/01/25</a:t>
                      </a: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r>
                        <a:rPr lang="en-US" sz="1200" u="none" strike="noStrike" dirty="0">
                          <a:effectLst/>
                          <a:latin typeface="Century Gothic" panose="020B0502020202020204" pitchFamily="34" charset="0"/>
                        </a:rPr>
                        <a:t>11/15/25</a:t>
                      </a: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r>
                        <a:rPr lang="en-US" sz="1200" u="none" strike="noStrike" dirty="0">
                          <a:effectLst/>
                          <a:latin typeface="Century Gothic" panose="020B0502020202020204" pitchFamily="34" charset="0"/>
                        </a:rPr>
                        <a:t>46</a:t>
                      </a: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443305558"/>
                  </a:ext>
                </a:extLst>
              </a:tr>
              <a:tr h="384641">
                <a:tc>
                  <a:txBody>
                    <a:bodyPr/>
                    <a:lstStyle/>
                    <a:p>
                      <a:pPr algn="l" fontAlgn="ctr"/>
                      <a:r>
                        <a:rPr lang="en-US" sz="1200" u="none" strike="noStrike" dirty="0">
                          <a:effectLst/>
                          <a:latin typeface="Century Gothic" panose="020B0502020202020204" pitchFamily="34" charset="0"/>
                        </a:rPr>
                        <a:t>Phase K</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ctr" fontAlgn="ctr"/>
                      <a:r>
                        <a:rPr lang="en-US" sz="1200" u="none" strike="noStrike">
                          <a:effectLst/>
                          <a:latin typeface="Century Gothic" panose="020B0502020202020204" pitchFamily="34" charset="0"/>
                        </a:rPr>
                        <a:t>10/01/25</a:t>
                      </a: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r>
                        <a:rPr lang="en-US" sz="1200" u="none" strike="noStrike">
                          <a:effectLst/>
                          <a:latin typeface="Century Gothic" panose="020B0502020202020204" pitchFamily="34" charset="0"/>
                        </a:rPr>
                        <a:t>12/01/25</a:t>
                      </a: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r>
                        <a:rPr lang="en-US" sz="1200" u="none" strike="noStrike">
                          <a:effectLst/>
                          <a:latin typeface="Century Gothic" panose="020B0502020202020204" pitchFamily="34" charset="0"/>
                        </a:rPr>
                        <a:t>62</a:t>
                      </a: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475291476"/>
                  </a:ext>
                </a:extLst>
              </a:tr>
              <a:tr h="384641">
                <a:tc>
                  <a:txBody>
                    <a:bodyPr/>
                    <a:lstStyle/>
                    <a:p>
                      <a:pPr algn="l" fontAlgn="ctr"/>
                      <a:r>
                        <a:rPr lang="en-US" sz="1200" u="none" strike="noStrike" dirty="0">
                          <a:effectLst/>
                          <a:latin typeface="Century Gothic" panose="020B0502020202020204" pitchFamily="34" charset="0"/>
                        </a:rPr>
                        <a:t>Phase L</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r>
                        <a:rPr lang="en-US" sz="1200" u="none" strike="noStrike">
                          <a:effectLst/>
                          <a:latin typeface="Century Gothic" panose="020B0502020202020204" pitchFamily="34" charset="0"/>
                        </a:rPr>
                        <a:t>11/01/25</a:t>
                      </a: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r>
                        <a:rPr lang="en-US" sz="1200" u="none" strike="noStrike">
                          <a:effectLst/>
                          <a:latin typeface="Century Gothic" panose="020B0502020202020204" pitchFamily="34" charset="0"/>
                        </a:rPr>
                        <a:t>12/01/25</a:t>
                      </a: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r>
                        <a:rPr lang="en-US" sz="1200" u="none" strike="noStrike">
                          <a:effectLst/>
                          <a:latin typeface="Century Gothic" panose="020B0502020202020204" pitchFamily="34" charset="0"/>
                        </a:rPr>
                        <a:t>31</a:t>
                      </a: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2465968683"/>
                  </a:ext>
                </a:extLst>
              </a:tr>
              <a:tr h="384641">
                <a:tc>
                  <a:txBody>
                    <a:bodyPr/>
                    <a:lstStyle/>
                    <a:p>
                      <a:pPr algn="l" fontAlgn="ctr"/>
                      <a:r>
                        <a:rPr lang="en-US" sz="1200" u="none" strike="noStrike" dirty="0">
                          <a:effectLst/>
                          <a:latin typeface="Century Gothic" panose="020B0502020202020204" pitchFamily="34" charset="0"/>
                        </a:rPr>
                        <a:t>Phase M</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ctr" fontAlgn="ctr"/>
                      <a:r>
                        <a:rPr lang="en-US" sz="1200" u="none" strike="noStrike">
                          <a:effectLst/>
                          <a:latin typeface="Century Gothic" panose="020B0502020202020204" pitchFamily="34" charset="0"/>
                        </a:rPr>
                        <a:t>11/10/25</a:t>
                      </a: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r>
                        <a:rPr lang="en-US" sz="1200" u="none" strike="noStrike">
                          <a:effectLst/>
                          <a:latin typeface="Century Gothic" panose="020B0502020202020204" pitchFamily="34" charset="0"/>
                        </a:rPr>
                        <a:t>12/10/25</a:t>
                      </a: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r>
                        <a:rPr lang="en-US" sz="1200" u="none" strike="noStrike">
                          <a:effectLst/>
                          <a:latin typeface="Century Gothic" panose="020B0502020202020204" pitchFamily="34" charset="0"/>
                        </a:rPr>
                        <a:t>31</a:t>
                      </a: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2621803848"/>
                  </a:ext>
                </a:extLst>
              </a:tr>
              <a:tr h="384641">
                <a:tc>
                  <a:txBody>
                    <a:bodyPr/>
                    <a:lstStyle/>
                    <a:p>
                      <a:pPr algn="l" fontAlgn="ctr"/>
                      <a:r>
                        <a:rPr lang="en-US" sz="1200" u="none" strike="noStrike" dirty="0">
                          <a:effectLst/>
                          <a:latin typeface="Century Gothic" panose="020B0502020202020204" pitchFamily="34" charset="0"/>
                        </a:rPr>
                        <a:t>Phase N</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r>
                        <a:rPr lang="en-US" sz="1200" u="none" strike="noStrike">
                          <a:effectLst/>
                          <a:latin typeface="Century Gothic" panose="020B0502020202020204" pitchFamily="34" charset="0"/>
                        </a:rPr>
                        <a:t>12/01/25</a:t>
                      </a: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r>
                        <a:rPr lang="en-US" sz="1200" u="none" strike="noStrike">
                          <a:effectLst/>
                          <a:latin typeface="Century Gothic" panose="020B0502020202020204" pitchFamily="34" charset="0"/>
                        </a:rPr>
                        <a:t>02/10/26</a:t>
                      </a: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r>
                        <a:rPr lang="en-US" sz="1200" u="none" strike="noStrike">
                          <a:effectLst/>
                          <a:latin typeface="Century Gothic" panose="020B0502020202020204" pitchFamily="34" charset="0"/>
                        </a:rPr>
                        <a:t>72</a:t>
                      </a: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1764946267"/>
                  </a:ext>
                </a:extLst>
              </a:tr>
            </a:tbl>
          </a:graphicData>
        </a:graphic>
      </p:graphicFrame>
      <p:sp>
        <p:nvSpPr>
          <p:cNvPr id="3" name="TextBox 2">
            <a:extLst>
              <a:ext uri="{FF2B5EF4-FFF2-40B4-BE49-F238E27FC236}">
                <a16:creationId xmlns:a16="http://schemas.microsoft.com/office/drawing/2014/main" id="{45E67AE9-7B30-497B-A917-8C82C44BADFA}"/>
              </a:ext>
            </a:extLst>
          </p:cNvPr>
          <p:cNvSpPr txBox="1"/>
          <p:nvPr/>
        </p:nvSpPr>
        <p:spPr>
          <a:xfrm>
            <a:off x="1229989" y="214166"/>
            <a:ext cx="2646095" cy="307777"/>
          </a:xfrm>
          <a:prstGeom prst="rect">
            <a:avLst/>
          </a:prstGeom>
          <a:solidFill>
            <a:schemeClr val="tx2">
              <a:lumMod val="60000"/>
              <a:lumOff val="40000"/>
            </a:schemeClr>
          </a:solidFill>
        </p:spPr>
        <p:txBody>
          <a:bodyPr wrap="square" rtlCol="0">
            <a:spAutoFit/>
          </a:bodyPr>
          <a:lstStyle/>
          <a:p>
            <a:r>
              <a:rPr lang="en-US" sz="1400" dirty="0">
                <a:solidFill>
                  <a:schemeClr val="bg1">
                    <a:lumMod val="95000"/>
                  </a:schemeClr>
                </a:solidFill>
                <a:latin typeface="Century Gothic" panose="020B0502020202020204" pitchFamily="34" charset="0"/>
              </a:rPr>
              <a:t>TIMELINE</a:t>
            </a:r>
          </a:p>
        </p:txBody>
      </p:sp>
      <p:sp>
        <p:nvSpPr>
          <p:cNvPr id="8" name="TextBox 7">
            <a:extLst>
              <a:ext uri="{FF2B5EF4-FFF2-40B4-BE49-F238E27FC236}">
                <a16:creationId xmlns:a16="http://schemas.microsoft.com/office/drawing/2014/main" id="{E7754774-4939-44B7-A498-DE6C8F8672A4}"/>
              </a:ext>
            </a:extLst>
          </p:cNvPr>
          <p:cNvSpPr txBox="1"/>
          <p:nvPr/>
        </p:nvSpPr>
        <p:spPr>
          <a:xfrm>
            <a:off x="3892269" y="214166"/>
            <a:ext cx="8134083" cy="307777"/>
          </a:xfrm>
          <a:prstGeom prst="rect">
            <a:avLst/>
          </a:prstGeom>
          <a:solidFill>
            <a:schemeClr val="tx2">
              <a:lumMod val="20000"/>
              <a:lumOff val="80000"/>
            </a:schemeClr>
          </a:solidFill>
          <a:ln w="12700">
            <a:solidFill>
              <a:schemeClr val="tx2">
                <a:lumMod val="50000"/>
              </a:schemeClr>
            </a:solidFill>
          </a:ln>
        </p:spPr>
        <p:txBody>
          <a:bodyPr wrap="square" rtlCol="0">
            <a:spAutoFit/>
          </a:bodyPr>
          <a:lstStyle/>
          <a:p>
            <a:r>
              <a:rPr lang="en-US" sz="1400" dirty="0">
                <a:latin typeface="Century Gothic" panose="020B0502020202020204" pitchFamily="34" charset="0"/>
              </a:rPr>
              <a:t>PROJECT NOTES</a:t>
            </a:r>
          </a:p>
        </p:txBody>
      </p:sp>
    </p:spTree>
    <p:extLst>
      <p:ext uri="{BB962C8B-B14F-4D97-AF65-F5344CB8AC3E}">
        <p14:creationId xmlns:p14="http://schemas.microsoft.com/office/powerpoint/2010/main" val="152169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Table 44">
            <a:extLst>
              <a:ext uri="{FF2B5EF4-FFF2-40B4-BE49-F238E27FC236}">
                <a16:creationId xmlns:a16="http://schemas.microsoft.com/office/drawing/2014/main" id="{C019DD2F-F7E1-CEE2-6C7B-987C8ECC7AB4}"/>
              </a:ext>
            </a:extLst>
          </p:cNvPr>
          <p:cNvGraphicFramePr>
            <a:graphicFrameLocks noGrp="1"/>
          </p:cNvGraphicFramePr>
          <p:nvPr>
            <p:extLst>
              <p:ext uri="{D42A27DB-BD31-4B8C-83A1-F6EECF244321}">
                <p14:modId xmlns:p14="http://schemas.microsoft.com/office/powerpoint/2010/main" val="2331261168"/>
              </p:ext>
            </p:extLst>
          </p:nvPr>
        </p:nvGraphicFramePr>
        <p:xfrm>
          <a:off x="152398" y="602294"/>
          <a:ext cx="11887208" cy="5241054"/>
        </p:xfrm>
        <a:graphic>
          <a:graphicData uri="http://schemas.openxmlformats.org/drawingml/2006/table">
            <a:tbl>
              <a:tblPr>
                <a:tableStyleId>{5C22544A-7EE6-4342-B048-85BDC9FD1C3A}</a:tableStyleId>
              </a:tblPr>
              <a:tblGrid>
                <a:gridCol w="1083365">
                  <a:extLst>
                    <a:ext uri="{9D8B030D-6E8A-4147-A177-3AD203B41FA5}">
                      <a16:colId xmlns:a16="http://schemas.microsoft.com/office/drawing/2014/main" val="3109271853"/>
                    </a:ext>
                  </a:extLst>
                </a:gridCol>
                <a:gridCol w="1200427">
                  <a:extLst>
                    <a:ext uri="{9D8B030D-6E8A-4147-A177-3AD203B41FA5}">
                      <a16:colId xmlns:a16="http://schemas.microsoft.com/office/drawing/2014/main" val="2137454001"/>
                    </a:ext>
                  </a:extLst>
                </a:gridCol>
                <a:gridCol w="1200427">
                  <a:extLst>
                    <a:ext uri="{9D8B030D-6E8A-4147-A177-3AD203B41FA5}">
                      <a16:colId xmlns:a16="http://schemas.microsoft.com/office/drawing/2014/main" val="2385070478"/>
                    </a:ext>
                  </a:extLst>
                </a:gridCol>
                <a:gridCol w="1200427">
                  <a:extLst>
                    <a:ext uri="{9D8B030D-6E8A-4147-A177-3AD203B41FA5}">
                      <a16:colId xmlns:a16="http://schemas.microsoft.com/office/drawing/2014/main" val="2616302530"/>
                    </a:ext>
                  </a:extLst>
                </a:gridCol>
                <a:gridCol w="1200427">
                  <a:extLst>
                    <a:ext uri="{9D8B030D-6E8A-4147-A177-3AD203B41FA5}">
                      <a16:colId xmlns:a16="http://schemas.microsoft.com/office/drawing/2014/main" val="867719847"/>
                    </a:ext>
                  </a:extLst>
                </a:gridCol>
                <a:gridCol w="1200427">
                  <a:extLst>
                    <a:ext uri="{9D8B030D-6E8A-4147-A177-3AD203B41FA5}">
                      <a16:colId xmlns:a16="http://schemas.microsoft.com/office/drawing/2014/main" val="3854393007"/>
                    </a:ext>
                  </a:extLst>
                </a:gridCol>
                <a:gridCol w="1200427">
                  <a:extLst>
                    <a:ext uri="{9D8B030D-6E8A-4147-A177-3AD203B41FA5}">
                      <a16:colId xmlns:a16="http://schemas.microsoft.com/office/drawing/2014/main" val="31430250"/>
                    </a:ext>
                  </a:extLst>
                </a:gridCol>
                <a:gridCol w="1200427">
                  <a:extLst>
                    <a:ext uri="{9D8B030D-6E8A-4147-A177-3AD203B41FA5}">
                      <a16:colId xmlns:a16="http://schemas.microsoft.com/office/drawing/2014/main" val="3961551993"/>
                    </a:ext>
                  </a:extLst>
                </a:gridCol>
                <a:gridCol w="1200427">
                  <a:extLst>
                    <a:ext uri="{9D8B030D-6E8A-4147-A177-3AD203B41FA5}">
                      <a16:colId xmlns:a16="http://schemas.microsoft.com/office/drawing/2014/main" val="2779437096"/>
                    </a:ext>
                  </a:extLst>
                </a:gridCol>
                <a:gridCol w="1200427">
                  <a:extLst>
                    <a:ext uri="{9D8B030D-6E8A-4147-A177-3AD203B41FA5}">
                      <a16:colId xmlns:a16="http://schemas.microsoft.com/office/drawing/2014/main" val="394699718"/>
                    </a:ext>
                  </a:extLst>
                </a:gridCol>
              </a:tblGrid>
              <a:tr h="374361">
                <a:tc>
                  <a:txBody>
                    <a:bodyPr/>
                    <a:lstStyle/>
                    <a:p>
                      <a:pPr algn="l" fontAlgn="ctr"/>
                      <a:r>
                        <a:rPr lang="en-US" sz="1200" u="none" strike="noStrike">
                          <a:effectLst/>
                          <a:latin typeface="Century Gothic" panose="020B0502020202020204" pitchFamily="34" charset="0"/>
                        </a:rPr>
                        <a:t>Phase A</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987942437"/>
                  </a:ext>
                </a:extLst>
              </a:tr>
              <a:tr h="374361">
                <a:tc>
                  <a:txBody>
                    <a:bodyPr/>
                    <a:lstStyle/>
                    <a:p>
                      <a:pPr algn="l" fontAlgn="ctr"/>
                      <a:r>
                        <a:rPr lang="en-US" sz="1200" u="none" strike="noStrike" dirty="0">
                          <a:effectLst/>
                          <a:latin typeface="Century Gothic" panose="020B0502020202020204" pitchFamily="34" charset="0"/>
                        </a:rPr>
                        <a:t>Phase B</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1384118404"/>
                  </a:ext>
                </a:extLst>
              </a:tr>
              <a:tr h="374361">
                <a:tc>
                  <a:txBody>
                    <a:bodyPr/>
                    <a:lstStyle/>
                    <a:p>
                      <a:pPr algn="l" fontAlgn="ctr"/>
                      <a:r>
                        <a:rPr lang="en-US" sz="1200" u="none" strike="noStrike">
                          <a:effectLst/>
                          <a:latin typeface="Century Gothic" panose="020B0502020202020204" pitchFamily="34" charset="0"/>
                        </a:rPr>
                        <a:t>Phase C</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3302342959"/>
                  </a:ext>
                </a:extLst>
              </a:tr>
              <a:tr h="374361">
                <a:tc>
                  <a:txBody>
                    <a:bodyPr/>
                    <a:lstStyle/>
                    <a:p>
                      <a:pPr algn="l" fontAlgn="ctr"/>
                      <a:r>
                        <a:rPr lang="en-US" sz="1200" u="none" strike="noStrike" dirty="0">
                          <a:effectLst/>
                          <a:latin typeface="Century Gothic" panose="020B0502020202020204" pitchFamily="34" charset="0"/>
                        </a:rPr>
                        <a:t>Phase D</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4290785438"/>
                  </a:ext>
                </a:extLst>
              </a:tr>
              <a:tr h="374361">
                <a:tc>
                  <a:txBody>
                    <a:bodyPr/>
                    <a:lstStyle/>
                    <a:p>
                      <a:pPr algn="l" fontAlgn="ctr"/>
                      <a:r>
                        <a:rPr lang="en-US" sz="1200" u="none" strike="noStrike">
                          <a:effectLst/>
                          <a:latin typeface="Century Gothic" panose="020B0502020202020204" pitchFamily="34" charset="0"/>
                        </a:rPr>
                        <a:t>Phase E</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4250019112"/>
                  </a:ext>
                </a:extLst>
              </a:tr>
              <a:tr h="374361">
                <a:tc>
                  <a:txBody>
                    <a:bodyPr/>
                    <a:lstStyle/>
                    <a:p>
                      <a:pPr algn="l" fontAlgn="ctr"/>
                      <a:r>
                        <a:rPr lang="en-US" sz="1200" u="none" strike="noStrike" dirty="0">
                          <a:effectLst/>
                          <a:latin typeface="Century Gothic" panose="020B0502020202020204" pitchFamily="34" charset="0"/>
                        </a:rPr>
                        <a:t>Phase F</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427352167"/>
                  </a:ext>
                </a:extLst>
              </a:tr>
              <a:tr h="374361">
                <a:tc>
                  <a:txBody>
                    <a:bodyPr/>
                    <a:lstStyle/>
                    <a:p>
                      <a:pPr algn="l" fontAlgn="ctr"/>
                      <a:r>
                        <a:rPr lang="en-US" sz="1200" u="none" strike="noStrike">
                          <a:effectLst/>
                          <a:latin typeface="Century Gothic" panose="020B0502020202020204" pitchFamily="34" charset="0"/>
                        </a:rPr>
                        <a:t>Phase G</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1452792080"/>
                  </a:ext>
                </a:extLst>
              </a:tr>
              <a:tr h="374361">
                <a:tc>
                  <a:txBody>
                    <a:bodyPr/>
                    <a:lstStyle/>
                    <a:p>
                      <a:pPr algn="l" fontAlgn="ctr"/>
                      <a:r>
                        <a:rPr lang="en-US" sz="1200" u="none" strike="noStrike" dirty="0">
                          <a:effectLst/>
                          <a:latin typeface="Century Gothic" panose="020B0502020202020204" pitchFamily="34" charset="0"/>
                        </a:rPr>
                        <a:t>Phase H</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3147219990"/>
                  </a:ext>
                </a:extLst>
              </a:tr>
              <a:tr h="374361">
                <a:tc>
                  <a:txBody>
                    <a:bodyPr/>
                    <a:lstStyle/>
                    <a:p>
                      <a:pPr algn="l" fontAlgn="ctr"/>
                      <a:r>
                        <a:rPr lang="en-US" sz="1200" u="none" strike="noStrike" dirty="0">
                          <a:effectLst/>
                          <a:latin typeface="Century Gothic" panose="020B0502020202020204" pitchFamily="34" charset="0"/>
                        </a:rPr>
                        <a:t>Phase I</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4185819283"/>
                  </a:ext>
                </a:extLst>
              </a:tr>
              <a:tr h="374361">
                <a:tc>
                  <a:txBody>
                    <a:bodyPr/>
                    <a:lstStyle/>
                    <a:p>
                      <a:pPr algn="l" fontAlgn="ctr"/>
                      <a:r>
                        <a:rPr lang="en-US" sz="1200" u="none" strike="noStrike" dirty="0">
                          <a:effectLst/>
                          <a:latin typeface="Century Gothic" panose="020B0502020202020204" pitchFamily="34" charset="0"/>
                        </a:rPr>
                        <a:t>Phase J</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443305558"/>
                  </a:ext>
                </a:extLst>
              </a:tr>
              <a:tr h="374361">
                <a:tc>
                  <a:txBody>
                    <a:bodyPr/>
                    <a:lstStyle/>
                    <a:p>
                      <a:pPr algn="l" fontAlgn="ctr"/>
                      <a:r>
                        <a:rPr lang="en-US" sz="1200" u="none" strike="noStrike" dirty="0">
                          <a:effectLst/>
                          <a:latin typeface="Century Gothic" panose="020B0502020202020204" pitchFamily="34" charset="0"/>
                        </a:rPr>
                        <a:t>Phase K</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475291476"/>
                  </a:ext>
                </a:extLst>
              </a:tr>
              <a:tr h="374361">
                <a:tc>
                  <a:txBody>
                    <a:bodyPr/>
                    <a:lstStyle/>
                    <a:p>
                      <a:pPr algn="l" fontAlgn="ctr"/>
                      <a:r>
                        <a:rPr lang="en-US" sz="1200" u="none" strike="noStrike" dirty="0">
                          <a:effectLst/>
                          <a:latin typeface="Century Gothic" panose="020B0502020202020204" pitchFamily="34" charset="0"/>
                        </a:rPr>
                        <a:t>Phase L</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2465968683"/>
                  </a:ext>
                </a:extLst>
              </a:tr>
              <a:tr h="374361">
                <a:tc>
                  <a:txBody>
                    <a:bodyPr/>
                    <a:lstStyle/>
                    <a:p>
                      <a:pPr algn="l" fontAlgn="ctr"/>
                      <a:r>
                        <a:rPr lang="en-US" sz="1200" u="none" strike="noStrike" dirty="0">
                          <a:effectLst/>
                          <a:latin typeface="Century Gothic" panose="020B0502020202020204" pitchFamily="34" charset="0"/>
                        </a:rPr>
                        <a:t>Phase M</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2621803848"/>
                  </a:ext>
                </a:extLst>
              </a:tr>
              <a:tr h="374361">
                <a:tc>
                  <a:txBody>
                    <a:bodyPr/>
                    <a:lstStyle/>
                    <a:p>
                      <a:pPr algn="l" fontAlgn="ctr"/>
                      <a:r>
                        <a:rPr lang="en-US" sz="1200" u="none" strike="noStrike" dirty="0">
                          <a:effectLst/>
                          <a:latin typeface="Century Gothic" panose="020B0502020202020204" pitchFamily="34" charset="0"/>
                        </a:rPr>
                        <a:t>Phase N</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1764946267"/>
                  </a:ext>
                </a:extLst>
              </a:tr>
            </a:tbl>
          </a:graphicData>
        </a:graphic>
      </p:graphicFrame>
      <p:sp>
        <p:nvSpPr>
          <p:cNvPr id="9" name="Rectangle 8">
            <a:extLst>
              <a:ext uri="{FF2B5EF4-FFF2-40B4-BE49-F238E27FC236}">
                <a16:creationId xmlns:a16="http://schemas.microsoft.com/office/drawing/2014/main" id="{A29CD5BC-1FC1-B240-A679-CCECB6964BA1}"/>
              </a:ext>
            </a:extLst>
          </p:cNvPr>
          <p:cNvSpPr/>
          <p:nvPr/>
        </p:nvSpPr>
        <p:spPr>
          <a:xfrm>
            <a:off x="1282165" y="669225"/>
            <a:ext cx="1101362" cy="234668"/>
          </a:xfrm>
          <a:prstGeom prst="rect">
            <a:avLst/>
          </a:prstGeom>
          <a:solidFill>
            <a:schemeClr val="accent1">
              <a:lumMod val="75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7">
            <a:extLst>
              <a:ext uri="{FF2B5EF4-FFF2-40B4-BE49-F238E27FC236}">
                <a16:creationId xmlns:a16="http://schemas.microsoft.com/office/drawing/2014/main" id="{52B58A96-992E-7B47-9909-0A015E060A9D}"/>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Parallelogram 42">
            <a:extLst>
              <a:ext uri="{FF2B5EF4-FFF2-40B4-BE49-F238E27FC236}">
                <a16:creationId xmlns:a16="http://schemas.microsoft.com/office/drawing/2014/main" id="{D250DFF7-B183-A64A-95DF-E7FFDA8CE1D0}"/>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a:extLst>
              <a:ext uri="{FF2B5EF4-FFF2-40B4-BE49-F238E27FC236}">
                <a16:creationId xmlns:a16="http://schemas.microsoft.com/office/drawing/2014/main" id="{7CE0440E-ED5D-8442-A1C4-14D82905D8B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SCHEDULE GRAPH</a:t>
            </a:r>
            <a:endParaRPr lang="en-US" dirty="0">
              <a:solidFill>
                <a:schemeClr val="bg1"/>
              </a:solidFill>
              <a:latin typeface="Century Gothic" panose="020B0502020202020204" pitchFamily="34" charset="0"/>
              <a:ea typeface="Arial" charset="0"/>
              <a:cs typeface="Arial" charset="0"/>
            </a:endParaRPr>
          </a:p>
        </p:txBody>
      </p:sp>
      <p:sp>
        <p:nvSpPr>
          <p:cNvPr id="46" name="TextBox 45">
            <a:extLst>
              <a:ext uri="{FF2B5EF4-FFF2-40B4-BE49-F238E27FC236}">
                <a16:creationId xmlns:a16="http://schemas.microsoft.com/office/drawing/2014/main" id="{A2E109DB-BA6E-B90F-31A4-AFD98BDF5FB8}"/>
              </a:ext>
            </a:extLst>
          </p:cNvPr>
          <p:cNvSpPr txBox="1"/>
          <p:nvPr/>
        </p:nvSpPr>
        <p:spPr>
          <a:xfrm>
            <a:off x="1229989"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00/00/00</a:t>
            </a:r>
          </a:p>
        </p:txBody>
      </p:sp>
      <p:sp>
        <p:nvSpPr>
          <p:cNvPr id="48" name="TextBox 47">
            <a:extLst>
              <a:ext uri="{FF2B5EF4-FFF2-40B4-BE49-F238E27FC236}">
                <a16:creationId xmlns:a16="http://schemas.microsoft.com/office/drawing/2014/main" id="{C9552B5A-A92D-DE89-1836-A456BE040DE2}"/>
              </a:ext>
            </a:extLst>
          </p:cNvPr>
          <p:cNvSpPr txBox="1"/>
          <p:nvPr/>
        </p:nvSpPr>
        <p:spPr>
          <a:xfrm>
            <a:off x="2427610"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00/00/00</a:t>
            </a:r>
          </a:p>
        </p:txBody>
      </p:sp>
      <p:sp>
        <p:nvSpPr>
          <p:cNvPr id="49" name="TextBox 48">
            <a:extLst>
              <a:ext uri="{FF2B5EF4-FFF2-40B4-BE49-F238E27FC236}">
                <a16:creationId xmlns:a16="http://schemas.microsoft.com/office/drawing/2014/main" id="{B7C9A9EE-864A-A20A-B52C-EDB4B96FD509}"/>
              </a:ext>
            </a:extLst>
          </p:cNvPr>
          <p:cNvSpPr txBox="1"/>
          <p:nvPr/>
        </p:nvSpPr>
        <p:spPr>
          <a:xfrm>
            <a:off x="3633324"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00/00/00</a:t>
            </a:r>
          </a:p>
        </p:txBody>
      </p:sp>
      <p:sp>
        <p:nvSpPr>
          <p:cNvPr id="50" name="TextBox 49">
            <a:extLst>
              <a:ext uri="{FF2B5EF4-FFF2-40B4-BE49-F238E27FC236}">
                <a16:creationId xmlns:a16="http://schemas.microsoft.com/office/drawing/2014/main" id="{9DC27A5E-1D0D-16F2-6473-0D29298B8027}"/>
              </a:ext>
            </a:extLst>
          </p:cNvPr>
          <p:cNvSpPr txBox="1"/>
          <p:nvPr/>
        </p:nvSpPr>
        <p:spPr>
          <a:xfrm>
            <a:off x="4830946"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00/00/00</a:t>
            </a:r>
          </a:p>
        </p:txBody>
      </p:sp>
      <p:sp>
        <p:nvSpPr>
          <p:cNvPr id="51" name="TextBox 50">
            <a:extLst>
              <a:ext uri="{FF2B5EF4-FFF2-40B4-BE49-F238E27FC236}">
                <a16:creationId xmlns:a16="http://schemas.microsoft.com/office/drawing/2014/main" id="{8581E9E3-D203-9CF1-7B63-3A1E9A57EE85}"/>
              </a:ext>
            </a:extLst>
          </p:cNvPr>
          <p:cNvSpPr txBox="1"/>
          <p:nvPr/>
        </p:nvSpPr>
        <p:spPr>
          <a:xfrm>
            <a:off x="6028568"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00/00/00</a:t>
            </a:r>
          </a:p>
        </p:txBody>
      </p:sp>
      <p:sp>
        <p:nvSpPr>
          <p:cNvPr id="52" name="TextBox 51">
            <a:extLst>
              <a:ext uri="{FF2B5EF4-FFF2-40B4-BE49-F238E27FC236}">
                <a16:creationId xmlns:a16="http://schemas.microsoft.com/office/drawing/2014/main" id="{C013C8C4-3594-9867-3B31-188D8DE26364}"/>
              </a:ext>
            </a:extLst>
          </p:cNvPr>
          <p:cNvSpPr txBox="1"/>
          <p:nvPr/>
        </p:nvSpPr>
        <p:spPr>
          <a:xfrm>
            <a:off x="7242373"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00/00/00</a:t>
            </a:r>
          </a:p>
        </p:txBody>
      </p:sp>
      <p:sp>
        <p:nvSpPr>
          <p:cNvPr id="53" name="TextBox 52">
            <a:extLst>
              <a:ext uri="{FF2B5EF4-FFF2-40B4-BE49-F238E27FC236}">
                <a16:creationId xmlns:a16="http://schemas.microsoft.com/office/drawing/2014/main" id="{D2C13C54-8AF9-8ED9-EA01-C62A6AB5FBC4}"/>
              </a:ext>
            </a:extLst>
          </p:cNvPr>
          <p:cNvSpPr txBox="1"/>
          <p:nvPr/>
        </p:nvSpPr>
        <p:spPr>
          <a:xfrm>
            <a:off x="8439994"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00/00/00</a:t>
            </a:r>
          </a:p>
        </p:txBody>
      </p:sp>
      <p:sp>
        <p:nvSpPr>
          <p:cNvPr id="54" name="TextBox 53">
            <a:extLst>
              <a:ext uri="{FF2B5EF4-FFF2-40B4-BE49-F238E27FC236}">
                <a16:creationId xmlns:a16="http://schemas.microsoft.com/office/drawing/2014/main" id="{75737262-E133-0EE6-99AB-A15D31BCEDD5}"/>
              </a:ext>
            </a:extLst>
          </p:cNvPr>
          <p:cNvSpPr txBox="1"/>
          <p:nvPr/>
        </p:nvSpPr>
        <p:spPr>
          <a:xfrm>
            <a:off x="9637615"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00/00/00</a:t>
            </a:r>
          </a:p>
        </p:txBody>
      </p:sp>
      <p:sp>
        <p:nvSpPr>
          <p:cNvPr id="55" name="TextBox 54">
            <a:extLst>
              <a:ext uri="{FF2B5EF4-FFF2-40B4-BE49-F238E27FC236}">
                <a16:creationId xmlns:a16="http://schemas.microsoft.com/office/drawing/2014/main" id="{A2DDC7FA-044A-D9DC-E282-A497A360E1FE}"/>
              </a:ext>
            </a:extLst>
          </p:cNvPr>
          <p:cNvSpPr txBox="1"/>
          <p:nvPr/>
        </p:nvSpPr>
        <p:spPr>
          <a:xfrm>
            <a:off x="10843329"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00/00/00</a:t>
            </a:r>
          </a:p>
        </p:txBody>
      </p:sp>
      <p:sp>
        <p:nvSpPr>
          <p:cNvPr id="56" name="Rectangle 55">
            <a:extLst>
              <a:ext uri="{FF2B5EF4-FFF2-40B4-BE49-F238E27FC236}">
                <a16:creationId xmlns:a16="http://schemas.microsoft.com/office/drawing/2014/main" id="{5BF93603-4AD2-5404-CAF1-204634D75C55}"/>
              </a:ext>
            </a:extLst>
          </p:cNvPr>
          <p:cNvSpPr/>
          <p:nvPr/>
        </p:nvSpPr>
        <p:spPr>
          <a:xfrm>
            <a:off x="1282165" y="1049551"/>
            <a:ext cx="1101362" cy="234668"/>
          </a:xfrm>
          <a:prstGeom prst="rect">
            <a:avLst/>
          </a:prstGeom>
          <a:solidFill>
            <a:srgbClr val="7030A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CF18E69F-158B-D8DF-7329-8C5FEB3BE581}"/>
              </a:ext>
            </a:extLst>
          </p:cNvPr>
          <p:cNvSpPr/>
          <p:nvPr/>
        </p:nvSpPr>
        <p:spPr>
          <a:xfrm>
            <a:off x="1282165" y="1429877"/>
            <a:ext cx="1101362" cy="234668"/>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899F8F8A-8925-0EDD-16C4-280CE1E53187}"/>
              </a:ext>
            </a:extLst>
          </p:cNvPr>
          <p:cNvSpPr/>
          <p:nvPr/>
        </p:nvSpPr>
        <p:spPr>
          <a:xfrm>
            <a:off x="1282165" y="1802110"/>
            <a:ext cx="1101362" cy="234668"/>
          </a:xfrm>
          <a:prstGeom prst="rect">
            <a:avLst/>
          </a:prstGeom>
          <a:solidFill>
            <a:srgbClr val="FFDE4C">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22C158DA-2B39-F165-BEC9-90D5195BB57B}"/>
              </a:ext>
            </a:extLst>
          </p:cNvPr>
          <p:cNvSpPr/>
          <p:nvPr/>
        </p:nvSpPr>
        <p:spPr>
          <a:xfrm>
            <a:off x="1282165" y="2174344"/>
            <a:ext cx="1101362" cy="234668"/>
          </a:xfrm>
          <a:prstGeom prst="rect">
            <a:avLst/>
          </a:prstGeom>
          <a:solidFill>
            <a:srgbClr val="FF000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998AF85B-F736-E6C1-664A-114E3DB4529E}"/>
              </a:ext>
            </a:extLst>
          </p:cNvPr>
          <p:cNvSpPr/>
          <p:nvPr/>
        </p:nvSpPr>
        <p:spPr>
          <a:xfrm>
            <a:off x="1282165" y="2546578"/>
            <a:ext cx="1101362" cy="234668"/>
          </a:xfrm>
          <a:prstGeom prst="rect">
            <a:avLst/>
          </a:prstGeom>
          <a:solidFill>
            <a:srgbClr val="92D05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A4191C9F-65EC-FAD3-CA3D-A2B6FCFEFCDD}"/>
              </a:ext>
            </a:extLst>
          </p:cNvPr>
          <p:cNvSpPr/>
          <p:nvPr/>
        </p:nvSpPr>
        <p:spPr>
          <a:xfrm>
            <a:off x="1282165" y="2918811"/>
            <a:ext cx="1101362" cy="234668"/>
          </a:xfrm>
          <a:prstGeom prst="rect">
            <a:avLst/>
          </a:prstGeom>
          <a:solidFill>
            <a:srgbClr val="BB5BBD">
              <a:alpha val="9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997DD390-F703-D337-B561-13E1D66147B2}"/>
              </a:ext>
            </a:extLst>
          </p:cNvPr>
          <p:cNvSpPr/>
          <p:nvPr/>
        </p:nvSpPr>
        <p:spPr>
          <a:xfrm>
            <a:off x="1282165" y="3291045"/>
            <a:ext cx="1101362" cy="234668"/>
          </a:xfrm>
          <a:prstGeom prst="rect">
            <a:avLst/>
          </a:prstGeom>
          <a:solidFill>
            <a:schemeClr val="accent6">
              <a:lumMod val="75000"/>
              <a:alpha val="9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59506767-598C-9961-39DF-3A0116404E16}"/>
              </a:ext>
            </a:extLst>
          </p:cNvPr>
          <p:cNvSpPr/>
          <p:nvPr/>
        </p:nvSpPr>
        <p:spPr>
          <a:xfrm>
            <a:off x="1282165" y="3663279"/>
            <a:ext cx="1101362" cy="234668"/>
          </a:xfrm>
          <a:prstGeom prst="rect">
            <a:avLst/>
          </a:prstGeom>
          <a:solidFill>
            <a:schemeClr val="accent1">
              <a:lumMod val="60000"/>
              <a:lumOff val="4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53623665-CDEE-CB7A-58CA-D17C5D328971}"/>
              </a:ext>
            </a:extLst>
          </p:cNvPr>
          <p:cNvSpPr/>
          <p:nvPr/>
        </p:nvSpPr>
        <p:spPr>
          <a:xfrm>
            <a:off x="1282165" y="4051696"/>
            <a:ext cx="1101362" cy="234668"/>
          </a:xfrm>
          <a:prstGeom prst="rect">
            <a:avLst/>
          </a:prstGeom>
          <a:solidFill>
            <a:srgbClr val="C0000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45F73018-44E4-86FB-490D-D69EE7F30408}"/>
              </a:ext>
            </a:extLst>
          </p:cNvPr>
          <p:cNvSpPr/>
          <p:nvPr/>
        </p:nvSpPr>
        <p:spPr>
          <a:xfrm>
            <a:off x="1282165" y="4423930"/>
            <a:ext cx="1101362" cy="234668"/>
          </a:xfrm>
          <a:prstGeom prst="rect">
            <a:avLst/>
          </a:prstGeom>
          <a:solidFill>
            <a:srgbClr val="FFC00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00613A53-ED78-7B2A-AD82-112F1A68B7C9}"/>
              </a:ext>
            </a:extLst>
          </p:cNvPr>
          <p:cNvSpPr/>
          <p:nvPr/>
        </p:nvSpPr>
        <p:spPr>
          <a:xfrm>
            <a:off x="1282165" y="4796163"/>
            <a:ext cx="1101362" cy="234668"/>
          </a:xfrm>
          <a:prstGeom prst="rect">
            <a:avLst/>
          </a:prstGeom>
          <a:solidFill>
            <a:schemeClr val="accent1">
              <a:lumMod val="5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5E0BEE65-C4D8-3818-928C-56168AB7FC9A}"/>
              </a:ext>
            </a:extLst>
          </p:cNvPr>
          <p:cNvSpPr/>
          <p:nvPr/>
        </p:nvSpPr>
        <p:spPr>
          <a:xfrm>
            <a:off x="1282165" y="5168397"/>
            <a:ext cx="1101362" cy="234668"/>
          </a:xfrm>
          <a:prstGeom prst="rect">
            <a:avLst/>
          </a:prstGeom>
          <a:solidFill>
            <a:schemeClr val="accent3">
              <a:lumMod val="5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241DFDF9-4A6F-8C81-3BA7-A373C057FB61}"/>
              </a:ext>
            </a:extLst>
          </p:cNvPr>
          <p:cNvSpPr/>
          <p:nvPr/>
        </p:nvSpPr>
        <p:spPr>
          <a:xfrm>
            <a:off x="1282165" y="5540631"/>
            <a:ext cx="1101362" cy="234668"/>
          </a:xfrm>
          <a:prstGeom prst="rect">
            <a:avLst/>
          </a:prstGeom>
          <a:solidFill>
            <a:schemeClr val="accent2">
              <a:lumMod val="5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24029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arketing-Project-Timeline-Template_PowerPoint" id="{D5A7A9EB-1E13-EC49-B75A-12BC8E8112C7}" vid="{D86D0AD0-57C9-A64E-9DB0-F0704C3A10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791</TotalTime>
  <Words>428</Words>
  <Application>Microsoft Macintosh PowerPoint</Application>
  <PresentationFormat>Widescreen</PresentationFormat>
  <Paragraphs>285</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Blosel</dc:creator>
  <cp:lastModifiedBy>Heather Key</cp:lastModifiedBy>
  <cp:revision>9</cp:revision>
  <dcterms:created xsi:type="dcterms:W3CDTF">2022-04-30T04:53:58Z</dcterms:created>
  <dcterms:modified xsi:type="dcterms:W3CDTF">2022-06-28T21:13:42Z</dcterms:modified>
</cp:coreProperties>
</file>