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2"/>
  </p:notesMasterIdLst>
  <p:sldIdLst>
    <p:sldId id="342" r:id="rId2"/>
    <p:sldId id="384" r:id="rId3"/>
    <p:sldId id="353" r:id="rId4"/>
    <p:sldId id="354" r:id="rId5"/>
    <p:sldId id="379" r:id="rId6"/>
    <p:sldId id="378" r:id="rId7"/>
    <p:sldId id="382" r:id="rId8"/>
    <p:sldId id="383" r:id="rId9"/>
    <p:sldId id="370" r:id="rId10"/>
    <p:sldId id="29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0EA88"/>
    <a:srgbClr val="AAEAEA"/>
    <a:srgbClr val="B1F2F7"/>
    <a:srgbClr val="AF4BFA"/>
    <a:srgbClr val="FCF1C3"/>
    <a:srgbClr val="E9CF9C"/>
    <a:srgbClr val="F7F9FB"/>
    <a:srgbClr val="F9F9F9"/>
    <a:srgbClr val="FCF8E4"/>
    <a:srgbClr val="EAEE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602" autoAdjust="0"/>
    <p:restoredTop sz="86447"/>
  </p:normalViewPr>
  <p:slideViewPr>
    <p:cSldViewPr snapToGrid="0" snapToObjects="1">
      <p:cViewPr varScale="1">
        <p:scale>
          <a:sx n="128" d="100"/>
          <a:sy n="128" d="100"/>
        </p:scale>
        <p:origin x="672" y="176"/>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_rels/viewProps.xml.rels><?xml version="1.0" encoding="UTF-8" standalone="yes"?>
<Relationships xmlns="http://schemas.openxmlformats.org/package/2006/relationships"><Relationship Id="rId8" Type="http://schemas.openxmlformats.org/officeDocument/2006/relationships/slide" Target="slides/slide10.xml"/><Relationship Id="rId3" Type="http://schemas.openxmlformats.org/officeDocument/2006/relationships/slide" Target="slides/slide5.xml"/><Relationship Id="rId7" Type="http://schemas.openxmlformats.org/officeDocument/2006/relationships/slide" Target="slides/slide9.xml"/><Relationship Id="rId2" Type="http://schemas.openxmlformats.org/officeDocument/2006/relationships/slide" Target="slides/slide4.xml"/><Relationship Id="rId1" Type="http://schemas.openxmlformats.org/officeDocument/2006/relationships/slide" Target="slides/slide3.xml"/><Relationship Id="rId6" Type="http://schemas.openxmlformats.org/officeDocument/2006/relationships/slide" Target="slides/slide8.xml"/><Relationship Id="rId5" Type="http://schemas.openxmlformats.org/officeDocument/2006/relationships/slide" Target="slides/slide7.xml"/><Relationship Id="rId4"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6/28/22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41125060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18964135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9924737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22580607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25415894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6/28/22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6/28/22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6/28/22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6/28/22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6/28/22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6/28/22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6/28/22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6/28/22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6/28/22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8556&amp;utm_source=integrated+content&amp;utm_campaign=/blog/project-charter-templates-and-guidelines-every-business-need&amp;utm_medium=Project+Charter+with+Example+Data+powerpoint+8556&amp;lpa=Project+Charter+with+Example+Data+powerpoint+8556&amp;lx=PFpZZjisDNTS-Ddigi3MyABAgeTPLDIL8TQRu558b7w"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slide" Target="slide6.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slide" Target="slide4.xml"/><Relationship Id="rId5" Type="http://schemas.openxmlformats.org/officeDocument/2006/relationships/slide" Target="slide5.xml"/><Relationship Id="rId4" Type="http://schemas.openxmlformats.org/officeDocument/2006/relationships/slide" Target="slide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alphaModFix amt="50000"/>
          </a:blip>
          <a:stretch>
            <a:fillRect/>
          </a:stretch>
        </p:blipFill>
        <p:spPr>
          <a:xfrm>
            <a:off x="7107105" y="255512"/>
            <a:ext cx="4997547" cy="6042008"/>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7210834" y="255512"/>
            <a:ext cx="4583144" cy="63602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8" y="253847"/>
            <a:ext cx="5583518" cy="954107"/>
          </a:xfrm>
          <a:prstGeom prst="rect">
            <a:avLst/>
          </a:prstGeom>
          <a:noFill/>
        </p:spPr>
        <p:txBody>
          <a:bodyPr wrap="square" rtlCol="0">
            <a:spAutoFit/>
          </a:bodyPr>
          <a:lstStyle/>
          <a:p>
            <a:r>
              <a:rPr lang="en-US" sz="2800" b="1" dirty="0">
                <a:solidFill>
                  <a:schemeClr val="tx1">
                    <a:lumMod val="75000"/>
                    <a:lumOff val="25000"/>
                  </a:schemeClr>
                </a:solidFill>
                <a:latin typeface="Century Gothic" panose="020B0502020202020204" pitchFamily="34" charset="0"/>
              </a:rPr>
              <a:t>PROJECT CHARTER TEMPLATE WITH EXAMPLE DATA</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CHARTER PRESENTATION TEMPLATE</a:t>
            </a:r>
          </a:p>
        </p:txBody>
      </p:sp>
      <p:sp>
        <p:nvSpPr>
          <p:cNvPr id="13" name="TextBox 12">
            <a:extLst>
              <a:ext uri="{FF2B5EF4-FFF2-40B4-BE49-F238E27FC236}">
                <a16:creationId xmlns:a16="http://schemas.microsoft.com/office/drawing/2014/main" id="{226E6ECB-CF92-3B4C-9578-D6C0F06A41C9}"/>
              </a:ext>
            </a:extLst>
          </p:cNvPr>
          <p:cNvSpPr txBox="1"/>
          <p:nvPr/>
        </p:nvSpPr>
        <p:spPr>
          <a:xfrm>
            <a:off x="496781" y="1861245"/>
            <a:ext cx="4588115" cy="584775"/>
          </a:xfrm>
          <a:prstGeom prst="rect">
            <a:avLst/>
          </a:prstGeom>
          <a:noFill/>
          <a:effectLst>
            <a:outerShdw blurRad="50800" dist="38100" dir="2700000" algn="tl" rotWithShape="0">
              <a:prstClr val="black">
                <a:alpha val="40000"/>
              </a:prstClr>
            </a:outerShdw>
          </a:effectLst>
        </p:spPr>
        <p:txBody>
          <a:bodyPr wrap="none" rtlCol="0">
            <a:spAutoFit/>
          </a:bodyPr>
          <a:lstStyle/>
          <a:p>
            <a:r>
              <a:rPr lang="en-US" sz="3200" dirty="0">
                <a:solidFill>
                  <a:schemeClr val="bg1"/>
                </a:solidFill>
                <a:latin typeface="Century Gothic" panose="020B0502020202020204" pitchFamily="34" charset="0"/>
              </a:rPr>
              <a:t>IMPORTANT REMINDER</a:t>
            </a:r>
          </a:p>
        </p:txBody>
      </p:sp>
      <p:sp>
        <p:nvSpPr>
          <p:cNvPr id="2" name="TextBox 1">
            <a:extLst>
              <a:ext uri="{FF2B5EF4-FFF2-40B4-BE49-F238E27FC236}">
                <a16:creationId xmlns:a16="http://schemas.microsoft.com/office/drawing/2014/main" id="{FFA070B5-1881-4970-CDC6-14557BC747D6}"/>
              </a:ext>
            </a:extLst>
          </p:cNvPr>
          <p:cNvSpPr txBox="1"/>
          <p:nvPr/>
        </p:nvSpPr>
        <p:spPr>
          <a:xfrm>
            <a:off x="491490" y="2446020"/>
            <a:ext cx="9155430" cy="3265446"/>
          </a:xfrm>
          <a:prstGeom prst="rect">
            <a:avLst/>
          </a:prstGeom>
          <a:noFill/>
        </p:spPr>
        <p:txBody>
          <a:bodyPr wrap="square" rtlCol="0">
            <a:spAutoFit/>
          </a:bodyPr>
          <a:lstStyle/>
          <a:p>
            <a:pPr>
              <a:lnSpc>
                <a:spcPct val="150000"/>
              </a:lnSpc>
            </a:pPr>
            <a:r>
              <a:rPr lang="en-US" sz="2000" dirty="0">
                <a:latin typeface="Century Gothic" panose="020B0502020202020204" pitchFamily="34" charset="0"/>
              </a:rPr>
              <a:t>A narrative written charter must be circulated and signed by the project sponsors. You can attach a completed version of this template to your narrative written charter in an effort to keep it short and concise. </a:t>
            </a:r>
          </a:p>
          <a:p>
            <a:pPr>
              <a:lnSpc>
                <a:spcPct val="150000"/>
              </a:lnSpc>
            </a:pPr>
            <a:endParaRPr lang="en-US" sz="2000" dirty="0">
              <a:latin typeface="Century Gothic" panose="020B0502020202020204" pitchFamily="34" charset="0"/>
            </a:endParaRPr>
          </a:p>
          <a:p>
            <a:pPr>
              <a:lnSpc>
                <a:spcPct val="150000"/>
              </a:lnSpc>
            </a:pPr>
            <a:r>
              <a:rPr lang="en-US" sz="2000" dirty="0">
                <a:latin typeface="Century Gothic" panose="020B0502020202020204" pitchFamily="34" charset="0"/>
              </a:rPr>
              <a:t>Please make sure you meet with the project team and sponsors before completing this template. Much of the information required will need to come from a discussion with team members and sponsors. </a:t>
            </a:r>
          </a:p>
        </p:txBody>
      </p:sp>
    </p:spTree>
    <p:extLst>
      <p:ext uri="{BB962C8B-B14F-4D97-AF65-F5344CB8AC3E}">
        <p14:creationId xmlns:p14="http://schemas.microsoft.com/office/powerpoint/2010/main" val="1508588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alphaModFix amt="50000"/>
          </a:blip>
          <a:stretch>
            <a:fillRect/>
          </a:stretch>
        </p:blipFill>
        <p:spPr>
          <a:xfrm>
            <a:off x="7107105" y="255512"/>
            <a:ext cx="4997547" cy="6042008"/>
          </a:xfrm>
          <a:prstGeom prst="rect">
            <a:avLst/>
          </a:prstGeom>
        </p:spPr>
      </p:pic>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CHARTER  |   GENERAL PROJECT INFORMATION</a:t>
            </a:r>
          </a:p>
        </p:txBody>
      </p:sp>
      <p:graphicFrame>
        <p:nvGraphicFramePr>
          <p:cNvPr id="5" name="Table 4">
            <a:extLst>
              <a:ext uri="{FF2B5EF4-FFF2-40B4-BE49-F238E27FC236}">
                <a16:creationId xmlns:a16="http://schemas.microsoft.com/office/drawing/2014/main" id="{E4E1EF1D-44E9-405A-962E-9662EEC24BF0}"/>
              </a:ext>
            </a:extLst>
          </p:cNvPr>
          <p:cNvGraphicFramePr>
            <a:graphicFrameLocks noGrp="1"/>
          </p:cNvGraphicFramePr>
          <p:nvPr>
            <p:extLst>
              <p:ext uri="{D42A27DB-BD31-4B8C-83A1-F6EECF244321}">
                <p14:modId xmlns:p14="http://schemas.microsoft.com/office/powerpoint/2010/main" val="233900134"/>
              </p:ext>
            </p:extLst>
          </p:nvPr>
        </p:nvGraphicFramePr>
        <p:xfrm>
          <a:off x="168967" y="1490869"/>
          <a:ext cx="11678478" cy="4194314"/>
        </p:xfrm>
        <a:graphic>
          <a:graphicData uri="http://schemas.openxmlformats.org/drawingml/2006/table">
            <a:tbl>
              <a:tblPr/>
              <a:tblGrid>
                <a:gridCol w="290244">
                  <a:extLst>
                    <a:ext uri="{9D8B030D-6E8A-4147-A177-3AD203B41FA5}">
                      <a16:colId xmlns:a16="http://schemas.microsoft.com/office/drawing/2014/main" val="3077314378"/>
                    </a:ext>
                  </a:extLst>
                </a:gridCol>
                <a:gridCol w="2371593">
                  <a:extLst>
                    <a:ext uri="{9D8B030D-6E8A-4147-A177-3AD203B41FA5}">
                      <a16:colId xmlns:a16="http://schemas.microsoft.com/office/drawing/2014/main" val="3974924313"/>
                    </a:ext>
                  </a:extLst>
                </a:gridCol>
                <a:gridCol w="2371593">
                  <a:extLst>
                    <a:ext uri="{9D8B030D-6E8A-4147-A177-3AD203B41FA5}">
                      <a16:colId xmlns:a16="http://schemas.microsoft.com/office/drawing/2014/main" val="1781912408"/>
                    </a:ext>
                  </a:extLst>
                </a:gridCol>
                <a:gridCol w="1638349">
                  <a:extLst>
                    <a:ext uri="{9D8B030D-6E8A-4147-A177-3AD203B41FA5}">
                      <a16:colId xmlns:a16="http://schemas.microsoft.com/office/drawing/2014/main" val="2801501734"/>
                    </a:ext>
                  </a:extLst>
                </a:gridCol>
                <a:gridCol w="2543450">
                  <a:extLst>
                    <a:ext uri="{9D8B030D-6E8A-4147-A177-3AD203B41FA5}">
                      <a16:colId xmlns:a16="http://schemas.microsoft.com/office/drawing/2014/main" val="1833642973"/>
                    </a:ext>
                  </a:extLst>
                </a:gridCol>
                <a:gridCol w="2463249">
                  <a:extLst>
                    <a:ext uri="{9D8B030D-6E8A-4147-A177-3AD203B41FA5}">
                      <a16:colId xmlns:a16="http://schemas.microsoft.com/office/drawing/2014/main" val="3405722606"/>
                    </a:ext>
                  </a:extLst>
                </a:gridCol>
              </a:tblGrid>
              <a:tr h="318757">
                <a:tc rowSpan="8">
                  <a:txBody>
                    <a:bodyPr/>
                    <a:lstStyle/>
                    <a:p>
                      <a:pPr algn="l" fontAlgn="b"/>
                      <a:r>
                        <a:rPr lang="en-US" sz="1000" b="0" i="0" u="none" strike="noStrike" dirty="0">
                          <a:solidFill>
                            <a:srgbClr val="000000"/>
                          </a:solidFill>
                          <a:effectLst/>
                          <a:latin typeface="Century Gothic" panose="020B0502020202020204" pitchFamily="34" charset="0"/>
                        </a:rPr>
                        <a:t> </a:t>
                      </a:r>
                    </a:p>
                    <a:p>
                      <a:pPr algn="l" fontAlgn="b"/>
                      <a:r>
                        <a:rPr lang="en-US" sz="1000" b="0" i="0" u="none" strike="noStrike" dirty="0">
                          <a:solidFill>
                            <a:srgbClr val="000000"/>
                          </a:solidFill>
                          <a:effectLst/>
                          <a:latin typeface="Century Gothic" panose="020B0502020202020204" pitchFamily="34" charset="0"/>
                        </a:rPr>
                        <a:t> </a:t>
                      </a:r>
                    </a:p>
                    <a:p>
                      <a:pPr algn="l" fontAlgn="b"/>
                      <a:r>
                        <a:rPr lang="en-US" sz="1000" b="0" i="0" u="none" strike="noStrike" dirty="0">
                          <a:solidFill>
                            <a:srgbClr val="000000"/>
                          </a:solidFill>
                          <a:effectLst/>
                          <a:latin typeface="Century Gothic" panose="020B0502020202020204" pitchFamily="34" charset="0"/>
                        </a:rPr>
                        <a:t> </a:t>
                      </a:r>
                    </a:p>
                    <a:p>
                      <a:pPr algn="l" fontAlgn="b"/>
                      <a:r>
                        <a:rPr lang="en-US" sz="1000" b="0" i="0" u="none" strike="noStrike" dirty="0">
                          <a:solidFill>
                            <a:srgbClr val="000000"/>
                          </a:solidFill>
                          <a:effectLst/>
                          <a:latin typeface="Century Gothic" panose="020B0502020202020204" pitchFamily="34" charset="0"/>
                        </a:rPr>
                        <a:t> </a:t>
                      </a:r>
                    </a:p>
                    <a:p>
                      <a:pPr algn="l" fontAlgn="b"/>
                      <a:r>
                        <a:rPr lang="en-US" sz="1000" b="0" i="0" u="none" strike="noStrike" dirty="0">
                          <a:solidFill>
                            <a:srgbClr val="000000"/>
                          </a:solidFill>
                          <a:effectLst/>
                          <a:latin typeface="Century Gothic" panose="020B0502020202020204" pitchFamily="34" charset="0"/>
                        </a:rPr>
                        <a:t> </a:t>
                      </a:r>
                    </a:p>
                    <a:p>
                      <a:pPr algn="l" fontAlgn="b"/>
                      <a:r>
                        <a:rPr lang="en-US" sz="1000" b="0" i="0" u="none" strike="noStrike" dirty="0">
                          <a:solidFill>
                            <a:srgbClr val="000000"/>
                          </a:solidFill>
                          <a:effectLst/>
                          <a:latin typeface="Century Gothic" panose="020B0502020202020204" pitchFamily="34" charset="0"/>
                        </a:rPr>
                        <a:t> </a:t>
                      </a:r>
                    </a:p>
                    <a:p>
                      <a:pPr algn="l" fontAlgn="b"/>
                      <a:r>
                        <a:rPr lang="en-US" sz="1000" b="0" i="0" u="none" strike="noStrike" dirty="0">
                          <a:solidFill>
                            <a:srgbClr val="000000"/>
                          </a:solidFill>
                          <a:effectLst/>
                          <a:latin typeface="Century Gothic" panose="020B0502020202020204" pitchFamily="34" charset="0"/>
                        </a:rPr>
                        <a:t> </a:t>
                      </a:r>
                    </a:p>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a:noFill/>
                    </a:lnR>
                    <a:lnT>
                      <a:noFill/>
                    </a:lnT>
                    <a:lnB>
                      <a:noFill/>
                    </a:lnB>
                    <a:noFill/>
                  </a:tcPr>
                </a:tc>
                <a:tc gridSpan="3">
                  <a:txBody>
                    <a:bodyPr/>
                    <a:lstStyle/>
                    <a:p>
                      <a:pPr algn="l" fontAlgn="b"/>
                      <a:r>
                        <a:rPr lang="en-US" sz="1000" b="0" i="0" u="none" strike="noStrike" dirty="0">
                          <a:solidFill>
                            <a:srgbClr val="000000"/>
                          </a:solidFill>
                          <a:effectLst/>
                          <a:latin typeface="Century Gothic" panose="020B0502020202020204" pitchFamily="34" charset="0"/>
                        </a:rPr>
                        <a:t>PROJECT NAME</a:t>
                      </a:r>
                    </a:p>
                  </a:txBody>
                  <a:tcPr marL="9525" marR="9525" marT="9525" marB="0" anchor="b">
                    <a:lnL>
                      <a:noFill/>
                    </a:lnL>
                    <a:lnR>
                      <a:noFill/>
                    </a:lnR>
                    <a:lnT>
                      <a:noFill/>
                    </a:lnT>
                    <a:lnB w="6350" cap="flat" cmpd="sng" algn="ctr">
                      <a:solidFill>
                        <a:srgbClr val="BFBFBF"/>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a:txBody>
                    <a:bodyPr/>
                    <a:lstStyle/>
                    <a:p>
                      <a:pPr algn="ctr" fontAlgn="b"/>
                      <a:r>
                        <a:rPr lang="en-US" sz="1000" b="0" i="0" u="none" strike="noStrike" dirty="0">
                          <a:solidFill>
                            <a:srgbClr val="000000"/>
                          </a:solidFill>
                          <a:effectLst/>
                          <a:latin typeface="Century Gothic" panose="020B0502020202020204" pitchFamily="34" charset="0"/>
                        </a:rPr>
                        <a:t>PROJECT MANAGER</a:t>
                      </a:r>
                    </a:p>
                  </a:txBody>
                  <a:tcPr marL="9525" marR="9525" marT="9525" marB="0" anchor="b">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ctr" fontAlgn="b"/>
                      <a:r>
                        <a:rPr lang="en-US" sz="1000" b="0" i="0" u="none" strike="noStrike" dirty="0">
                          <a:solidFill>
                            <a:srgbClr val="000000"/>
                          </a:solidFill>
                          <a:effectLst/>
                          <a:latin typeface="Century Gothic" panose="020B0502020202020204" pitchFamily="34" charset="0"/>
                        </a:rPr>
                        <a:t>PROJECT SPONSOR</a:t>
                      </a:r>
                    </a:p>
                  </a:txBody>
                  <a:tcPr marL="9525" marR="9525" marT="9525" marB="0" anchor="b">
                    <a:lnL>
                      <a:noFill/>
                    </a:lnL>
                    <a:lnR>
                      <a:noFill/>
                    </a:lnR>
                    <a:lnT>
                      <a:noFill/>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066972825"/>
                  </a:ext>
                </a:extLst>
              </a:tr>
              <a:tr h="796894">
                <a:tc vMerge="1">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w="6350" cap="flat" cmpd="sng" algn="ctr">
                      <a:solidFill>
                        <a:srgbClr val="BFBFBF"/>
                      </a:solidFill>
                      <a:prstDash val="solid"/>
                      <a:round/>
                      <a:headEnd type="none" w="med" len="med"/>
                      <a:tailEnd type="none" w="med" len="med"/>
                    </a:lnR>
                    <a:lnT>
                      <a:noFill/>
                    </a:lnT>
                    <a:lnB>
                      <a:noFill/>
                    </a:lnB>
                    <a:solidFill>
                      <a:srgbClr val="FFFFFF"/>
                    </a:solidFill>
                  </a:tcPr>
                </a:tc>
                <a:tc gridSpan="3">
                  <a:txBody>
                    <a:bodyPr/>
                    <a:lstStyle/>
                    <a:p>
                      <a:pPr algn="l" fontAlgn="ctr"/>
                      <a:r>
                        <a:rPr lang="en-US" sz="1800" b="0" i="0" u="none" strike="noStrike" dirty="0">
                          <a:solidFill>
                            <a:srgbClr val="000000"/>
                          </a:solidFill>
                          <a:effectLst/>
                          <a:latin typeface="Century Gothic" panose="020B0502020202020204" pitchFamily="34" charset="0"/>
                        </a:rPr>
                        <a:t>Positive Charge EMV Station Installations </a:t>
                      </a:r>
                    </a:p>
                  </a:txBody>
                  <a:tcPr marL="85725" marR="9525" marT="952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9F9F9"/>
                    </a:solidFill>
                  </a:tcPr>
                </a:tc>
                <a:tc hMerge="1">
                  <a:txBody>
                    <a:bodyPr/>
                    <a:lstStyle/>
                    <a:p>
                      <a:endParaRPr lang="en-US"/>
                    </a:p>
                  </a:txBody>
                  <a:tcPr/>
                </a:tc>
                <a:tc hMerge="1">
                  <a:txBody>
                    <a:bodyPr/>
                    <a:lstStyle/>
                    <a:p>
                      <a:endParaRPr lang="en-US"/>
                    </a:p>
                  </a:txBody>
                  <a:tcPr/>
                </a:tc>
                <a:tc>
                  <a:txBody>
                    <a:bodyPr/>
                    <a:lstStyle/>
                    <a:p>
                      <a:pPr algn="ctr" fontAlgn="ctr"/>
                      <a:r>
                        <a:rPr lang="en-US" sz="1400" b="0" i="0" u="none" strike="noStrike" dirty="0">
                          <a:solidFill>
                            <a:srgbClr val="000000"/>
                          </a:solidFill>
                          <a:effectLst/>
                          <a:latin typeface="Century Gothic" panose="020B0502020202020204" pitchFamily="34" charset="0"/>
                        </a:rPr>
                        <a:t>Jane Matthews</a:t>
                      </a:r>
                    </a:p>
                  </a:txBody>
                  <a:tcPr marL="9525" marR="9525" marT="9525"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fontAlgn="ctr"/>
                      <a:r>
                        <a:rPr lang="en-US" sz="1400" b="0" i="0" u="none" strike="noStrike" dirty="0">
                          <a:solidFill>
                            <a:srgbClr val="000000"/>
                          </a:solidFill>
                          <a:effectLst/>
                          <a:latin typeface="Century Gothic" panose="020B0502020202020204" pitchFamily="34" charset="0"/>
                        </a:rPr>
                        <a:t>Jill DeGrassio</a:t>
                      </a:r>
                    </a:p>
                  </a:txBody>
                  <a:tcPr marL="9525" marR="9525" marT="952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3600558998"/>
                  </a:ext>
                </a:extLst>
              </a:tr>
              <a:tr h="318757">
                <a:tc vMerge="1">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a:noFill/>
                    </a:lnR>
                    <a:lnT>
                      <a:noFill/>
                    </a:lnT>
                    <a:lnB>
                      <a:noFill/>
                    </a:lnB>
                    <a:solidFill>
                      <a:srgbClr val="FFFFFF"/>
                    </a:solidFill>
                  </a:tcPr>
                </a:tc>
                <a:tc gridSpan="2">
                  <a:txBody>
                    <a:bodyPr/>
                    <a:lstStyle/>
                    <a:p>
                      <a:pPr algn="l" fontAlgn="b"/>
                      <a:r>
                        <a:rPr lang="en-US" sz="1000" b="0" i="0" u="none" strike="noStrike" dirty="0">
                          <a:solidFill>
                            <a:srgbClr val="000000"/>
                          </a:solidFill>
                          <a:effectLst/>
                          <a:latin typeface="Century Gothic" panose="020B0502020202020204" pitchFamily="34" charset="0"/>
                        </a:rPr>
                        <a:t>EMAIL</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hMerge="1">
                  <a:txBody>
                    <a:bodyPr/>
                    <a:lstStyle/>
                    <a:p>
                      <a:endParaRPr lang="en-US"/>
                    </a:p>
                  </a:txBody>
                  <a:tcPr/>
                </a:tc>
                <a:tc>
                  <a:txBody>
                    <a:bodyPr/>
                    <a:lstStyle/>
                    <a:p>
                      <a:pPr algn="ctr" fontAlgn="b"/>
                      <a:r>
                        <a:rPr lang="en-US" sz="1000" b="0" i="0" u="none" strike="noStrike" dirty="0">
                          <a:solidFill>
                            <a:srgbClr val="000000"/>
                          </a:solidFill>
                          <a:effectLst/>
                          <a:latin typeface="Century Gothic" panose="020B0502020202020204" pitchFamily="34" charset="0"/>
                        </a:rPr>
                        <a:t>PHONE</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gridSpan="2">
                  <a:txBody>
                    <a:bodyPr/>
                    <a:lstStyle/>
                    <a:p>
                      <a:pPr algn="l" fontAlgn="b"/>
                      <a:r>
                        <a:rPr lang="en-US" sz="1000" b="0" i="0" u="none" strike="noStrike" dirty="0">
                          <a:solidFill>
                            <a:srgbClr val="000000"/>
                          </a:solidFill>
                          <a:effectLst/>
                          <a:latin typeface="Century Gothic" panose="020B0502020202020204" pitchFamily="34" charset="0"/>
                        </a:rPr>
                        <a:t>ORGANIZATIONAL UNIT</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3463511437"/>
                  </a:ext>
                </a:extLst>
              </a:tr>
              <a:tr h="707464">
                <a:tc vMerge="1">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w="6350" cap="flat" cmpd="sng" algn="ctr">
                      <a:solidFill>
                        <a:srgbClr val="BFBFBF"/>
                      </a:solidFill>
                      <a:prstDash val="solid"/>
                      <a:round/>
                      <a:headEnd type="none" w="med" len="med"/>
                      <a:tailEnd type="none" w="med" len="med"/>
                    </a:lnR>
                    <a:lnT>
                      <a:noFill/>
                    </a:lnT>
                    <a:lnB>
                      <a:noFill/>
                    </a:lnB>
                    <a:solidFill>
                      <a:srgbClr val="FFFFFF"/>
                    </a:solidFill>
                  </a:tcPr>
                </a:tc>
                <a:tc gridSpan="2">
                  <a:txBody>
                    <a:bodyPr/>
                    <a:lstStyle/>
                    <a:p>
                      <a:pPr algn="l" fontAlgn="ctr"/>
                      <a:r>
                        <a:rPr lang="en-US" sz="1200" b="0" i="0" u="none" strike="noStrike" dirty="0">
                          <a:solidFill>
                            <a:srgbClr val="000000"/>
                          </a:solidFill>
                          <a:effectLst/>
                          <a:latin typeface="Century Gothic" panose="020B0502020202020204" pitchFamily="34" charset="0"/>
                        </a:rPr>
                        <a:t> jane.matthews@positivecharge.com</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7F9FB"/>
                    </a:solidFill>
                  </a:tcPr>
                </a:tc>
                <a:tc hMerge="1">
                  <a:txBody>
                    <a:bodyPr/>
                    <a:lstStyle/>
                    <a:p>
                      <a:endParaRPr lang="en-US"/>
                    </a:p>
                  </a:txBody>
                  <a:tcPr/>
                </a:tc>
                <a:tc>
                  <a:txBody>
                    <a:bodyPr/>
                    <a:lstStyle/>
                    <a:p>
                      <a:pPr algn="ctr" fontAlgn="ctr"/>
                      <a:r>
                        <a:rPr lang="en-US" sz="1200" b="0" i="0" u="none" strike="noStrike" dirty="0">
                          <a:solidFill>
                            <a:srgbClr val="000000"/>
                          </a:solidFill>
                          <a:effectLst/>
                          <a:latin typeface="Century Gothic" panose="020B0502020202020204" pitchFamily="34" charset="0"/>
                        </a:rPr>
                        <a:t>000-000-0000</a:t>
                      </a:r>
                    </a:p>
                  </a:txBody>
                  <a:tcPr marL="9525" marR="9525" marT="952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7F9FB"/>
                    </a:solidFill>
                  </a:tcPr>
                </a:tc>
                <a:tc gridSpan="2">
                  <a:txBody>
                    <a:bodyPr/>
                    <a:lstStyle/>
                    <a:p>
                      <a:pPr algn="l" fontAlgn="ctr"/>
                      <a:r>
                        <a:rPr lang="en-US" sz="1200" b="0" i="0" u="none" strike="noStrike" dirty="0">
                          <a:solidFill>
                            <a:srgbClr val="000000"/>
                          </a:solidFill>
                          <a:effectLst/>
                          <a:latin typeface="Century Gothic" panose="020B0502020202020204" pitchFamily="34" charset="0"/>
                        </a:rPr>
                        <a:t> Field Engineering, Operations, and Project Management </a:t>
                      </a:r>
                    </a:p>
                  </a:txBody>
                  <a:tcPr marL="114300" marR="9525" marT="9525"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hMerge="1">
                  <a:txBody>
                    <a:bodyPr/>
                    <a:lstStyle/>
                    <a:p>
                      <a:endParaRPr lang="en-US"/>
                    </a:p>
                  </a:txBody>
                  <a:tcPr/>
                </a:tc>
                <a:extLst>
                  <a:ext uri="{0D108BD9-81ED-4DB2-BD59-A6C34878D82A}">
                    <a16:rowId xmlns:a16="http://schemas.microsoft.com/office/drawing/2014/main" val="1186911167"/>
                  </a:ext>
                </a:extLst>
              </a:tr>
              <a:tr h="318757">
                <a:tc vMerge="1">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a:noFill/>
                    </a:lnR>
                    <a:lnT>
                      <a:noFill/>
                    </a:lnT>
                    <a:lnB>
                      <a:noFill/>
                    </a:lnB>
                    <a:solidFill>
                      <a:srgbClr val="FFFFFF"/>
                    </a:solidFill>
                  </a:tcPr>
                </a:tc>
                <a:tc>
                  <a:txBody>
                    <a:bodyPr/>
                    <a:lstStyle/>
                    <a:p>
                      <a:pPr algn="l" fontAlgn="b"/>
                      <a:r>
                        <a:rPr lang="en-US" sz="1000" b="0" i="0" u="none" strike="noStrike" dirty="0">
                          <a:solidFill>
                            <a:srgbClr val="000000"/>
                          </a:solidFill>
                          <a:effectLst/>
                          <a:latin typeface="Century Gothic" panose="020B0502020202020204" pitchFamily="34" charset="0"/>
                        </a:rPr>
                        <a:t>GREEN BELTS ASSIGNED</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b"/>
                      <a:r>
                        <a:rPr lang="en-US" sz="1000" b="0" i="0" u="none" strike="noStrike" dirty="0">
                          <a:solidFill>
                            <a:srgbClr val="000000"/>
                          </a:solidFill>
                          <a:effectLst/>
                          <a:latin typeface="Century Gothic" panose="020B0502020202020204" pitchFamily="34" charset="0"/>
                        </a:rPr>
                        <a:t>EXPECTED START DATE</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b"/>
                      <a:r>
                        <a:rPr lang="en-US" sz="1000" b="0" i="0" u="none" strike="noStrike" dirty="0">
                          <a:solidFill>
                            <a:srgbClr val="000000"/>
                          </a:solidFill>
                          <a:effectLst/>
                          <a:latin typeface="Century Gothic" panose="020B0502020202020204" pitchFamily="34" charset="0"/>
                        </a:rPr>
                        <a:t>EXPECTED COMPLETION DATE</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240539555"/>
                  </a:ext>
                </a:extLst>
              </a:tr>
              <a:tr h="707464">
                <a:tc vMerge="1">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w="6350" cap="flat" cmpd="sng" algn="ctr">
                      <a:solidFill>
                        <a:srgbClr val="BFBFBF"/>
                      </a:solidFill>
                      <a:prstDash val="solid"/>
                      <a:round/>
                      <a:headEnd type="none" w="med" len="med"/>
                      <a:tailEnd type="none" w="med" len="med"/>
                    </a:lnR>
                    <a:lnT>
                      <a:noFill/>
                    </a:lnT>
                    <a:lnB>
                      <a:noFill/>
                    </a:lnB>
                    <a:solidFill>
                      <a:srgbClr val="FFFFFF"/>
                    </a:solidFill>
                  </a:tcPr>
                </a:tc>
                <a:tc gridSpan="3">
                  <a:txBody>
                    <a:bodyPr/>
                    <a:lstStyle/>
                    <a:p>
                      <a:pPr algn="l" fontAlgn="ctr"/>
                      <a:r>
                        <a:rPr lang="en-US" sz="1200" b="0" i="0" u="none" strike="noStrike" dirty="0">
                          <a:solidFill>
                            <a:srgbClr val="000000"/>
                          </a:solidFill>
                          <a:effectLst/>
                          <a:latin typeface="Century Gothic" panose="020B0502020202020204" pitchFamily="34" charset="0"/>
                        </a:rPr>
                        <a:t>Wendy Williams (Project Management) </a:t>
                      </a:r>
                    </a:p>
                  </a:txBody>
                  <a:tcPr marL="114300" marR="9525" marT="952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7F9FB"/>
                    </a:solidFill>
                  </a:tcPr>
                </a:tc>
                <a:tc hMerge="1">
                  <a:txBody>
                    <a:bodyPr/>
                    <a:lstStyle/>
                    <a:p>
                      <a:endParaRPr lang="en-US"/>
                    </a:p>
                  </a:txBody>
                  <a:tcPr/>
                </a:tc>
                <a:tc hMerge="1">
                  <a:txBody>
                    <a:bodyPr/>
                    <a:lstStyle/>
                    <a:p>
                      <a:endParaRPr lang="en-US"/>
                    </a:p>
                  </a:txBody>
                  <a:tcPr/>
                </a:tc>
                <a:tc>
                  <a:txBody>
                    <a:bodyPr/>
                    <a:lstStyle/>
                    <a:p>
                      <a:pPr algn="ctr" fontAlgn="ctr"/>
                      <a:r>
                        <a:rPr lang="en-US" sz="1200" b="0" i="0" u="none" strike="noStrike" dirty="0">
                          <a:solidFill>
                            <a:srgbClr val="000000"/>
                          </a:solidFill>
                          <a:effectLst/>
                          <a:latin typeface="Century Gothic" panose="020B0502020202020204" pitchFamily="34" charset="0"/>
                        </a:rPr>
                        <a:t>2/19/20XX</a:t>
                      </a:r>
                    </a:p>
                  </a:txBody>
                  <a:tcPr marL="9525" marR="9525" marT="9525"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1200" b="0" i="0" u="none" strike="noStrike" dirty="0">
                          <a:solidFill>
                            <a:srgbClr val="000000"/>
                          </a:solidFill>
                          <a:effectLst/>
                          <a:latin typeface="Century Gothic" panose="020B0502020202020204" pitchFamily="34" charset="0"/>
                        </a:rPr>
                        <a:t>11/30/20XX</a:t>
                      </a:r>
                    </a:p>
                  </a:txBody>
                  <a:tcPr marL="9525" marR="9525" marT="952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extLst>
                  <a:ext uri="{0D108BD9-81ED-4DB2-BD59-A6C34878D82A}">
                    <a16:rowId xmlns:a16="http://schemas.microsoft.com/office/drawing/2014/main" val="4060387299"/>
                  </a:ext>
                </a:extLst>
              </a:tr>
              <a:tr h="318757">
                <a:tc vMerge="1">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a:noFill/>
                    </a:lnR>
                    <a:lnT>
                      <a:noFill/>
                    </a:lnT>
                    <a:lnB>
                      <a:noFill/>
                    </a:lnB>
                    <a:solidFill>
                      <a:srgbClr val="FFFFFF"/>
                    </a:solidFill>
                  </a:tcPr>
                </a:tc>
                <a:tc>
                  <a:txBody>
                    <a:bodyPr/>
                    <a:lstStyle/>
                    <a:p>
                      <a:pPr algn="l" fontAlgn="b"/>
                      <a:r>
                        <a:rPr lang="en-US" sz="1000" b="0" i="0" u="none" strike="noStrike" dirty="0">
                          <a:solidFill>
                            <a:srgbClr val="000000"/>
                          </a:solidFill>
                          <a:effectLst/>
                          <a:latin typeface="Century Gothic" panose="020B0502020202020204" pitchFamily="34" charset="0"/>
                        </a:rPr>
                        <a:t>BLACK BELTS ASSIGNED</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b"/>
                      <a:r>
                        <a:rPr lang="en-US" sz="1000" b="0" i="0" u="none" strike="noStrike" dirty="0">
                          <a:solidFill>
                            <a:srgbClr val="000000"/>
                          </a:solidFill>
                          <a:effectLst/>
                          <a:latin typeface="Century Gothic" panose="020B0502020202020204" pitchFamily="34" charset="0"/>
                        </a:rPr>
                        <a:t>EXPECTED SAVINGS</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b"/>
                      <a:r>
                        <a:rPr lang="en-US" sz="1000" b="0" i="0" u="none" strike="noStrike" dirty="0">
                          <a:solidFill>
                            <a:srgbClr val="000000"/>
                          </a:solidFill>
                          <a:effectLst/>
                          <a:latin typeface="Century Gothic" panose="020B0502020202020204" pitchFamily="34" charset="0"/>
                        </a:rPr>
                        <a:t>ESTIMATED COSTS</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383735057"/>
                  </a:ext>
                </a:extLst>
              </a:tr>
              <a:tr h="707464">
                <a:tc vMerge="1">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w="6350" cap="flat" cmpd="sng" algn="ctr">
                      <a:solidFill>
                        <a:srgbClr val="BFBFBF"/>
                      </a:solidFill>
                      <a:prstDash val="solid"/>
                      <a:round/>
                      <a:headEnd type="none" w="med" len="med"/>
                      <a:tailEnd type="none" w="med" len="med"/>
                    </a:lnR>
                    <a:lnT>
                      <a:noFill/>
                    </a:lnT>
                    <a:lnB>
                      <a:noFill/>
                    </a:lnB>
                    <a:solidFill>
                      <a:srgbClr val="FFFFFF"/>
                    </a:solidFill>
                  </a:tcPr>
                </a:tc>
                <a:tc gridSpan="3">
                  <a:txBody>
                    <a:bodyPr/>
                    <a:lstStyle/>
                    <a:p>
                      <a:pPr algn="l" fontAlgn="ctr"/>
                      <a:r>
                        <a:rPr lang="en-US" sz="1400" b="0" i="0" u="none" strike="noStrike" dirty="0">
                          <a:solidFill>
                            <a:srgbClr val="000000"/>
                          </a:solidFill>
                          <a:effectLst/>
                          <a:latin typeface="Century Gothic" panose="020B0502020202020204" pitchFamily="34" charset="0"/>
                        </a:rPr>
                        <a:t> </a:t>
                      </a:r>
                      <a:r>
                        <a:rPr lang="en-US" sz="1200" b="0" i="0" u="none" strike="noStrike" dirty="0">
                          <a:solidFill>
                            <a:srgbClr val="000000"/>
                          </a:solidFill>
                          <a:effectLst/>
                          <a:latin typeface="Century Gothic" panose="020B0502020202020204" pitchFamily="34" charset="0"/>
                        </a:rPr>
                        <a:t>Rakesh Agarwal (Director of Operations) </a:t>
                      </a:r>
                      <a:endParaRPr lang="en-US" sz="1400" b="0" i="0" u="none" strike="noStrike" dirty="0">
                        <a:solidFill>
                          <a:srgbClr val="000000"/>
                        </a:solidFill>
                        <a:effectLst/>
                        <a:latin typeface="Century Gothic" panose="020B0502020202020204" pitchFamily="34" charset="0"/>
                      </a:endParaRPr>
                    </a:p>
                  </a:txBody>
                  <a:tcPr marL="114300" marR="9525" marT="952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7F9FB"/>
                    </a:solidFill>
                  </a:tcPr>
                </a:tc>
                <a:tc hMerge="1">
                  <a:txBody>
                    <a:bodyPr/>
                    <a:lstStyle/>
                    <a:p>
                      <a:endParaRPr lang="en-US"/>
                    </a:p>
                  </a:txBody>
                  <a:tcPr/>
                </a:tc>
                <a:tc hMerge="1">
                  <a:txBody>
                    <a:bodyPr/>
                    <a:lstStyle/>
                    <a:p>
                      <a:endParaRPr lang="en-US"/>
                    </a:p>
                  </a:txBody>
                  <a:tcPr/>
                </a:tc>
                <a:tc>
                  <a:txBody>
                    <a:bodyPr/>
                    <a:lstStyle/>
                    <a:p>
                      <a:pPr algn="ctr" fontAlgn="ctr"/>
                      <a:r>
                        <a:rPr lang="en-US" sz="1400" b="0" i="0" u="none" strike="noStrike" dirty="0">
                          <a:solidFill>
                            <a:srgbClr val="000000"/>
                          </a:solidFill>
                          <a:effectLst/>
                          <a:latin typeface="Century Gothic" panose="020B0502020202020204" pitchFamily="34" charset="0"/>
                        </a:rPr>
                        <a:t>$237,750</a:t>
                      </a:r>
                    </a:p>
                  </a:txBody>
                  <a:tcPr marL="9525" marR="9525" marT="9525"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1400" b="0" i="0" u="none" strike="noStrike" dirty="0">
                          <a:solidFill>
                            <a:srgbClr val="000000"/>
                          </a:solidFill>
                          <a:effectLst/>
                          <a:latin typeface="Century Gothic" panose="020B0502020202020204" pitchFamily="34" charset="0"/>
                        </a:rPr>
                        <a:t>$441,885</a:t>
                      </a:r>
                    </a:p>
                  </a:txBody>
                  <a:tcPr marL="9525" marR="9525" marT="952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extLst>
                  <a:ext uri="{0D108BD9-81ED-4DB2-BD59-A6C34878D82A}">
                    <a16:rowId xmlns:a16="http://schemas.microsoft.com/office/drawing/2014/main" val="2191298514"/>
                  </a:ext>
                </a:extLst>
              </a:tr>
            </a:tbl>
          </a:graphicData>
        </a:graphic>
      </p:graphicFrame>
      <p:sp>
        <p:nvSpPr>
          <p:cNvPr id="13" name="TextBox 12">
            <a:extLst>
              <a:ext uri="{FF2B5EF4-FFF2-40B4-BE49-F238E27FC236}">
                <a16:creationId xmlns:a16="http://schemas.microsoft.com/office/drawing/2014/main" id="{226E6ECB-CF92-3B4C-9578-D6C0F06A41C9}"/>
              </a:ext>
            </a:extLst>
          </p:cNvPr>
          <p:cNvSpPr txBox="1"/>
          <p:nvPr/>
        </p:nvSpPr>
        <p:spPr>
          <a:xfrm>
            <a:off x="367747" y="982583"/>
            <a:ext cx="5178021"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GENERAL PROJECT INFORMATION</a:t>
            </a:r>
          </a:p>
        </p:txBody>
      </p:sp>
    </p:spTree>
    <p:extLst>
      <p:ext uri="{BB962C8B-B14F-4D97-AF65-F5344CB8AC3E}">
        <p14:creationId xmlns:p14="http://schemas.microsoft.com/office/powerpoint/2010/main" val="14573118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 name="Picture 69" descr="Shape&#10;&#10;Description automatically generated">
            <a:extLst>
              <a:ext uri="{FF2B5EF4-FFF2-40B4-BE49-F238E27FC236}">
                <a16:creationId xmlns:a16="http://schemas.microsoft.com/office/drawing/2014/main" id="{219503DE-DA47-8548-A6B3-EDAA57B7A890}"/>
              </a:ext>
            </a:extLst>
          </p:cNvPr>
          <p:cNvPicPr>
            <a:picLocks noChangeAspect="1"/>
          </p:cNvPicPr>
          <p:nvPr/>
        </p:nvPicPr>
        <p:blipFill>
          <a:blip r:embed="rId3">
            <a:alphaModFix amt="60000"/>
          </a:blip>
          <a:stretch>
            <a:fillRect/>
          </a:stretch>
        </p:blipFill>
        <p:spPr>
          <a:xfrm>
            <a:off x="7984907" y="606991"/>
            <a:ext cx="4997547" cy="6042008"/>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CHARTER   |   TABLE OF CONTENTS</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367748" y="248400"/>
            <a:ext cx="416171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TABLE OF CONTENTS</a:t>
            </a:r>
          </a:p>
        </p:txBody>
      </p:sp>
      <p:sp>
        <p:nvSpPr>
          <p:cNvPr id="40" name="TextBox 39">
            <a:extLst>
              <a:ext uri="{FF2B5EF4-FFF2-40B4-BE49-F238E27FC236}">
                <a16:creationId xmlns:a16="http://schemas.microsoft.com/office/drawing/2014/main" id="{3D228105-4E93-5547-9BEF-E95CD9F56261}"/>
              </a:ext>
            </a:extLst>
          </p:cNvPr>
          <p:cNvSpPr txBox="1"/>
          <p:nvPr/>
        </p:nvSpPr>
        <p:spPr>
          <a:xfrm>
            <a:off x="936088" y="1252258"/>
            <a:ext cx="2428870" cy="646331"/>
          </a:xfrm>
          <a:prstGeom prst="rect">
            <a:avLst/>
          </a:prstGeom>
          <a:noFill/>
        </p:spPr>
        <p:txBody>
          <a:bodyPr wrap="none" rtlCol="0" anchor="ctr" anchorCtr="0">
            <a:spAutoFit/>
          </a:bodyPr>
          <a:lstStyle/>
          <a:p>
            <a:r>
              <a:rPr lang="en-US" dirty="0">
                <a:latin typeface="Century Gothic" panose="020B0502020202020204" pitchFamily="34" charset="0"/>
                <a:ea typeface="Montserrat Bold" charset="0"/>
                <a:cs typeface="Montserrat Bold" charset="0"/>
              </a:rPr>
              <a:t>PROJECT OVERVIEW</a:t>
            </a:r>
            <a:br>
              <a:rPr lang="en-US" dirty="0">
                <a:latin typeface="Century Gothic" panose="020B0502020202020204" pitchFamily="34" charset="0"/>
                <a:ea typeface="Montserrat Bold" charset="0"/>
                <a:cs typeface="Montserrat Bold" charset="0"/>
              </a:rPr>
            </a:br>
            <a:r>
              <a:rPr lang="en-US" dirty="0">
                <a:latin typeface="Century Gothic" panose="020B0502020202020204" pitchFamily="34" charset="0"/>
                <a:ea typeface="Montserrat Bold" charset="0"/>
                <a:cs typeface="Montserrat Bold" charset="0"/>
              </a:rPr>
              <a:t>&amp; PROJECT SCOPE</a:t>
            </a:r>
          </a:p>
        </p:txBody>
      </p:sp>
      <p:sp>
        <p:nvSpPr>
          <p:cNvPr id="42" name="TextBox 41">
            <a:extLst>
              <a:ext uri="{FF2B5EF4-FFF2-40B4-BE49-F238E27FC236}">
                <a16:creationId xmlns:a16="http://schemas.microsoft.com/office/drawing/2014/main" id="{654ED905-7DF4-7E45-815D-8A6F50BD2A35}"/>
              </a:ext>
            </a:extLst>
          </p:cNvPr>
          <p:cNvSpPr txBox="1"/>
          <p:nvPr/>
        </p:nvSpPr>
        <p:spPr>
          <a:xfrm>
            <a:off x="936088" y="2779833"/>
            <a:ext cx="3070224"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TENTATIVE SCHEDULE</a:t>
            </a:r>
          </a:p>
        </p:txBody>
      </p:sp>
      <p:sp>
        <p:nvSpPr>
          <p:cNvPr id="44" name="TextBox 43">
            <a:hlinkClick r:id="rId4" action="ppaction://hlinksldjump"/>
            <a:extLst>
              <a:ext uri="{FF2B5EF4-FFF2-40B4-BE49-F238E27FC236}">
                <a16:creationId xmlns:a16="http://schemas.microsoft.com/office/drawing/2014/main" id="{FD3A13C4-E78F-724D-BF30-9B4138762961}"/>
              </a:ext>
            </a:extLst>
          </p:cNvPr>
          <p:cNvSpPr txBox="1"/>
          <p:nvPr/>
        </p:nvSpPr>
        <p:spPr>
          <a:xfrm>
            <a:off x="304279" y="2327399"/>
            <a:ext cx="526106" cy="1010533"/>
          </a:xfrm>
          <a:prstGeom prst="rect">
            <a:avLst/>
          </a:prstGeom>
          <a:noFill/>
        </p:spPr>
        <p:txBody>
          <a:bodyPr wrap="none" tIns="320040" rtlCol="0">
            <a:spAutoFit/>
          </a:bodyPr>
          <a:lstStyle/>
          <a:p>
            <a:pPr algn="r">
              <a:lnSpc>
                <a:spcPts val="5000"/>
              </a:lnSpc>
            </a:pPr>
            <a:r>
              <a:rPr lang="en-US" sz="4800" dirty="0">
                <a:solidFill>
                  <a:schemeClr val="tx1">
                    <a:lumMod val="65000"/>
                    <a:lumOff val="35000"/>
                  </a:schemeClr>
                </a:solidFill>
                <a:latin typeface="Century Gothic" panose="020B0502020202020204" pitchFamily="34" charset="0"/>
                <a:ea typeface="Montserrat Light" charset="0"/>
                <a:cs typeface="Montserrat Light" charset="0"/>
              </a:rPr>
              <a:t>2</a:t>
            </a:r>
          </a:p>
        </p:txBody>
      </p:sp>
      <p:sp>
        <p:nvSpPr>
          <p:cNvPr id="45" name="TextBox 44">
            <a:hlinkClick r:id="rId5" action="ppaction://hlinksldjump"/>
            <a:extLst>
              <a:ext uri="{FF2B5EF4-FFF2-40B4-BE49-F238E27FC236}">
                <a16:creationId xmlns:a16="http://schemas.microsoft.com/office/drawing/2014/main" id="{160EF463-7BA4-C140-B281-29D544D6376D}"/>
              </a:ext>
            </a:extLst>
          </p:cNvPr>
          <p:cNvSpPr txBox="1"/>
          <p:nvPr/>
        </p:nvSpPr>
        <p:spPr>
          <a:xfrm>
            <a:off x="304278" y="3663164"/>
            <a:ext cx="526106" cy="1010533"/>
          </a:xfrm>
          <a:prstGeom prst="rect">
            <a:avLst/>
          </a:prstGeom>
          <a:noFill/>
        </p:spPr>
        <p:txBody>
          <a:bodyPr wrap="none" tIns="320040" rtlCol="0">
            <a:spAutoFit/>
          </a:bodyPr>
          <a:lstStyle/>
          <a:p>
            <a:pPr algn="r">
              <a:lnSpc>
                <a:spcPts val="5000"/>
              </a:lnSpc>
            </a:pPr>
            <a:r>
              <a:rPr lang="en-US" sz="4800" dirty="0">
                <a:solidFill>
                  <a:schemeClr val="tx1">
                    <a:lumMod val="65000"/>
                    <a:lumOff val="35000"/>
                  </a:schemeClr>
                </a:solidFill>
                <a:latin typeface="Century Gothic" panose="020B0502020202020204" pitchFamily="34" charset="0"/>
                <a:ea typeface="Montserrat Light" charset="0"/>
                <a:cs typeface="Montserrat Light" charset="0"/>
              </a:rPr>
              <a:t>3</a:t>
            </a:r>
          </a:p>
        </p:txBody>
      </p:sp>
      <p:sp>
        <p:nvSpPr>
          <p:cNvPr id="46" name="TextBox 45">
            <a:hlinkClick r:id="rId6" action="ppaction://hlinksldjump"/>
            <a:extLst>
              <a:ext uri="{FF2B5EF4-FFF2-40B4-BE49-F238E27FC236}">
                <a16:creationId xmlns:a16="http://schemas.microsoft.com/office/drawing/2014/main" id="{92054AB8-EBC5-1047-AD46-31E6D065CA45}"/>
              </a:ext>
            </a:extLst>
          </p:cNvPr>
          <p:cNvSpPr txBox="1"/>
          <p:nvPr/>
        </p:nvSpPr>
        <p:spPr>
          <a:xfrm>
            <a:off x="304278" y="968339"/>
            <a:ext cx="526106" cy="1010533"/>
          </a:xfrm>
          <a:prstGeom prst="rect">
            <a:avLst/>
          </a:prstGeom>
          <a:noFill/>
        </p:spPr>
        <p:txBody>
          <a:bodyPr wrap="none" tIns="320040" rtlCol="0">
            <a:spAutoFit/>
          </a:bodyPr>
          <a:lstStyle/>
          <a:p>
            <a:pPr algn="r">
              <a:lnSpc>
                <a:spcPts val="5000"/>
              </a:lnSpc>
            </a:pPr>
            <a:r>
              <a:rPr lang="en-US" sz="4800" dirty="0">
                <a:solidFill>
                  <a:schemeClr val="tx1">
                    <a:lumMod val="65000"/>
                    <a:lumOff val="35000"/>
                  </a:schemeClr>
                </a:solidFill>
                <a:latin typeface="Century Gothic" panose="020B0502020202020204" pitchFamily="34" charset="0"/>
                <a:ea typeface="Montserrat Light" charset="0"/>
                <a:cs typeface="Montserrat Light" charset="0"/>
              </a:rPr>
              <a:t>1</a:t>
            </a:r>
          </a:p>
        </p:txBody>
      </p:sp>
      <p:sp>
        <p:nvSpPr>
          <p:cNvPr id="47" name="TextBox 46">
            <a:extLst>
              <a:ext uri="{FF2B5EF4-FFF2-40B4-BE49-F238E27FC236}">
                <a16:creationId xmlns:a16="http://schemas.microsoft.com/office/drawing/2014/main" id="{2548BEE3-A974-DC4E-9E9C-1EE7CFD5EF06}"/>
              </a:ext>
            </a:extLst>
          </p:cNvPr>
          <p:cNvSpPr txBox="1"/>
          <p:nvPr/>
        </p:nvSpPr>
        <p:spPr>
          <a:xfrm>
            <a:off x="936088" y="3959012"/>
            <a:ext cx="2502851" cy="646331"/>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RESOURCES</a:t>
            </a:r>
            <a:br>
              <a:rPr lang="en-US" dirty="0">
                <a:latin typeface="Century Gothic" panose="020B0502020202020204" pitchFamily="34" charset="0"/>
                <a:ea typeface="Montserrat Bold" charset="0"/>
                <a:cs typeface="Montserrat Bold" charset="0"/>
              </a:rPr>
            </a:br>
            <a:r>
              <a:rPr lang="en-US" dirty="0">
                <a:latin typeface="Century Gothic" panose="020B0502020202020204" pitchFamily="34" charset="0"/>
                <a:ea typeface="Montserrat Bold" charset="0"/>
                <a:cs typeface="Montserrat Bold" charset="0"/>
              </a:rPr>
              <a:t>&amp; COSTS</a:t>
            </a:r>
          </a:p>
        </p:txBody>
      </p:sp>
      <p:sp>
        <p:nvSpPr>
          <p:cNvPr id="49" name="TextBox 48">
            <a:extLst>
              <a:ext uri="{FF2B5EF4-FFF2-40B4-BE49-F238E27FC236}">
                <a16:creationId xmlns:a16="http://schemas.microsoft.com/office/drawing/2014/main" id="{96E0CE3B-1B24-344F-9D20-0D3E26721F3A}"/>
              </a:ext>
            </a:extLst>
          </p:cNvPr>
          <p:cNvSpPr txBox="1"/>
          <p:nvPr/>
        </p:nvSpPr>
        <p:spPr>
          <a:xfrm>
            <a:off x="5013485" y="2630943"/>
            <a:ext cx="2741390" cy="646331"/>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RISK, CONSTRAINTS, </a:t>
            </a:r>
            <a:br>
              <a:rPr lang="en-US" dirty="0">
                <a:latin typeface="Century Gothic" panose="020B0502020202020204" pitchFamily="34" charset="0"/>
                <a:ea typeface="Montserrat Bold" charset="0"/>
                <a:cs typeface="Montserrat Bold" charset="0"/>
              </a:rPr>
            </a:br>
            <a:r>
              <a:rPr lang="en-US" dirty="0">
                <a:latin typeface="Century Gothic" panose="020B0502020202020204" pitchFamily="34" charset="0"/>
                <a:ea typeface="Montserrat Bold" charset="0"/>
                <a:cs typeface="Montserrat Bold" charset="0"/>
              </a:rPr>
              <a:t>&amp; ASSUMPTIONS</a:t>
            </a:r>
          </a:p>
        </p:txBody>
      </p:sp>
      <p:sp>
        <p:nvSpPr>
          <p:cNvPr id="51" name="TextBox 50">
            <a:extLst>
              <a:ext uri="{FF2B5EF4-FFF2-40B4-BE49-F238E27FC236}">
                <a16:creationId xmlns:a16="http://schemas.microsoft.com/office/drawing/2014/main" id="{268A1D8F-ED63-8F48-B9E4-4BDDDF9B48AB}"/>
              </a:ext>
            </a:extLst>
          </p:cNvPr>
          <p:cNvSpPr txBox="1"/>
          <p:nvPr/>
        </p:nvSpPr>
        <p:spPr>
          <a:xfrm>
            <a:off x="5013485" y="4133626"/>
            <a:ext cx="1890261" cy="369332"/>
          </a:xfrm>
          <a:prstGeom prst="rect">
            <a:avLst/>
          </a:prstGeom>
          <a:noFill/>
        </p:spPr>
        <p:txBody>
          <a:bodyPr wrap="none" rtlCol="0" anchor="ctr" anchorCtr="0">
            <a:spAutoFit/>
          </a:bodyPr>
          <a:lstStyle/>
          <a:p>
            <a:r>
              <a:rPr lang="en-US" dirty="0">
                <a:latin typeface="Century Gothic" panose="020B0502020202020204" pitchFamily="34" charset="0"/>
                <a:ea typeface="Montserrat Bold" charset="0"/>
                <a:cs typeface="Montserrat Bold" charset="0"/>
              </a:rPr>
              <a:t>PREPARED BY…</a:t>
            </a:r>
          </a:p>
        </p:txBody>
      </p:sp>
      <p:sp>
        <p:nvSpPr>
          <p:cNvPr id="53" name="TextBox 52">
            <a:hlinkClick r:id="rId6" action="ppaction://hlinksldjump"/>
            <a:extLst>
              <a:ext uri="{FF2B5EF4-FFF2-40B4-BE49-F238E27FC236}">
                <a16:creationId xmlns:a16="http://schemas.microsoft.com/office/drawing/2014/main" id="{BDA40E49-45E7-A744-88C0-12BC470C236A}"/>
              </a:ext>
            </a:extLst>
          </p:cNvPr>
          <p:cNvSpPr txBox="1"/>
          <p:nvPr/>
        </p:nvSpPr>
        <p:spPr>
          <a:xfrm>
            <a:off x="4381676" y="3705292"/>
            <a:ext cx="526106" cy="1010533"/>
          </a:xfrm>
          <a:prstGeom prst="rect">
            <a:avLst/>
          </a:prstGeom>
          <a:noFill/>
        </p:spPr>
        <p:txBody>
          <a:bodyPr wrap="none" tIns="320040" rtlCol="0">
            <a:spAutoFit/>
          </a:bodyPr>
          <a:lstStyle/>
          <a:p>
            <a:pPr algn="r">
              <a:lnSpc>
                <a:spcPts val="5000"/>
              </a:lnSpc>
            </a:pPr>
            <a:r>
              <a:rPr lang="en-US" sz="4800" dirty="0">
                <a:solidFill>
                  <a:schemeClr val="tx1">
                    <a:lumMod val="65000"/>
                    <a:lumOff val="35000"/>
                  </a:schemeClr>
                </a:solidFill>
                <a:latin typeface="Century Gothic" panose="020B0502020202020204" pitchFamily="34" charset="0"/>
                <a:ea typeface="Montserrat Light" charset="0"/>
                <a:cs typeface="Montserrat Light" charset="0"/>
              </a:rPr>
              <a:t>6</a:t>
            </a:r>
          </a:p>
        </p:txBody>
      </p:sp>
      <p:sp>
        <p:nvSpPr>
          <p:cNvPr id="55" name="TextBox 54">
            <a:hlinkClick r:id="rId4" action="ppaction://hlinksldjump"/>
            <a:extLst>
              <a:ext uri="{FF2B5EF4-FFF2-40B4-BE49-F238E27FC236}">
                <a16:creationId xmlns:a16="http://schemas.microsoft.com/office/drawing/2014/main" id="{86746B7D-B52D-4941-A37D-E63B673D5DEE}"/>
              </a:ext>
            </a:extLst>
          </p:cNvPr>
          <p:cNvSpPr txBox="1"/>
          <p:nvPr/>
        </p:nvSpPr>
        <p:spPr>
          <a:xfrm>
            <a:off x="4381675" y="2346232"/>
            <a:ext cx="526106" cy="1010533"/>
          </a:xfrm>
          <a:prstGeom prst="rect">
            <a:avLst/>
          </a:prstGeom>
          <a:noFill/>
        </p:spPr>
        <p:txBody>
          <a:bodyPr wrap="none" tIns="320040" rtlCol="0">
            <a:spAutoFit/>
          </a:bodyPr>
          <a:lstStyle/>
          <a:p>
            <a:pPr algn="r">
              <a:lnSpc>
                <a:spcPts val="5000"/>
              </a:lnSpc>
            </a:pPr>
            <a:r>
              <a:rPr lang="en-US" sz="4800" dirty="0">
                <a:solidFill>
                  <a:schemeClr val="tx1">
                    <a:lumMod val="65000"/>
                    <a:lumOff val="35000"/>
                  </a:schemeClr>
                </a:solidFill>
                <a:latin typeface="Century Gothic" panose="020B0502020202020204" pitchFamily="34" charset="0"/>
                <a:ea typeface="Montserrat Light" charset="0"/>
                <a:cs typeface="Montserrat Light" charset="0"/>
              </a:rPr>
              <a:t>5</a:t>
            </a:r>
          </a:p>
        </p:txBody>
      </p:sp>
      <p:sp>
        <p:nvSpPr>
          <p:cNvPr id="64" name="TextBox 63">
            <a:hlinkClick r:id="rId7" action="ppaction://hlinksldjump"/>
            <a:extLst>
              <a:ext uri="{FF2B5EF4-FFF2-40B4-BE49-F238E27FC236}">
                <a16:creationId xmlns:a16="http://schemas.microsoft.com/office/drawing/2014/main" id="{D29DD01A-13BF-744A-9B64-9D86AC88EDDE}"/>
              </a:ext>
            </a:extLst>
          </p:cNvPr>
          <p:cNvSpPr txBox="1"/>
          <p:nvPr/>
        </p:nvSpPr>
        <p:spPr>
          <a:xfrm>
            <a:off x="4381675" y="922949"/>
            <a:ext cx="526106" cy="1010533"/>
          </a:xfrm>
          <a:prstGeom prst="rect">
            <a:avLst/>
          </a:prstGeom>
          <a:noFill/>
        </p:spPr>
        <p:txBody>
          <a:bodyPr wrap="none" tIns="320040" rtlCol="0">
            <a:spAutoFit/>
          </a:bodyPr>
          <a:lstStyle/>
          <a:p>
            <a:pPr algn="r">
              <a:lnSpc>
                <a:spcPts val="5000"/>
              </a:lnSpc>
            </a:pPr>
            <a:r>
              <a:rPr lang="en-US" sz="4800" dirty="0">
                <a:solidFill>
                  <a:schemeClr val="tx1">
                    <a:lumMod val="65000"/>
                    <a:lumOff val="35000"/>
                  </a:schemeClr>
                </a:solidFill>
                <a:latin typeface="Century Gothic" panose="020B0502020202020204" pitchFamily="34" charset="0"/>
                <a:ea typeface="Montserrat Light" charset="0"/>
                <a:cs typeface="Montserrat Light" charset="0"/>
              </a:rPr>
              <a:t>4</a:t>
            </a:r>
          </a:p>
        </p:txBody>
      </p:sp>
      <p:sp>
        <p:nvSpPr>
          <p:cNvPr id="65" name="TextBox 64">
            <a:extLst>
              <a:ext uri="{FF2B5EF4-FFF2-40B4-BE49-F238E27FC236}">
                <a16:creationId xmlns:a16="http://schemas.microsoft.com/office/drawing/2014/main" id="{DCAE84B5-A598-8941-B4AD-51887AC426D8}"/>
              </a:ext>
            </a:extLst>
          </p:cNvPr>
          <p:cNvSpPr txBox="1"/>
          <p:nvPr/>
        </p:nvSpPr>
        <p:spPr>
          <a:xfrm>
            <a:off x="5013485" y="1266760"/>
            <a:ext cx="2741390" cy="646331"/>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BENEFITS </a:t>
            </a:r>
            <a:br>
              <a:rPr lang="en-US" dirty="0">
                <a:latin typeface="Century Gothic" panose="020B0502020202020204" pitchFamily="34" charset="0"/>
                <a:ea typeface="Montserrat Bold" charset="0"/>
                <a:cs typeface="Montserrat Bold" charset="0"/>
              </a:rPr>
            </a:br>
            <a:r>
              <a:rPr lang="en-US" dirty="0">
                <a:latin typeface="Century Gothic" panose="020B0502020202020204" pitchFamily="34" charset="0"/>
                <a:ea typeface="Montserrat Bold" charset="0"/>
                <a:cs typeface="Montserrat Bold" charset="0"/>
              </a:rPr>
              <a:t>&amp; CUSTOMERS</a:t>
            </a:r>
          </a:p>
        </p:txBody>
      </p:sp>
    </p:spTree>
    <p:extLst>
      <p:ext uri="{BB962C8B-B14F-4D97-AF65-F5344CB8AC3E}">
        <p14:creationId xmlns:p14="http://schemas.microsoft.com/office/powerpoint/2010/main" val="11799240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7" y="209758"/>
            <a:ext cx="3525324"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1. PROJECT OVERVIEW</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OVERVIEW &amp; PROJECT SCOPE</a:t>
            </a:r>
            <a:endParaRPr lang="en-US" dirty="0">
              <a:solidFill>
                <a:schemeClr val="bg1"/>
              </a:solidFill>
              <a:latin typeface="Century Gothic" panose="020B0502020202020204" pitchFamily="34" charset="0"/>
              <a:ea typeface="Arial" charset="0"/>
              <a:cs typeface="Arial" charset="0"/>
            </a:endParaRPr>
          </a:p>
        </p:txBody>
      </p:sp>
      <p:sp>
        <p:nvSpPr>
          <p:cNvPr id="17" name="TextBox 16">
            <a:extLst>
              <a:ext uri="{FF2B5EF4-FFF2-40B4-BE49-F238E27FC236}">
                <a16:creationId xmlns:a16="http://schemas.microsoft.com/office/drawing/2014/main" id="{779AB062-8C1C-4C70-BE52-A5053D1050EF}"/>
              </a:ext>
            </a:extLst>
          </p:cNvPr>
          <p:cNvSpPr txBox="1"/>
          <p:nvPr/>
        </p:nvSpPr>
        <p:spPr>
          <a:xfrm>
            <a:off x="367748" y="4276620"/>
            <a:ext cx="2622834"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PROJECT SCOPE</a:t>
            </a:r>
          </a:p>
        </p:txBody>
      </p:sp>
      <p:graphicFrame>
        <p:nvGraphicFramePr>
          <p:cNvPr id="18" name="Table 17">
            <a:extLst>
              <a:ext uri="{FF2B5EF4-FFF2-40B4-BE49-F238E27FC236}">
                <a16:creationId xmlns:a16="http://schemas.microsoft.com/office/drawing/2014/main" id="{F37D93A8-7E17-4F98-A895-BBADF3A52909}"/>
              </a:ext>
            </a:extLst>
          </p:cNvPr>
          <p:cNvGraphicFramePr>
            <a:graphicFrameLocks noGrp="1"/>
          </p:cNvGraphicFramePr>
          <p:nvPr>
            <p:extLst>
              <p:ext uri="{D42A27DB-BD31-4B8C-83A1-F6EECF244321}">
                <p14:modId xmlns:p14="http://schemas.microsoft.com/office/powerpoint/2010/main" val="920005937"/>
              </p:ext>
            </p:extLst>
          </p:nvPr>
        </p:nvGraphicFramePr>
        <p:xfrm>
          <a:off x="488196" y="697704"/>
          <a:ext cx="10802656" cy="3427036"/>
        </p:xfrm>
        <a:graphic>
          <a:graphicData uri="http://schemas.openxmlformats.org/drawingml/2006/table">
            <a:tbl>
              <a:tblPr/>
              <a:tblGrid>
                <a:gridCol w="2056221">
                  <a:extLst>
                    <a:ext uri="{9D8B030D-6E8A-4147-A177-3AD203B41FA5}">
                      <a16:colId xmlns:a16="http://schemas.microsoft.com/office/drawing/2014/main" val="1996367546"/>
                    </a:ext>
                  </a:extLst>
                </a:gridCol>
                <a:gridCol w="8746435">
                  <a:extLst>
                    <a:ext uri="{9D8B030D-6E8A-4147-A177-3AD203B41FA5}">
                      <a16:colId xmlns:a16="http://schemas.microsoft.com/office/drawing/2014/main" val="886809287"/>
                    </a:ext>
                  </a:extLst>
                </a:gridCol>
              </a:tblGrid>
              <a:tr h="584444">
                <a:tc>
                  <a:txBody>
                    <a:bodyPr/>
                    <a:lstStyle/>
                    <a:p>
                      <a:pPr algn="l" fontAlgn="ctr"/>
                      <a:r>
                        <a:rPr lang="en-US" sz="1200" b="0" i="0" u="none" strike="noStrike" dirty="0">
                          <a:solidFill>
                            <a:srgbClr val="000000"/>
                          </a:solidFill>
                          <a:effectLst/>
                          <a:latin typeface="Century Gothic" panose="020B0502020202020204" pitchFamily="34" charset="0"/>
                        </a:rPr>
                        <a:t>PROBLEM OR ISSUE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60000"/>
                        <a:lumOff val="40000"/>
                      </a:schemeClr>
                    </a:solidFill>
                  </a:tcPr>
                </a:tc>
                <a:tc>
                  <a:txBody>
                    <a:bodyPr/>
                    <a:lstStyle/>
                    <a:p>
                      <a:pPr algn="l" fontAlgn="ctr"/>
                      <a:r>
                        <a:rPr lang="en-US" sz="1100" b="0" i="0" u="none" strike="noStrike" dirty="0">
                          <a:solidFill>
                            <a:srgbClr val="000000"/>
                          </a:solidFill>
                          <a:effectLst/>
                          <a:latin typeface="Century Gothic" panose="020B0502020202020204" pitchFamily="34" charset="0"/>
                        </a:rPr>
                        <a:t>Our goal for this project is to install 1,125 EV charging stations at 116  locations across the US, Mexico and Canada to accommodate malls' and service stations' EV-charging needs.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020247949"/>
                  </a:ext>
                </a:extLst>
              </a:tr>
              <a:tr h="697731">
                <a:tc>
                  <a:txBody>
                    <a:bodyPr/>
                    <a:lstStyle/>
                    <a:p>
                      <a:pPr algn="l" rtl="0" fontAlgn="ctr"/>
                      <a:r>
                        <a:rPr lang="en-US" sz="1200" b="0" i="0" u="none" strike="noStrike" dirty="0">
                          <a:solidFill>
                            <a:srgbClr val="000000"/>
                          </a:solidFill>
                          <a:effectLst/>
                          <a:latin typeface="Century Gothic" panose="020B0502020202020204" pitchFamily="34" charset="0"/>
                        </a:rPr>
                        <a:t>PURPOSE OF PROJECT</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60000"/>
                        <a:lumOff val="40000"/>
                      </a:schemeClr>
                    </a:solidFill>
                  </a:tcPr>
                </a:tc>
                <a:tc>
                  <a:txBody>
                    <a:bodyPr/>
                    <a:lstStyle/>
                    <a:p>
                      <a:pPr algn="l" fontAlgn="ctr"/>
                      <a:r>
                        <a:rPr lang="en-US" sz="1100" b="0" i="0" u="none" strike="noStrike" dirty="0">
                          <a:solidFill>
                            <a:srgbClr val="000000"/>
                          </a:solidFill>
                          <a:effectLst/>
                          <a:latin typeface="Century Gothic" panose="020B0502020202020204" pitchFamily="34" charset="0"/>
                        </a:rPr>
                        <a:t>The implementation of the 1,125 EV charging stations will reduce fossil-fuel emissions and have a positive impact on the environment. This will help fulfill Positive Charge's mission of being the world's largest EV-charging provider and reduce the environmental impact of fossil-fuel cars through our services.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143223311"/>
                  </a:ext>
                </a:extLst>
              </a:tr>
              <a:tr h="848387">
                <a:tc>
                  <a:txBody>
                    <a:bodyPr/>
                    <a:lstStyle/>
                    <a:p>
                      <a:pPr algn="l" fontAlgn="ctr"/>
                      <a:r>
                        <a:rPr lang="en-US" sz="1200" b="0" i="0" u="none" strike="noStrike" dirty="0">
                          <a:solidFill>
                            <a:srgbClr val="000000"/>
                          </a:solidFill>
                          <a:effectLst/>
                          <a:latin typeface="Century Gothic" panose="020B0502020202020204" pitchFamily="34" charset="0"/>
                        </a:rPr>
                        <a:t>BUSINESS CASE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60000"/>
                        <a:lumOff val="40000"/>
                      </a:schemeClr>
                    </a:solidFill>
                  </a:tcPr>
                </a:tc>
                <a:tc>
                  <a:txBody>
                    <a:bodyPr/>
                    <a:lstStyle/>
                    <a:p>
                      <a:pPr algn="l" fontAlgn="ctr"/>
                      <a:r>
                        <a:rPr lang="en-US" sz="1100" b="0" i="0" u="none" strike="noStrike" dirty="0">
                          <a:solidFill>
                            <a:srgbClr val="000000"/>
                          </a:solidFill>
                          <a:effectLst/>
                          <a:latin typeface="Century Gothic" panose="020B0502020202020204" pitchFamily="34" charset="0"/>
                        </a:rPr>
                        <a:t>As EVs become more prevalent, more EV-charging stations are needed to accommodate EV drivers' charging needs. The implementation of the 1,125 EV charging stations at 116  locations across the US, Mexico, and Canada to accommodate malls' and service stations' EV-charging "traffic" will reduce the lengths to which EV drivers would have to travel for their next charge. The implementation of the EV-charging stations will also result in a 24% profit for Positive Charge.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364761586"/>
                  </a:ext>
                </a:extLst>
              </a:tr>
              <a:tr h="697731">
                <a:tc>
                  <a:txBody>
                    <a:bodyPr/>
                    <a:lstStyle/>
                    <a:p>
                      <a:pPr algn="l" rtl="0" fontAlgn="ctr"/>
                      <a:r>
                        <a:rPr lang="en-US" sz="1200" b="0" i="0" u="none" strike="noStrike" dirty="0">
                          <a:solidFill>
                            <a:srgbClr val="000000"/>
                          </a:solidFill>
                          <a:effectLst/>
                          <a:latin typeface="Century Gothic" panose="020B0502020202020204" pitchFamily="34" charset="0"/>
                        </a:rPr>
                        <a:t>GOALS / METRICS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60000"/>
                        <a:lumOff val="40000"/>
                      </a:schemeClr>
                    </a:solidFill>
                  </a:tcPr>
                </a:tc>
                <a:tc>
                  <a:txBody>
                    <a:bodyPr/>
                    <a:lstStyle/>
                    <a:p>
                      <a:pPr algn="l" fontAlgn="ctr"/>
                      <a:r>
                        <a:rPr lang="en-US" sz="1100" b="0" i="0" u="none" strike="noStrike" dirty="0">
                          <a:solidFill>
                            <a:srgbClr val="000000"/>
                          </a:solidFill>
                          <a:effectLst/>
                          <a:latin typeface="Century Gothic" panose="020B0502020202020204" pitchFamily="34" charset="0"/>
                        </a:rPr>
                        <a:t>The project goal is to install 1,125 EV charging stations at 116  locations across the US, Mexico and Canada. The metrics used to measure success will primarily be the following key performance indicators (KPIs): Revenue Growth, Client Retention Rate, and Customer Satisfaction.</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3997283196"/>
                  </a:ext>
                </a:extLst>
              </a:tr>
              <a:tr h="598743">
                <a:tc>
                  <a:txBody>
                    <a:bodyPr/>
                    <a:lstStyle/>
                    <a:p>
                      <a:pPr algn="l" fontAlgn="ctr"/>
                      <a:r>
                        <a:rPr lang="en-US" sz="1200" b="0" i="0" u="none" strike="noStrike" dirty="0">
                          <a:solidFill>
                            <a:srgbClr val="000000"/>
                          </a:solidFill>
                          <a:effectLst/>
                          <a:latin typeface="Century Gothic" panose="020B0502020202020204" pitchFamily="34" charset="0"/>
                        </a:rPr>
                        <a:t>EXPECTED DELIVERABLES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60000"/>
                        <a:lumOff val="40000"/>
                      </a:schemeClr>
                    </a:solidFill>
                  </a:tcPr>
                </a:tc>
                <a:tc>
                  <a:txBody>
                    <a:bodyPr/>
                    <a:lstStyle/>
                    <a:p>
                      <a:pPr algn="l" fontAlgn="ctr"/>
                      <a:r>
                        <a:rPr lang="en-US" sz="1100" b="0" i="0" u="none" strike="noStrike" dirty="0">
                          <a:solidFill>
                            <a:srgbClr val="000000"/>
                          </a:solidFill>
                          <a:effectLst/>
                          <a:latin typeface="Century Gothic" panose="020B0502020202020204" pitchFamily="34" charset="0"/>
                        </a:rPr>
                        <a:t>Install 1,125 EV charging stations at 116  locations across the US, Mexico and Canada to accommodate malls' and service stations' EV-charging needs.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048370378"/>
                  </a:ext>
                </a:extLst>
              </a:tr>
            </a:tbl>
          </a:graphicData>
        </a:graphic>
      </p:graphicFrame>
      <p:graphicFrame>
        <p:nvGraphicFramePr>
          <p:cNvPr id="19" name="Table 18">
            <a:extLst>
              <a:ext uri="{FF2B5EF4-FFF2-40B4-BE49-F238E27FC236}">
                <a16:creationId xmlns:a16="http://schemas.microsoft.com/office/drawing/2014/main" id="{2A29ACB9-DD4A-4609-90CB-18909D54A7C6}"/>
              </a:ext>
            </a:extLst>
          </p:cNvPr>
          <p:cNvGraphicFramePr>
            <a:graphicFrameLocks noGrp="1"/>
          </p:cNvGraphicFramePr>
          <p:nvPr>
            <p:extLst>
              <p:ext uri="{D42A27DB-BD31-4B8C-83A1-F6EECF244321}">
                <p14:modId xmlns:p14="http://schemas.microsoft.com/office/powerpoint/2010/main" val="11830767"/>
              </p:ext>
            </p:extLst>
          </p:nvPr>
        </p:nvGraphicFramePr>
        <p:xfrm>
          <a:off x="488195" y="4764566"/>
          <a:ext cx="10802655" cy="1365769"/>
        </p:xfrm>
        <a:graphic>
          <a:graphicData uri="http://schemas.openxmlformats.org/drawingml/2006/table">
            <a:tbl>
              <a:tblPr/>
              <a:tblGrid>
                <a:gridCol w="2036344">
                  <a:extLst>
                    <a:ext uri="{9D8B030D-6E8A-4147-A177-3AD203B41FA5}">
                      <a16:colId xmlns:a16="http://schemas.microsoft.com/office/drawing/2014/main" val="3734826"/>
                    </a:ext>
                  </a:extLst>
                </a:gridCol>
                <a:gridCol w="8766311">
                  <a:extLst>
                    <a:ext uri="{9D8B030D-6E8A-4147-A177-3AD203B41FA5}">
                      <a16:colId xmlns:a16="http://schemas.microsoft.com/office/drawing/2014/main" val="1467896747"/>
                    </a:ext>
                  </a:extLst>
                </a:gridCol>
              </a:tblGrid>
              <a:tr h="622443">
                <a:tc>
                  <a:txBody>
                    <a:bodyPr/>
                    <a:lstStyle/>
                    <a:p>
                      <a:pPr algn="l" fontAlgn="ctr"/>
                      <a:r>
                        <a:rPr lang="en-US" sz="1200" b="0" i="0" u="none" strike="noStrike" dirty="0">
                          <a:solidFill>
                            <a:srgbClr val="000000"/>
                          </a:solidFill>
                          <a:effectLst/>
                          <a:latin typeface="Century Gothic" panose="020B0502020202020204" pitchFamily="34" charset="0"/>
                        </a:rPr>
                        <a:t>WITHIN SCOPE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1F2F7"/>
                    </a:solidFill>
                  </a:tcPr>
                </a:tc>
                <a:tc>
                  <a:txBody>
                    <a:bodyPr/>
                    <a:lstStyle/>
                    <a:p>
                      <a:pPr algn="l" fontAlgn="ctr"/>
                      <a:r>
                        <a:rPr lang="en-US" sz="1100" b="0" i="0" u="none" strike="noStrike" dirty="0">
                          <a:solidFill>
                            <a:srgbClr val="000000"/>
                          </a:solidFill>
                          <a:effectLst/>
                          <a:latin typeface="Century Gothic" panose="020B0502020202020204" pitchFamily="34" charset="0"/>
                        </a:rPr>
                        <a:t>Operations engineers, project managers and field implementation engineers will work with third-party client site personnel to install 1,125 EV charging stations at 116  locations across the US, Mexico and Canada.</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7020059"/>
                  </a:ext>
                </a:extLst>
              </a:tr>
              <a:tr h="743326">
                <a:tc>
                  <a:txBody>
                    <a:bodyPr/>
                    <a:lstStyle/>
                    <a:p>
                      <a:pPr algn="l" rtl="0" fontAlgn="ctr"/>
                      <a:r>
                        <a:rPr lang="en-US" sz="1200" b="0" i="0" u="none" strike="noStrike" dirty="0">
                          <a:solidFill>
                            <a:srgbClr val="000000"/>
                          </a:solidFill>
                          <a:effectLst/>
                          <a:latin typeface="Century Gothic" panose="020B0502020202020204" pitchFamily="34" charset="0"/>
                        </a:rPr>
                        <a:t>OUTSIDE OF SCOPE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AEAEA"/>
                    </a:solidFill>
                  </a:tcPr>
                </a:tc>
                <a:tc>
                  <a:txBody>
                    <a:bodyPr/>
                    <a:lstStyle/>
                    <a:p>
                      <a:pPr algn="l" fontAlgn="ctr"/>
                      <a:r>
                        <a:rPr lang="en-US" sz="1100" b="0" i="0" u="none" strike="noStrike" dirty="0">
                          <a:solidFill>
                            <a:srgbClr val="000000"/>
                          </a:solidFill>
                          <a:effectLst/>
                          <a:latin typeface="Century Gothic" panose="020B0502020202020204" pitchFamily="34" charset="0"/>
                        </a:rPr>
                        <a:t>Positive Charge is not responsible for third-party / client's locations preparatory work (e.g., permits for digging, city region electricity-availability logistics, etc.). However, Positive Charge project managers can provide clients with a checklist to ensure their locations are adequately prepared for the installation of our EV charging stations.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723382459"/>
                  </a:ext>
                </a:extLst>
              </a:tr>
            </a:tbl>
          </a:graphicData>
        </a:graphic>
      </p:graphicFrame>
    </p:spTree>
    <p:extLst>
      <p:ext uri="{BB962C8B-B14F-4D97-AF65-F5344CB8AC3E}">
        <p14:creationId xmlns:p14="http://schemas.microsoft.com/office/powerpoint/2010/main" val="36348122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3592650"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2. TENTATIVE SCHEDULE</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TENTATIVE SCHEDULE</a:t>
            </a:r>
            <a:endParaRPr lang="en-US" dirty="0">
              <a:solidFill>
                <a:schemeClr val="bg1"/>
              </a:solidFill>
              <a:latin typeface="Century Gothic" panose="020B0502020202020204" pitchFamily="34" charset="0"/>
              <a:ea typeface="Arial" charset="0"/>
              <a:cs typeface="Arial" charset="0"/>
            </a:endParaRPr>
          </a:p>
        </p:txBody>
      </p:sp>
      <p:graphicFrame>
        <p:nvGraphicFramePr>
          <p:cNvPr id="4" name="Table 3">
            <a:extLst>
              <a:ext uri="{FF2B5EF4-FFF2-40B4-BE49-F238E27FC236}">
                <a16:creationId xmlns:a16="http://schemas.microsoft.com/office/drawing/2014/main" id="{9ABD8C64-143C-4A5E-8B6A-75D3668D34E4}"/>
              </a:ext>
            </a:extLst>
          </p:cNvPr>
          <p:cNvGraphicFramePr>
            <a:graphicFrameLocks noGrp="1"/>
          </p:cNvGraphicFramePr>
          <p:nvPr>
            <p:extLst>
              <p:ext uri="{D42A27DB-BD31-4B8C-83A1-F6EECF244321}">
                <p14:modId xmlns:p14="http://schemas.microsoft.com/office/powerpoint/2010/main" val="3191394685"/>
              </p:ext>
            </p:extLst>
          </p:nvPr>
        </p:nvGraphicFramePr>
        <p:xfrm>
          <a:off x="447932" y="849213"/>
          <a:ext cx="10276896" cy="4520988"/>
        </p:xfrm>
        <a:graphic>
          <a:graphicData uri="http://schemas.openxmlformats.org/drawingml/2006/table">
            <a:tbl>
              <a:tblPr/>
              <a:tblGrid>
                <a:gridCol w="5758784">
                  <a:extLst>
                    <a:ext uri="{9D8B030D-6E8A-4147-A177-3AD203B41FA5}">
                      <a16:colId xmlns:a16="http://schemas.microsoft.com/office/drawing/2014/main" val="45349884"/>
                    </a:ext>
                  </a:extLst>
                </a:gridCol>
                <a:gridCol w="2295242">
                  <a:extLst>
                    <a:ext uri="{9D8B030D-6E8A-4147-A177-3AD203B41FA5}">
                      <a16:colId xmlns:a16="http://schemas.microsoft.com/office/drawing/2014/main" val="4030175396"/>
                    </a:ext>
                  </a:extLst>
                </a:gridCol>
                <a:gridCol w="2222870">
                  <a:extLst>
                    <a:ext uri="{9D8B030D-6E8A-4147-A177-3AD203B41FA5}">
                      <a16:colId xmlns:a16="http://schemas.microsoft.com/office/drawing/2014/main" val="2635095511"/>
                    </a:ext>
                  </a:extLst>
                </a:gridCol>
              </a:tblGrid>
              <a:tr h="368924">
                <a:tc>
                  <a:txBody>
                    <a:bodyPr/>
                    <a:lstStyle/>
                    <a:p>
                      <a:pPr algn="l" fontAlgn="ctr"/>
                      <a:r>
                        <a:rPr lang="en-US" sz="900" b="1" i="0" u="none" strike="noStrike" dirty="0">
                          <a:solidFill>
                            <a:srgbClr val="000000"/>
                          </a:solidFill>
                          <a:effectLst/>
                          <a:latin typeface="Century Gothic" panose="020B0502020202020204" pitchFamily="34" charset="0"/>
                        </a:rPr>
                        <a:t>KEY MILESTONE</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900" b="1" i="0" u="none" strike="noStrike" dirty="0">
                          <a:solidFill>
                            <a:srgbClr val="000000"/>
                          </a:solidFill>
                          <a:effectLst/>
                          <a:latin typeface="Century Gothic" panose="020B0502020202020204" pitchFamily="34" charset="0"/>
                        </a:rPr>
                        <a:t>START</a:t>
                      </a: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900" b="1" i="0" u="none" strike="noStrike" dirty="0">
                          <a:solidFill>
                            <a:srgbClr val="000000"/>
                          </a:solidFill>
                          <a:effectLst/>
                          <a:latin typeface="Century Gothic" panose="020B0502020202020204" pitchFamily="34" charset="0"/>
                        </a:rPr>
                        <a:t>FINISH</a:t>
                      </a: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extLst>
                  <a:ext uri="{0D108BD9-81ED-4DB2-BD59-A6C34878D82A}">
                    <a16:rowId xmlns:a16="http://schemas.microsoft.com/office/drawing/2014/main" val="830266174"/>
                  </a:ext>
                </a:extLst>
              </a:tr>
              <a:tr h="519008">
                <a:tc>
                  <a:txBody>
                    <a:bodyPr/>
                    <a:lstStyle/>
                    <a:p>
                      <a:pPr algn="l" rtl="0" fontAlgn="ctr"/>
                      <a:r>
                        <a:rPr lang="en-US" sz="1400" b="0" i="0" u="none" strike="noStrike" dirty="0">
                          <a:solidFill>
                            <a:srgbClr val="000000"/>
                          </a:solidFill>
                          <a:effectLst/>
                          <a:latin typeface="Century Gothic" panose="020B0502020202020204" pitchFamily="34" charset="0"/>
                        </a:rPr>
                        <a:t>Form Project Team / Preliminary Review / Scope</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1400" b="0" i="0" u="none" strike="noStrike" dirty="0">
                          <a:solidFill>
                            <a:srgbClr val="000000"/>
                          </a:solidFill>
                          <a:effectLst/>
                          <a:latin typeface="Century Gothic" panose="020B0502020202020204" pitchFamily="34" charset="0"/>
                        </a:rPr>
                        <a:t>12/05/20XX</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fontAlgn="ctr"/>
                      <a:r>
                        <a:rPr lang="en-US" sz="1400" b="0" i="0" u="none" strike="noStrike" dirty="0">
                          <a:solidFill>
                            <a:srgbClr val="000000"/>
                          </a:solidFill>
                          <a:effectLst/>
                          <a:latin typeface="Century Gothic" panose="020B0502020202020204" pitchFamily="34" charset="0"/>
                        </a:rPr>
                        <a:t>01/11/20XX</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3383816394"/>
                  </a:ext>
                </a:extLst>
              </a:tr>
              <a:tr h="519008">
                <a:tc>
                  <a:txBody>
                    <a:bodyPr/>
                    <a:lstStyle/>
                    <a:p>
                      <a:pPr algn="l" rtl="0" fontAlgn="ctr"/>
                      <a:r>
                        <a:rPr lang="en-US" sz="1400" b="0" i="0" u="none" strike="noStrike" dirty="0">
                          <a:solidFill>
                            <a:srgbClr val="000000"/>
                          </a:solidFill>
                          <a:effectLst/>
                          <a:latin typeface="Century Gothic" panose="020B0502020202020204" pitchFamily="34" charset="0"/>
                        </a:rPr>
                        <a:t>Finalize Project Plan / Charter / Kick Off</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1400" b="0" i="0" u="none" strike="noStrike" dirty="0">
                          <a:solidFill>
                            <a:srgbClr val="000000"/>
                          </a:solidFill>
                          <a:effectLst/>
                          <a:latin typeface="Century Gothic" panose="020B0502020202020204" pitchFamily="34" charset="0"/>
                        </a:rPr>
                        <a:t>12/06/20XX</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fontAlgn="ctr"/>
                      <a:r>
                        <a:rPr lang="en-US" sz="1400" b="0" i="0" u="none" strike="noStrike" dirty="0">
                          <a:solidFill>
                            <a:srgbClr val="000000"/>
                          </a:solidFill>
                          <a:effectLst/>
                          <a:latin typeface="Century Gothic" panose="020B0502020202020204" pitchFamily="34" charset="0"/>
                        </a:rPr>
                        <a:t>02/01/20XX</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1288720879"/>
                  </a:ext>
                </a:extLst>
              </a:tr>
              <a:tr h="519008">
                <a:tc>
                  <a:txBody>
                    <a:bodyPr/>
                    <a:lstStyle/>
                    <a:p>
                      <a:pPr algn="l" rtl="0" fontAlgn="ctr"/>
                      <a:r>
                        <a:rPr lang="en-US" sz="1400" b="0" i="0" u="none" strike="noStrike" dirty="0">
                          <a:solidFill>
                            <a:srgbClr val="000000"/>
                          </a:solidFill>
                          <a:effectLst/>
                          <a:latin typeface="Century Gothic" panose="020B0502020202020204" pitchFamily="34" charset="0"/>
                        </a:rPr>
                        <a:t>Define Phase</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1400" b="0" i="0" u="none" strike="noStrike" dirty="0">
                          <a:solidFill>
                            <a:srgbClr val="000000"/>
                          </a:solidFill>
                          <a:effectLst/>
                          <a:latin typeface="Century Gothic" panose="020B0502020202020204" pitchFamily="34" charset="0"/>
                        </a:rPr>
                        <a:t>12/07/20XX</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fontAlgn="ctr"/>
                      <a:r>
                        <a:rPr lang="en-US" sz="1400" b="0" i="0" u="none" strike="noStrike" dirty="0">
                          <a:solidFill>
                            <a:srgbClr val="000000"/>
                          </a:solidFill>
                          <a:effectLst/>
                          <a:latin typeface="Century Gothic" panose="020B0502020202020204" pitchFamily="34" charset="0"/>
                        </a:rPr>
                        <a:t>02/02/20XX</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3011254951"/>
                  </a:ext>
                </a:extLst>
              </a:tr>
              <a:tr h="519008">
                <a:tc>
                  <a:txBody>
                    <a:bodyPr/>
                    <a:lstStyle/>
                    <a:p>
                      <a:pPr algn="l" rtl="0" fontAlgn="ctr"/>
                      <a:r>
                        <a:rPr lang="en-US" sz="1400" b="0" i="0" u="none" strike="noStrike" dirty="0">
                          <a:solidFill>
                            <a:srgbClr val="000000"/>
                          </a:solidFill>
                          <a:effectLst/>
                          <a:latin typeface="Century Gothic" panose="020B0502020202020204" pitchFamily="34" charset="0"/>
                        </a:rPr>
                        <a:t>Measurement Phase</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1400" b="0" i="0" u="none" strike="noStrike" dirty="0">
                          <a:solidFill>
                            <a:srgbClr val="000000"/>
                          </a:solidFill>
                          <a:effectLst/>
                          <a:latin typeface="Century Gothic" panose="020B0502020202020204" pitchFamily="34" charset="0"/>
                        </a:rPr>
                        <a:t>12/08/20XX</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fontAlgn="ctr"/>
                      <a:r>
                        <a:rPr lang="en-US" sz="1400" b="0" i="0" u="none" strike="noStrike" dirty="0">
                          <a:solidFill>
                            <a:srgbClr val="000000"/>
                          </a:solidFill>
                          <a:effectLst/>
                          <a:latin typeface="Century Gothic" panose="020B0502020202020204" pitchFamily="34" charset="0"/>
                        </a:rPr>
                        <a:t>02/10/20XX</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3948482540"/>
                  </a:ext>
                </a:extLst>
              </a:tr>
              <a:tr h="519008">
                <a:tc>
                  <a:txBody>
                    <a:bodyPr/>
                    <a:lstStyle/>
                    <a:p>
                      <a:pPr algn="l" rtl="0" fontAlgn="ctr"/>
                      <a:r>
                        <a:rPr lang="en-US" sz="1400" b="0" i="0" u="none" strike="noStrike" dirty="0">
                          <a:solidFill>
                            <a:srgbClr val="000000"/>
                          </a:solidFill>
                          <a:effectLst/>
                          <a:latin typeface="Century Gothic" panose="020B0502020202020204" pitchFamily="34" charset="0"/>
                        </a:rPr>
                        <a:t>Analysis Phase</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1400" b="0" i="0" u="none" strike="noStrike" dirty="0">
                          <a:solidFill>
                            <a:srgbClr val="000000"/>
                          </a:solidFill>
                          <a:effectLst/>
                          <a:latin typeface="Century Gothic" panose="020B0502020202020204" pitchFamily="34" charset="0"/>
                        </a:rPr>
                        <a:t>12/09/20XX</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fontAlgn="ctr"/>
                      <a:r>
                        <a:rPr lang="en-US" sz="1400" b="0" i="0" u="none" strike="noStrike" dirty="0">
                          <a:solidFill>
                            <a:srgbClr val="000000"/>
                          </a:solidFill>
                          <a:effectLst/>
                          <a:latin typeface="Century Gothic" panose="020B0502020202020204" pitchFamily="34" charset="0"/>
                        </a:rPr>
                        <a:t>02/26/20XX</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1066953128"/>
                  </a:ext>
                </a:extLst>
              </a:tr>
              <a:tr h="519008">
                <a:tc>
                  <a:txBody>
                    <a:bodyPr/>
                    <a:lstStyle/>
                    <a:p>
                      <a:pPr algn="l" rtl="0" fontAlgn="ctr"/>
                      <a:r>
                        <a:rPr lang="en-US" sz="1400" b="0" i="0" u="none" strike="noStrike" dirty="0">
                          <a:solidFill>
                            <a:srgbClr val="000000"/>
                          </a:solidFill>
                          <a:effectLst/>
                          <a:latin typeface="Century Gothic" panose="020B0502020202020204" pitchFamily="34" charset="0"/>
                        </a:rPr>
                        <a:t>Improvement Phase</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1400" b="0" i="0" u="none" strike="noStrike" dirty="0">
                          <a:solidFill>
                            <a:srgbClr val="000000"/>
                          </a:solidFill>
                          <a:effectLst/>
                          <a:latin typeface="Century Gothic" panose="020B0502020202020204" pitchFamily="34" charset="0"/>
                        </a:rPr>
                        <a:t>01/10/20XX</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fontAlgn="ctr"/>
                      <a:r>
                        <a:rPr lang="en-US" sz="1400" b="0" i="0" u="none" strike="noStrike" dirty="0">
                          <a:solidFill>
                            <a:srgbClr val="000000"/>
                          </a:solidFill>
                          <a:effectLst/>
                          <a:latin typeface="Century Gothic" panose="020B0502020202020204" pitchFamily="34" charset="0"/>
                        </a:rPr>
                        <a:t>03/10/20XX</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1188724549"/>
                  </a:ext>
                </a:extLst>
              </a:tr>
              <a:tr h="519008">
                <a:tc>
                  <a:txBody>
                    <a:bodyPr/>
                    <a:lstStyle/>
                    <a:p>
                      <a:pPr algn="l" rtl="0" fontAlgn="ctr"/>
                      <a:r>
                        <a:rPr lang="en-US" sz="1400" b="0" i="0" u="none" strike="noStrike" dirty="0">
                          <a:solidFill>
                            <a:srgbClr val="000000"/>
                          </a:solidFill>
                          <a:effectLst/>
                          <a:latin typeface="Century Gothic" panose="020B0502020202020204" pitchFamily="34" charset="0"/>
                        </a:rPr>
                        <a:t>Control Phase</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1400" b="0" i="0" u="none" strike="noStrike" dirty="0">
                          <a:solidFill>
                            <a:srgbClr val="000000"/>
                          </a:solidFill>
                          <a:effectLst/>
                          <a:latin typeface="Century Gothic" panose="020B0502020202020204" pitchFamily="34" charset="0"/>
                        </a:rPr>
                        <a:t>02/08/20XX</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fontAlgn="ctr"/>
                      <a:r>
                        <a:rPr lang="en-US" sz="1400" b="0" i="0" u="none" strike="noStrike" dirty="0">
                          <a:solidFill>
                            <a:srgbClr val="000000"/>
                          </a:solidFill>
                          <a:effectLst/>
                          <a:latin typeface="Century Gothic" panose="020B0502020202020204" pitchFamily="34" charset="0"/>
                        </a:rPr>
                        <a:t>03/08/20XX</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1422060000"/>
                  </a:ext>
                </a:extLst>
              </a:tr>
              <a:tr h="519008">
                <a:tc>
                  <a:txBody>
                    <a:bodyPr/>
                    <a:lstStyle/>
                    <a:p>
                      <a:pPr algn="l" rtl="0" fontAlgn="ctr"/>
                      <a:r>
                        <a:rPr lang="en-US" sz="1400" b="0" i="0" u="none" strike="noStrike" dirty="0">
                          <a:solidFill>
                            <a:srgbClr val="000000"/>
                          </a:solidFill>
                          <a:effectLst/>
                          <a:latin typeface="Century Gothic" panose="020B0502020202020204" pitchFamily="34" charset="0"/>
                        </a:rPr>
                        <a:t>Project Summary Report and Close Out</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1400" b="0" i="0" u="none" strike="noStrike" dirty="0">
                          <a:solidFill>
                            <a:srgbClr val="000000"/>
                          </a:solidFill>
                          <a:effectLst/>
                          <a:latin typeface="Century Gothic" panose="020B0502020202020204" pitchFamily="34" charset="0"/>
                        </a:rPr>
                        <a:t>04/23/20XX</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fontAlgn="ctr"/>
                      <a:r>
                        <a:rPr lang="en-US" sz="1400" b="0" i="0" u="none" strike="noStrike" dirty="0">
                          <a:solidFill>
                            <a:srgbClr val="000000"/>
                          </a:solidFill>
                          <a:effectLst/>
                          <a:latin typeface="Century Gothic" panose="020B0502020202020204" pitchFamily="34" charset="0"/>
                        </a:rPr>
                        <a:t>06/23/20XX</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4228696142"/>
                  </a:ext>
                </a:extLst>
              </a:tr>
            </a:tbl>
          </a:graphicData>
        </a:graphic>
      </p:graphicFrame>
    </p:spTree>
    <p:extLst>
      <p:ext uri="{BB962C8B-B14F-4D97-AF65-F5344CB8AC3E}">
        <p14:creationId xmlns:p14="http://schemas.microsoft.com/office/powerpoint/2010/main" val="42048774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RESOURCES &amp; COSTS</a:t>
            </a:r>
            <a:endParaRPr lang="en-US" dirty="0">
              <a:solidFill>
                <a:schemeClr val="bg1"/>
              </a:solidFill>
              <a:latin typeface="Century Gothic" panose="020B0502020202020204" pitchFamily="34" charset="0"/>
              <a:ea typeface="Arial" charset="0"/>
              <a:cs typeface="Arial" charset="0"/>
            </a:endParaRPr>
          </a:p>
        </p:txBody>
      </p:sp>
      <p:sp>
        <p:nvSpPr>
          <p:cNvPr id="21" name="TextBox 20">
            <a:extLst>
              <a:ext uri="{FF2B5EF4-FFF2-40B4-BE49-F238E27FC236}">
                <a16:creationId xmlns:a16="http://schemas.microsoft.com/office/drawing/2014/main" id="{69D06D19-8700-CB49-AABF-B7DE9DFDE540}"/>
              </a:ext>
            </a:extLst>
          </p:cNvPr>
          <p:cNvSpPr txBox="1"/>
          <p:nvPr/>
        </p:nvSpPr>
        <p:spPr>
          <a:xfrm>
            <a:off x="367748" y="248400"/>
            <a:ext cx="2257349"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3. RESOURCES</a:t>
            </a:r>
          </a:p>
        </p:txBody>
      </p:sp>
      <p:graphicFrame>
        <p:nvGraphicFramePr>
          <p:cNvPr id="2" name="Table 1">
            <a:extLst>
              <a:ext uri="{FF2B5EF4-FFF2-40B4-BE49-F238E27FC236}">
                <a16:creationId xmlns:a16="http://schemas.microsoft.com/office/drawing/2014/main" id="{D7917102-5A33-4403-8779-9E0F7BC0D01A}"/>
              </a:ext>
            </a:extLst>
          </p:cNvPr>
          <p:cNvGraphicFramePr>
            <a:graphicFrameLocks noGrp="1"/>
          </p:cNvGraphicFramePr>
          <p:nvPr>
            <p:extLst>
              <p:ext uri="{D42A27DB-BD31-4B8C-83A1-F6EECF244321}">
                <p14:modId xmlns:p14="http://schemas.microsoft.com/office/powerpoint/2010/main" val="471569900"/>
              </p:ext>
            </p:extLst>
          </p:nvPr>
        </p:nvGraphicFramePr>
        <p:xfrm>
          <a:off x="444759" y="723152"/>
          <a:ext cx="11349218" cy="1218263"/>
        </p:xfrm>
        <a:graphic>
          <a:graphicData uri="http://schemas.openxmlformats.org/drawingml/2006/table">
            <a:tbl>
              <a:tblPr/>
              <a:tblGrid>
                <a:gridCol w="1960511">
                  <a:extLst>
                    <a:ext uri="{9D8B030D-6E8A-4147-A177-3AD203B41FA5}">
                      <a16:colId xmlns:a16="http://schemas.microsoft.com/office/drawing/2014/main" val="4094908337"/>
                    </a:ext>
                  </a:extLst>
                </a:gridCol>
                <a:gridCol w="3880257">
                  <a:extLst>
                    <a:ext uri="{9D8B030D-6E8A-4147-A177-3AD203B41FA5}">
                      <a16:colId xmlns:a16="http://schemas.microsoft.com/office/drawing/2014/main" val="4207127760"/>
                    </a:ext>
                  </a:extLst>
                </a:gridCol>
                <a:gridCol w="2754225">
                  <a:extLst>
                    <a:ext uri="{9D8B030D-6E8A-4147-A177-3AD203B41FA5}">
                      <a16:colId xmlns:a16="http://schemas.microsoft.com/office/drawing/2014/main" val="296223977"/>
                    </a:ext>
                  </a:extLst>
                </a:gridCol>
                <a:gridCol w="2754225">
                  <a:extLst>
                    <a:ext uri="{9D8B030D-6E8A-4147-A177-3AD203B41FA5}">
                      <a16:colId xmlns:a16="http://schemas.microsoft.com/office/drawing/2014/main" val="3330902105"/>
                    </a:ext>
                  </a:extLst>
                </a:gridCol>
              </a:tblGrid>
              <a:tr h="479483">
                <a:tc>
                  <a:txBody>
                    <a:bodyPr/>
                    <a:lstStyle/>
                    <a:p>
                      <a:pPr algn="l" fontAlgn="ctr"/>
                      <a:r>
                        <a:rPr lang="en-US" sz="1200" b="0" i="0" u="none" strike="noStrike" dirty="0">
                          <a:solidFill>
                            <a:srgbClr val="000000"/>
                          </a:solidFill>
                          <a:effectLst/>
                          <a:latin typeface="Century Gothic" panose="020B0502020202020204" pitchFamily="34" charset="0"/>
                        </a:rPr>
                        <a:t>PROJECT TEAM</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0EA88"/>
                    </a:solidFill>
                  </a:tcPr>
                </a:tc>
                <a:tc>
                  <a:txBody>
                    <a:bodyPr/>
                    <a:lstStyle/>
                    <a:p>
                      <a:pPr algn="l" fontAlgn="ctr"/>
                      <a:r>
                        <a:rPr lang="en-US" sz="1100" b="0" i="0" u="none" strike="noStrike" dirty="0">
                          <a:solidFill>
                            <a:srgbClr val="000000"/>
                          </a:solidFill>
                          <a:effectLst/>
                          <a:latin typeface="Century Gothic" panose="020B0502020202020204" pitchFamily="34" charset="0"/>
                        </a:rPr>
                        <a:t>Janine Remagio - Project Manager </a:t>
                      </a:r>
                      <a:br>
                        <a:rPr lang="en-US" sz="1100" b="0" i="0" u="none" strike="noStrike" dirty="0">
                          <a:solidFill>
                            <a:srgbClr val="000000"/>
                          </a:solidFill>
                          <a:effectLst/>
                          <a:latin typeface="Century Gothic" panose="020B0502020202020204" pitchFamily="34" charset="0"/>
                        </a:rPr>
                      </a:br>
                      <a:r>
                        <a:rPr lang="en-US" sz="1100" b="0" i="0" u="none" strike="noStrike" dirty="0">
                          <a:solidFill>
                            <a:srgbClr val="000000"/>
                          </a:solidFill>
                          <a:effectLst/>
                          <a:latin typeface="Century Gothic" panose="020B0502020202020204" pitchFamily="34" charset="0"/>
                        </a:rPr>
                        <a:t>David Coen - Chief Engineer </a:t>
                      </a:r>
                    </a:p>
                  </a:txBody>
                  <a:tcPr marL="85725" marR="9525" marT="9525" marB="0" anchor="ctr">
                    <a:lnL w="6350" cap="flat" cmpd="sng" algn="ctr">
                      <a:solidFill>
                        <a:srgbClr val="BFBFBF"/>
                      </a:solid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100" b="0" i="0" u="none" strike="noStrike" dirty="0">
                          <a:solidFill>
                            <a:srgbClr val="000000"/>
                          </a:solidFill>
                          <a:effectLst/>
                          <a:latin typeface="Century Gothic" panose="020B0502020202020204" pitchFamily="34" charset="0"/>
                        </a:rPr>
                        <a:t>Rita Preze - CFO </a:t>
                      </a:r>
                    </a:p>
                    <a:p>
                      <a:pPr algn="l" fontAlgn="ctr"/>
                      <a:r>
                        <a:rPr lang="en-US" sz="1100" b="0" i="0" u="none" strike="noStrike" dirty="0">
                          <a:solidFill>
                            <a:srgbClr val="000000"/>
                          </a:solidFill>
                          <a:effectLst/>
                          <a:latin typeface="Century Gothic" panose="020B0502020202020204" pitchFamily="34" charset="0"/>
                        </a:rPr>
                        <a:t>Lisa Jones - QA Director</a:t>
                      </a:r>
                    </a:p>
                  </a:txBody>
                  <a:tcPr marL="857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Century Gothic" panose="020B0502020202020204" pitchFamily="34" charset="0"/>
                        </a:rPr>
                        <a:t>Donald Smythe - Field Engineer</a:t>
                      </a:r>
                    </a:p>
                    <a:p>
                      <a:pPr algn="l" fontAlgn="ctr"/>
                      <a:endParaRPr lang="en-US" sz="1100" b="0" i="0" u="none" strike="noStrike" dirty="0">
                        <a:solidFill>
                          <a:srgbClr val="000000"/>
                        </a:solidFill>
                        <a:effectLst/>
                        <a:latin typeface="Century Gothic" panose="020B0502020202020204" pitchFamily="34" charset="0"/>
                      </a:endParaRPr>
                    </a:p>
                  </a:txBody>
                  <a:tcPr marL="85725" marR="9525" marT="9525" marB="0" anchor="ctr">
                    <a:lnL w="12700" cap="flat" cmpd="sng" algn="ctr">
                      <a:no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4276166472"/>
                  </a:ext>
                </a:extLst>
              </a:tr>
              <a:tr h="369390">
                <a:tc>
                  <a:txBody>
                    <a:bodyPr/>
                    <a:lstStyle/>
                    <a:p>
                      <a:pPr algn="l" rtl="0" fontAlgn="ctr"/>
                      <a:r>
                        <a:rPr lang="en-US" sz="1200" b="0" i="0" u="none" strike="noStrike" dirty="0">
                          <a:solidFill>
                            <a:srgbClr val="000000"/>
                          </a:solidFill>
                          <a:effectLst/>
                          <a:latin typeface="Century Gothic" panose="020B0502020202020204" pitchFamily="34" charset="0"/>
                        </a:rPr>
                        <a:t>SUPPORT RESOURCES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0EA88"/>
                    </a:solidFill>
                  </a:tcPr>
                </a:tc>
                <a:tc gridSpan="3">
                  <a:txBody>
                    <a:bodyPr/>
                    <a:lstStyle/>
                    <a:p>
                      <a:pPr algn="l" fontAlgn="ctr"/>
                      <a:r>
                        <a:rPr lang="en-US" sz="1100" b="0" i="0" u="none" strike="noStrike" dirty="0">
                          <a:solidFill>
                            <a:srgbClr val="000000"/>
                          </a:solidFill>
                          <a:effectLst/>
                          <a:latin typeface="Century Gothic" panose="020B0502020202020204" pitchFamily="34" charset="0"/>
                        </a:rPr>
                        <a:t>Operations, Sales, Project Management, Engineering </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580920344"/>
                  </a:ext>
                </a:extLst>
              </a:tr>
              <a:tr h="369390">
                <a:tc>
                  <a:txBody>
                    <a:bodyPr/>
                    <a:lstStyle/>
                    <a:p>
                      <a:pPr algn="l" fontAlgn="ctr"/>
                      <a:r>
                        <a:rPr lang="en-US" sz="1200" b="0" i="0" u="none" strike="noStrike" dirty="0">
                          <a:solidFill>
                            <a:srgbClr val="000000"/>
                          </a:solidFill>
                          <a:effectLst/>
                          <a:latin typeface="Century Gothic" panose="020B0502020202020204" pitchFamily="34" charset="0"/>
                        </a:rPr>
                        <a:t>SPECIAL NEEDS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0EA88"/>
                    </a:solidFill>
                  </a:tcPr>
                </a:tc>
                <a:tc gridSpan="3">
                  <a:txBody>
                    <a:bodyPr/>
                    <a:lstStyle/>
                    <a:p>
                      <a:pPr algn="l" fontAlgn="ctr"/>
                      <a:r>
                        <a:rPr lang="en-US" sz="1100" b="0" i="0" u="none" strike="noStrike" dirty="0">
                          <a:solidFill>
                            <a:srgbClr val="000000"/>
                          </a:solidFill>
                          <a:effectLst/>
                          <a:latin typeface="Century Gothic" panose="020B0502020202020204" pitchFamily="34" charset="0"/>
                        </a:rPr>
                        <a:t>TBD</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130343036"/>
                  </a:ext>
                </a:extLst>
              </a:tr>
            </a:tbl>
          </a:graphicData>
        </a:graphic>
      </p:graphicFrame>
      <p:sp>
        <p:nvSpPr>
          <p:cNvPr id="12" name="TextBox 11">
            <a:extLst>
              <a:ext uri="{FF2B5EF4-FFF2-40B4-BE49-F238E27FC236}">
                <a16:creationId xmlns:a16="http://schemas.microsoft.com/office/drawing/2014/main" id="{82E21270-3FBA-4420-BFD2-4643CF6BC93D}"/>
              </a:ext>
            </a:extLst>
          </p:cNvPr>
          <p:cNvSpPr txBox="1"/>
          <p:nvPr/>
        </p:nvSpPr>
        <p:spPr>
          <a:xfrm>
            <a:off x="367748" y="2114524"/>
            <a:ext cx="1141659"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COSTS</a:t>
            </a:r>
          </a:p>
        </p:txBody>
      </p:sp>
      <p:graphicFrame>
        <p:nvGraphicFramePr>
          <p:cNvPr id="4" name="Table 3">
            <a:extLst>
              <a:ext uri="{FF2B5EF4-FFF2-40B4-BE49-F238E27FC236}">
                <a16:creationId xmlns:a16="http://schemas.microsoft.com/office/drawing/2014/main" id="{4293C68B-FEC8-436F-9C75-91A96EC32814}"/>
              </a:ext>
            </a:extLst>
          </p:cNvPr>
          <p:cNvGraphicFramePr>
            <a:graphicFrameLocks noGrp="1"/>
          </p:cNvGraphicFramePr>
          <p:nvPr>
            <p:extLst>
              <p:ext uri="{D42A27DB-BD31-4B8C-83A1-F6EECF244321}">
                <p14:modId xmlns:p14="http://schemas.microsoft.com/office/powerpoint/2010/main" val="3132540569"/>
              </p:ext>
            </p:extLst>
          </p:nvPr>
        </p:nvGraphicFramePr>
        <p:xfrm>
          <a:off x="444760" y="2547503"/>
          <a:ext cx="8679362" cy="3574087"/>
        </p:xfrm>
        <a:graphic>
          <a:graphicData uri="http://schemas.openxmlformats.org/drawingml/2006/table">
            <a:tbl>
              <a:tblPr/>
              <a:tblGrid>
                <a:gridCol w="1967708">
                  <a:extLst>
                    <a:ext uri="{9D8B030D-6E8A-4147-A177-3AD203B41FA5}">
                      <a16:colId xmlns:a16="http://schemas.microsoft.com/office/drawing/2014/main" val="532633734"/>
                    </a:ext>
                  </a:extLst>
                </a:gridCol>
                <a:gridCol w="1967708">
                  <a:extLst>
                    <a:ext uri="{9D8B030D-6E8A-4147-A177-3AD203B41FA5}">
                      <a16:colId xmlns:a16="http://schemas.microsoft.com/office/drawing/2014/main" val="4170409706"/>
                    </a:ext>
                  </a:extLst>
                </a:gridCol>
                <a:gridCol w="1359334">
                  <a:extLst>
                    <a:ext uri="{9D8B030D-6E8A-4147-A177-3AD203B41FA5}">
                      <a16:colId xmlns:a16="http://schemas.microsoft.com/office/drawing/2014/main" val="2162117222"/>
                    </a:ext>
                  </a:extLst>
                </a:gridCol>
                <a:gridCol w="1359334">
                  <a:extLst>
                    <a:ext uri="{9D8B030D-6E8A-4147-A177-3AD203B41FA5}">
                      <a16:colId xmlns:a16="http://schemas.microsoft.com/office/drawing/2014/main" val="3686796820"/>
                    </a:ext>
                  </a:extLst>
                </a:gridCol>
                <a:gridCol w="750961">
                  <a:extLst>
                    <a:ext uri="{9D8B030D-6E8A-4147-A177-3AD203B41FA5}">
                      <a16:colId xmlns:a16="http://schemas.microsoft.com/office/drawing/2014/main" val="502520764"/>
                    </a:ext>
                  </a:extLst>
                </a:gridCol>
                <a:gridCol w="1274317">
                  <a:extLst>
                    <a:ext uri="{9D8B030D-6E8A-4147-A177-3AD203B41FA5}">
                      <a16:colId xmlns:a16="http://schemas.microsoft.com/office/drawing/2014/main" val="1459874708"/>
                    </a:ext>
                  </a:extLst>
                </a:gridCol>
              </a:tblGrid>
              <a:tr h="291655">
                <a:tc>
                  <a:txBody>
                    <a:bodyPr/>
                    <a:lstStyle/>
                    <a:p>
                      <a:pPr algn="l" fontAlgn="ctr"/>
                      <a:r>
                        <a:rPr lang="en-US" sz="1000" b="1" i="0" u="none" strike="noStrike" dirty="0">
                          <a:solidFill>
                            <a:srgbClr val="000000"/>
                          </a:solidFill>
                          <a:effectLst/>
                          <a:latin typeface="Century Gothic" panose="020B0502020202020204" pitchFamily="34" charset="0"/>
                        </a:rPr>
                        <a:t>COST TYPE</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gridSpan="2">
                  <a:txBody>
                    <a:bodyPr/>
                    <a:lstStyle/>
                    <a:p>
                      <a:pPr algn="l" fontAlgn="ctr"/>
                      <a:r>
                        <a:rPr lang="en-US" sz="1000" b="1" i="0" u="none" strike="noStrike" dirty="0">
                          <a:solidFill>
                            <a:srgbClr val="000000"/>
                          </a:solidFill>
                          <a:effectLst/>
                          <a:latin typeface="Century Gothic" panose="020B0502020202020204" pitchFamily="34" charset="0"/>
                        </a:rPr>
                        <a:t>VENDOR / LABOR NAMES</a:t>
                      </a:r>
                    </a:p>
                  </a:txBody>
                  <a:tcPr marL="114300"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hMerge="1">
                  <a:txBody>
                    <a:bodyPr/>
                    <a:lstStyle/>
                    <a:p>
                      <a:endParaRPr lang="en-US"/>
                    </a:p>
                  </a:txBody>
                  <a:tcPr/>
                </a:tc>
                <a:tc>
                  <a:txBody>
                    <a:bodyPr/>
                    <a:lstStyle/>
                    <a:p>
                      <a:pPr algn="ctr" fontAlgn="ctr"/>
                      <a:r>
                        <a:rPr lang="en-US" sz="1000" b="1" i="0" u="none" strike="noStrike" dirty="0">
                          <a:solidFill>
                            <a:srgbClr val="000000"/>
                          </a:solidFill>
                          <a:effectLst/>
                          <a:latin typeface="Century Gothic" panose="020B0502020202020204" pitchFamily="34" charset="0"/>
                        </a:rPr>
                        <a:t>RATE</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1000" b="1" i="0" u="none" strike="noStrike" dirty="0">
                          <a:solidFill>
                            <a:srgbClr val="000000"/>
                          </a:solidFill>
                          <a:effectLst/>
                          <a:latin typeface="Century Gothic" panose="020B0502020202020204" pitchFamily="34" charset="0"/>
                        </a:rPr>
                        <a:t>QTY</a:t>
                      </a:r>
                    </a:p>
                  </a:txBody>
                  <a:tcPr marL="9525"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1000" b="1" i="0" u="none" strike="noStrike" dirty="0">
                          <a:solidFill>
                            <a:srgbClr val="000000"/>
                          </a:solidFill>
                          <a:effectLst/>
                          <a:latin typeface="Century Gothic" panose="020B0502020202020204" pitchFamily="34" charset="0"/>
                        </a:rPr>
                        <a:t>AMOUNT</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extLst>
                  <a:ext uri="{0D108BD9-81ED-4DB2-BD59-A6C34878D82A}">
                    <a16:rowId xmlns:a16="http://schemas.microsoft.com/office/drawing/2014/main" val="1569401314"/>
                  </a:ext>
                </a:extLst>
              </a:tr>
              <a:tr h="410304">
                <a:tc>
                  <a:txBody>
                    <a:bodyPr/>
                    <a:lstStyle/>
                    <a:p>
                      <a:pPr algn="l" rtl="0" fontAlgn="ctr"/>
                      <a:r>
                        <a:rPr lang="en-US" sz="1100" b="1" i="0" u="none" strike="noStrike" dirty="0">
                          <a:solidFill>
                            <a:srgbClr val="000000"/>
                          </a:solidFill>
                          <a:effectLst/>
                          <a:latin typeface="Century Gothic" panose="020B0502020202020204" pitchFamily="34" charset="0"/>
                        </a:rPr>
                        <a:t>Labor</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gridSpan="2">
                  <a:txBody>
                    <a:bodyPr/>
                    <a:lstStyle/>
                    <a:p>
                      <a:pPr algn="l" fontAlgn="ctr"/>
                      <a:r>
                        <a:rPr lang="en-US" sz="1100" b="0" i="0" u="none" strike="noStrike" dirty="0">
                          <a:solidFill>
                            <a:srgbClr val="000000"/>
                          </a:solidFill>
                          <a:effectLst/>
                          <a:latin typeface="Century Gothic" panose="020B0502020202020204" pitchFamily="34" charset="0"/>
                        </a:rPr>
                        <a:t>Electro Charge Logistics, Inc. </a:t>
                      </a:r>
                    </a:p>
                  </a:txBody>
                  <a:tcPr marL="857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hMerge="1">
                  <a:txBody>
                    <a:bodyPr/>
                    <a:lstStyle/>
                    <a:p>
                      <a:endParaRPr lang="en-US"/>
                    </a:p>
                  </a:txBody>
                  <a:tcPr/>
                </a:tc>
                <a:tc>
                  <a:txBody>
                    <a:bodyPr/>
                    <a:lstStyle/>
                    <a:p>
                      <a:pPr algn="ctr" fontAlgn="ctr"/>
                      <a:r>
                        <a:rPr lang="en-US" sz="1100" b="0" i="0" u="none" strike="noStrike" dirty="0">
                          <a:solidFill>
                            <a:srgbClr val="000000"/>
                          </a:solidFill>
                          <a:effectLst/>
                          <a:latin typeface="Century Gothic" panose="020B0502020202020204" pitchFamily="34" charset="0"/>
                        </a:rPr>
                        <a:t>$78.00</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ctr" fontAlgn="ctr"/>
                      <a:r>
                        <a:rPr lang="en-US" sz="1100" b="0" i="0" u="none" strike="noStrike" dirty="0">
                          <a:solidFill>
                            <a:srgbClr val="000000"/>
                          </a:solidFill>
                          <a:effectLst/>
                          <a:latin typeface="Century Gothic" panose="020B0502020202020204" pitchFamily="34" charset="0"/>
                        </a:rPr>
                        <a:t>200</a:t>
                      </a:r>
                    </a:p>
                  </a:txBody>
                  <a:tcPr marL="9525"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l" fontAlgn="ctr"/>
                      <a:r>
                        <a:rPr lang="en-US" sz="1100" b="0" i="0" u="none" strike="noStrike" dirty="0">
                          <a:solidFill>
                            <a:srgbClr val="000000"/>
                          </a:solidFill>
                          <a:effectLst/>
                          <a:latin typeface="Century Gothic" panose="020B0502020202020204" pitchFamily="34" charset="0"/>
                        </a:rPr>
                        <a:t> $            15,600.00 </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851251426"/>
                  </a:ext>
                </a:extLst>
              </a:tr>
              <a:tr h="410304">
                <a:tc>
                  <a:txBody>
                    <a:bodyPr/>
                    <a:lstStyle/>
                    <a:p>
                      <a:pPr algn="l" fontAlgn="ctr"/>
                      <a:r>
                        <a:rPr lang="en-US" sz="1100" b="1" i="0" u="none" strike="noStrike" dirty="0">
                          <a:solidFill>
                            <a:srgbClr val="000000"/>
                          </a:solidFill>
                          <a:effectLst/>
                          <a:latin typeface="Century Gothic" panose="020B0502020202020204" pitchFamily="34" charset="0"/>
                        </a:rPr>
                        <a:t>Labor</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gridSpan="2">
                  <a:txBody>
                    <a:bodyPr/>
                    <a:lstStyle/>
                    <a:p>
                      <a:pPr algn="l" fontAlgn="ctr"/>
                      <a:r>
                        <a:rPr lang="en-US" sz="1100" b="0" i="0" u="none" strike="noStrike" dirty="0">
                          <a:solidFill>
                            <a:srgbClr val="000000"/>
                          </a:solidFill>
                          <a:effectLst/>
                          <a:latin typeface="Century Gothic" panose="020B0502020202020204" pitchFamily="34" charset="0"/>
                        </a:rPr>
                        <a:t>Level 1 EVS</a:t>
                      </a:r>
                    </a:p>
                  </a:txBody>
                  <a:tcPr marL="857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hMerge="1">
                  <a:txBody>
                    <a:bodyPr/>
                    <a:lstStyle/>
                    <a:p>
                      <a:endParaRPr lang="en-US"/>
                    </a:p>
                  </a:txBody>
                  <a:tcPr/>
                </a:tc>
                <a:tc>
                  <a:txBody>
                    <a:bodyPr/>
                    <a:lstStyle/>
                    <a:p>
                      <a:pPr algn="ctr" rtl="0" fontAlgn="ctr"/>
                      <a:r>
                        <a:rPr lang="en-US" sz="1100" b="0" i="0" u="none" strike="noStrike" dirty="0">
                          <a:solidFill>
                            <a:srgbClr val="000000"/>
                          </a:solidFill>
                          <a:effectLst/>
                          <a:latin typeface="Century Gothic" panose="020B0502020202020204" pitchFamily="34" charset="0"/>
                        </a:rPr>
                        <a:t>$46.00</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ctr" rtl="0" fontAlgn="ctr"/>
                      <a:r>
                        <a:rPr lang="en-US" sz="1100" b="0" i="0" u="none" strike="noStrike" dirty="0">
                          <a:solidFill>
                            <a:srgbClr val="000000"/>
                          </a:solidFill>
                          <a:effectLst/>
                          <a:latin typeface="Century Gothic" panose="020B0502020202020204" pitchFamily="34" charset="0"/>
                        </a:rPr>
                        <a:t>100</a:t>
                      </a:r>
                    </a:p>
                  </a:txBody>
                  <a:tcPr marL="9525"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l" fontAlgn="ctr"/>
                      <a:r>
                        <a:rPr lang="en-US" sz="1100" b="0" i="0" u="none" strike="noStrike" dirty="0">
                          <a:solidFill>
                            <a:srgbClr val="000000"/>
                          </a:solidFill>
                          <a:effectLst/>
                          <a:latin typeface="Century Gothic" panose="020B0502020202020204" pitchFamily="34" charset="0"/>
                        </a:rPr>
                        <a:t> $              4,600.00 </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1594627813"/>
                  </a:ext>
                </a:extLst>
              </a:tr>
              <a:tr h="410304">
                <a:tc>
                  <a:txBody>
                    <a:bodyPr/>
                    <a:lstStyle/>
                    <a:p>
                      <a:pPr algn="l" rtl="0" fontAlgn="ctr"/>
                      <a:r>
                        <a:rPr lang="en-US" sz="1100" b="1" i="0" u="none" strike="noStrike" dirty="0">
                          <a:solidFill>
                            <a:srgbClr val="000000"/>
                          </a:solidFill>
                          <a:effectLst/>
                          <a:latin typeface="Century Gothic" panose="020B0502020202020204" pitchFamily="34" charset="0"/>
                        </a:rPr>
                        <a:t>Labor</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gridSpan="2">
                  <a:txBody>
                    <a:bodyPr/>
                    <a:lstStyle/>
                    <a:p>
                      <a:pPr algn="l" fontAlgn="ctr"/>
                      <a:r>
                        <a:rPr lang="en-US" sz="1100" b="0" i="0" u="none" strike="noStrike" dirty="0">
                          <a:solidFill>
                            <a:srgbClr val="000000"/>
                          </a:solidFill>
                          <a:effectLst/>
                          <a:latin typeface="Century Gothic" panose="020B0502020202020204" pitchFamily="34" charset="0"/>
                        </a:rPr>
                        <a:t>Level 2 EVS</a:t>
                      </a:r>
                    </a:p>
                  </a:txBody>
                  <a:tcPr marL="857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hMerge="1">
                  <a:txBody>
                    <a:bodyPr/>
                    <a:lstStyle/>
                    <a:p>
                      <a:endParaRPr lang="en-US"/>
                    </a:p>
                  </a:txBody>
                  <a:tcPr/>
                </a:tc>
                <a:tc>
                  <a:txBody>
                    <a:bodyPr/>
                    <a:lstStyle/>
                    <a:p>
                      <a:pPr algn="ctr" rtl="0" fontAlgn="ctr"/>
                      <a:r>
                        <a:rPr lang="en-US" sz="1100" b="0" i="0" u="none" strike="noStrike" dirty="0">
                          <a:solidFill>
                            <a:srgbClr val="000000"/>
                          </a:solidFill>
                          <a:effectLst/>
                          <a:latin typeface="Century Gothic" panose="020B0502020202020204" pitchFamily="34" charset="0"/>
                        </a:rPr>
                        <a:t>$58.00</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ctr" rtl="0" fontAlgn="ctr"/>
                      <a:r>
                        <a:rPr lang="en-US" sz="1100" b="0" i="0" u="none" strike="noStrike" dirty="0">
                          <a:solidFill>
                            <a:srgbClr val="000000"/>
                          </a:solidFill>
                          <a:effectLst/>
                          <a:latin typeface="Century Gothic" panose="020B0502020202020204" pitchFamily="34" charset="0"/>
                        </a:rPr>
                        <a:t>50</a:t>
                      </a:r>
                    </a:p>
                  </a:txBody>
                  <a:tcPr marL="9525"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l" fontAlgn="ctr"/>
                      <a:r>
                        <a:rPr lang="en-US" sz="1100" b="0" i="0" u="none" strike="noStrike" dirty="0">
                          <a:solidFill>
                            <a:srgbClr val="000000"/>
                          </a:solidFill>
                          <a:effectLst/>
                          <a:latin typeface="Century Gothic" panose="020B0502020202020204" pitchFamily="34" charset="0"/>
                        </a:rPr>
                        <a:t> $              2,900.00 </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2750655128"/>
                  </a:ext>
                </a:extLst>
              </a:tr>
              <a:tr h="410304">
                <a:tc>
                  <a:txBody>
                    <a:bodyPr/>
                    <a:lstStyle/>
                    <a:p>
                      <a:pPr algn="l" fontAlgn="ctr"/>
                      <a:r>
                        <a:rPr lang="en-US" sz="1100" b="1" i="0" u="none" strike="noStrike" dirty="0">
                          <a:solidFill>
                            <a:srgbClr val="000000"/>
                          </a:solidFill>
                          <a:effectLst/>
                          <a:latin typeface="Century Gothic" panose="020B0502020202020204" pitchFamily="34" charset="0"/>
                        </a:rPr>
                        <a:t>Labor</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gridSpan="2">
                  <a:txBody>
                    <a:bodyPr/>
                    <a:lstStyle/>
                    <a:p>
                      <a:pPr algn="l" fontAlgn="ctr"/>
                      <a:r>
                        <a:rPr lang="en-US" sz="1100" b="0" i="0" u="none" strike="noStrike" dirty="0">
                          <a:solidFill>
                            <a:srgbClr val="000000"/>
                          </a:solidFill>
                          <a:effectLst/>
                          <a:latin typeface="Century Gothic" panose="020B0502020202020204" pitchFamily="34" charset="0"/>
                        </a:rPr>
                        <a:t>EVC Fast Chargers</a:t>
                      </a:r>
                    </a:p>
                  </a:txBody>
                  <a:tcPr marL="857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hMerge="1">
                  <a:txBody>
                    <a:bodyPr/>
                    <a:lstStyle/>
                    <a:p>
                      <a:endParaRPr lang="en-US"/>
                    </a:p>
                  </a:txBody>
                  <a:tcPr/>
                </a:tc>
                <a:tc>
                  <a:txBody>
                    <a:bodyPr/>
                    <a:lstStyle/>
                    <a:p>
                      <a:pPr algn="ctr" fontAlgn="ctr"/>
                      <a:r>
                        <a:rPr lang="en-US" sz="1100" b="0" i="0" u="none" strike="noStrike" dirty="0">
                          <a:solidFill>
                            <a:srgbClr val="000000"/>
                          </a:solidFill>
                          <a:effectLst/>
                          <a:latin typeface="Century Gothic" panose="020B0502020202020204" pitchFamily="34" charset="0"/>
                        </a:rPr>
                        <a:t>$85,000.00</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ctr" fontAlgn="ctr"/>
                      <a:r>
                        <a:rPr lang="en-US" sz="1100" b="0" i="0" u="none" strike="noStrike" dirty="0">
                          <a:solidFill>
                            <a:srgbClr val="000000"/>
                          </a:solidFill>
                          <a:effectLst/>
                          <a:latin typeface="Century Gothic" panose="020B0502020202020204" pitchFamily="34" charset="0"/>
                        </a:rPr>
                        <a:t>1</a:t>
                      </a:r>
                    </a:p>
                  </a:txBody>
                  <a:tcPr marL="9525"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l" fontAlgn="ctr"/>
                      <a:r>
                        <a:rPr lang="en-US" sz="1100" b="0" i="0" u="none" strike="noStrike" dirty="0">
                          <a:solidFill>
                            <a:srgbClr val="000000"/>
                          </a:solidFill>
                          <a:effectLst/>
                          <a:latin typeface="Century Gothic" panose="020B0502020202020204" pitchFamily="34" charset="0"/>
                        </a:rPr>
                        <a:t> $            85,000.00 </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3115840133"/>
                  </a:ext>
                </a:extLst>
              </a:tr>
              <a:tr h="410304">
                <a:tc>
                  <a:txBody>
                    <a:bodyPr/>
                    <a:lstStyle/>
                    <a:p>
                      <a:pPr algn="l" rtl="0" fontAlgn="ctr"/>
                      <a:r>
                        <a:rPr lang="en-US" sz="1100" b="1" i="0" u="none" strike="noStrike" dirty="0">
                          <a:solidFill>
                            <a:srgbClr val="000000"/>
                          </a:solidFill>
                          <a:effectLst/>
                          <a:latin typeface="Century Gothic" panose="020B0502020202020204" pitchFamily="34" charset="0"/>
                        </a:rPr>
                        <a:t>Labor</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gridSpan="2">
                  <a:txBody>
                    <a:bodyPr/>
                    <a:lstStyle/>
                    <a:p>
                      <a:pPr algn="l" fontAlgn="ctr"/>
                      <a:r>
                        <a:rPr lang="en-US" sz="1100" b="0" i="0" u="none" strike="noStrike" dirty="0">
                          <a:solidFill>
                            <a:srgbClr val="000000"/>
                          </a:solidFill>
                          <a:effectLst/>
                          <a:latin typeface="Century Gothic" panose="020B0502020202020204" pitchFamily="34" charset="0"/>
                        </a:rPr>
                        <a:t>Battery Vendor</a:t>
                      </a:r>
                    </a:p>
                  </a:txBody>
                  <a:tcPr marL="857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hMerge="1">
                  <a:txBody>
                    <a:bodyPr/>
                    <a:lstStyle/>
                    <a:p>
                      <a:endParaRPr lang="en-US"/>
                    </a:p>
                  </a:txBody>
                  <a:tcPr/>
                </a:tc>
                <a:tc>
                  <a:txBody>
                    <a:bodyPr/>
                    <a:lstStyle/>
                    <a:p>
                      <a:pPr algn="ctr" rtl="0" fontAlgn="ctr"/>
                      <a:r>
                        <a:rPr lang="en-US" sz="1100" b="0" i="0" u="none" strike="noStrike" dirty="0">
                          <a:solidFill>
                            <a:srgbClr val="000000"/>
                          </a:solidFill>
                          <a:effectLst/>
                          <a:latin typeface="Century Gothic" panose="020B0502020202020204" pitchFamily="34" charset="0"/>
                        </a:rPr>
                        <a:t>$79,879.00</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ctr" rtl="0" fontAlgn="ctr"/>
                      <a:r>
                        <a:rPr lang="en-US" sz="1100" b="0" i="0" u="none" strike="noStrike" dirty="0">
                          <a:solidFill>
                            <a:srgbClr val="000000"/>
                          </a:solidFill>
                          <a:effectLst/>
                          <a:latin typeface="Century Gothic" panose="020B0502020202020204" pitchFamily="34" charset="0"/>
                        </a:rPr>
                        <a:t>3</a:t>
                      </a:r>
                    </a:p>
                  </a:txBody>
                  <a:tcPr marL="9525"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l" fontAlgn="ctr"/>
                      <a:r>
                        <a:rPr lang="en-US" sz="1100" b="0" i="0" u="none" strike="noStrike" dirty="0">
                          <a:solidFill>
                            <a:srgbClr val="000000"/>
                          </a:solidFill>
                          <a:effectLst/>
                          <a:latin typeface="Century Gothic" panose="020B0502020202020204" pitchFamily="34" charset="0"/>
                        </a:rPr>
                        <a:t> $          239,637.00 </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1479748378"/>
                  </a:ext>
                </a:extLst>
              </a:tr>
              <a:tr h="410304">
                <a:tc>
                  <a:txBody>
                    <a:bodyPr/>
                    <a:lstStyle/>
                    <a:p>
                      <a:pPr algn="l" rtl="0" fontAlgn="ctr"/>
                      <a:r>
                        <a:rPr lang="en-US" sz="1100" b="1" i="0" u="none" strike="noStrike" dirty="0">
                          <a:solidFill>
                            <a:srgbClr val="000000"/>
                          </a:solidFill>
                          <a:effectLst/>
                          <a:latin typeface="Century Gothic" panose="020B0502020202020204" pitchFamily="34" charset="0"/>
                        </a:rPr>
                        <a:t>Supplies</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gridSpan="2">
                  <a:txBody>
                    <a:bodyPr/>
                    <a:lstStyle/>
                    <a:p>
                      <a:pPr algn="l" fontAlgn="ctr"/>
                      <a:r>
                        <a:rPr lang="en-US" sz="1100" b="0" i="0" u="none" strike="noStrike" dirty="0">
                          <a:solidFill>
                            <a:srgbClr val="000000"/>
                          </a:solidFill>
                          <a:effectLst/>
                          <a:latin typeface="Century Gothic" panose="020B0502020202020204" pitchFamily="34" charset="0"/>
                        </a:rPr>
                        <a:t>Power Conversion System Vendor</a:t>
                      </a:r>
                    </a:p>
                  </a:txBody>
                  <a:tcPr marL="857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hMerge="1">
                  <a:txBody>
                    <a:bodyPr/>
                    <a:lstStyle/>
                    <a:p>
                      <a:endParaRPr lang="en-US"/>
                    </a:p>
                  </a:txBody>
                  <a:tcPr/>
                </a:tc>
                <a:tc>
                  <a:txBody>
                    <a:bodyPr/>
                    <a:lstStyle/>
                    <a:p>
                      <a:pPr algn="ctr" rtl="0" fontAlgn="ctr"/>
                      <a:r>
                        <a:rPr lang="en-US" sz="1100" b="0" i="0" u="none" strike="noStrike" dirty="0">
                          <a:solidFill>
                            <a:srgbClr val="000000"/>
                          </a:solidFill>
                          <a:effectLst/>
                          <a:latin typeface="Century Gothic" panose="020B0502020202020204" pitchFamily="34" charset="0"/>
                        </a:rPr>
                        <a:t>$68,686.00</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ctr" rtl="0" fontAlgn="ctr"/>
                      <a:r>
                        <a:rPr lang="en-US" sz="1100" b="0" i="0" u="none" strike="noStrike" dirty="0">
                          <a:solidFill>
                            <a:srgbClr val="000000"/>
                          </a:solidFill>
                          <a:effectLst/>
                          <a:latin typeface="Century Gothic" panose="020B0502020202020204" pitchFamily="34" charset="0"/>
                        </a:rPr>
                        <a:t>1</a:t>
                      </a:r>
                    </a:p>
                  </a:txBody>
                  <a:tcPr marL="9525"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l" fontAlgn="ctr"/>
                      <a:r>
                        <a:rPr lang="en-US" sz="1100" b="0" i="0" u="none" strike="noStrike" dirty="0">
                          <a:solidFill>
                            <a:srgbClr val="000000"/>
                          </a:solidFill>
                          <a:effectLst/>
                          <a:latin typeface="Century Gothic" panose="020B0502020202020204" pitchFamily="34" charset="0"/>
                        </a:rPr>
                        <a:t> $            68,686.00 </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3168990625"/>
                  </a:ext>
                </a:extLst>
              </a:tr>
              <a:tr h="410304">
                <a:tc>
                  <a:txBody>
                    <a:bodyPr/>
                    <a:lstStyle/>
                    <a:p>
                      <a:pPr algn="l" rtl="0" fontAlgn="ctr"/>
                      <a:r>
                        <a:rPr lang="en-US" sz="1100" b="1" i="0" u="none" strike="noStrike" dirty="0">
                          <a:solidFill>
                            <a:srgbClr val="000000"/>
                          </a:solidFill>
                          <a:effectLst/>
                          <a:latin typeface="Century Gothic" panose="020B0502020202020204" pitchFamily="34" charset="0"/>
                        </a:rPr>
                        <a:t>Miscellaneous</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gridSpan="2">
                  <a:txBody>
                    <a:bodyPr/>
                    <a:lstStyle/>
                    <a:p>
                      <a:pPr algn="l" fontAlgn="ctr"/>
                      <a:r>
                        <a:rPr lang="en-US" sz="1100" b="0" i="0" u="none" strike="noStrike" dirty="0">
                          <a:solidFill>
                            <a:srgbClr val="000000"/>
                          </a:solidFill>
                          <a:effectLst/>
                          <a:latin typeface="Century Gothic" panose="020B0502020202020204" pitchFamily="34" charset="0"/>
                        </a:rPr>
                        <a:t>Third-Party Software</a:t>
                      </a:r>
                    </a:p>
                  </a:txBody>
                  <a:tcPr marL="857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hMerge="1">
                  <a:txBody>
                    <a:bodyPr/>
                    <a:lstStyle/>
                    <a:p>
                      <a:endParaRPr lang="en-US"/>
                    </a:p>
                  </a:txBody>
                  <a:tcPr/>
                </a:tc>
                <a:tc>
                  <a:txBody>
                    <a:bodyPr/>
                    <a:lstStyle/>
                    <a:p>
                      <a:pPr algn="ctr" rtl="0" fontAlgn="ctr"/>
                      <a:r>
                        <a:rPr lang="en-US" sz="1100" b="0" i="0" u="none" strike="noStrike" dirty="0">
                          <a:solidFill>
                            <a:srgbClr val="000000"/>
                          </a:solidFill>
                          <a:effectLst/>
                          <a:latin typeface="Century Gothic" panose="020B0502020202020204" pitchFamily="34" charset="0"/>
                        </a:rPr>
                        <a:t>$25,432.00</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9F9F9"/>
                    </a:solidFill>
                  </a:tcPr>
                </a:tc>
                <a:tc>
                  <a:txBody>
                    <a:bodyPr/>
                    <a:lstStyle/>
                    <a:p>
                      <a:pPr algn="ctr" rtl="0" fontAlgn="ctr"/>
                      <a:r>
                        <a:rPr lang="en-US" sz="1100" b="0" i="0" u="none" strike="noStrike" dirty="0">
                          <a:solidFill>
                            <a:srgbClr val="000000"/>
                          </a:solidFill>
                          <a:effectLst/>
                          <a:latin typeface="Century Gothic" panose="020B0502020202020204" pitchFamily="34" charset="0"/>
                        </a:rPr>
                        <a:t>1</a:t>
                      </a:r>
                    </a:p>
                  </a:txBody>
                  <a:tcPr marL="9525"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9F9F9"/>
                    </a:solidFill>
                  </a:tcPr>
                </a:tc>
                <a:tc>
                  <a:txBody>
                    <a:bodyPr/>
                    <a:lstStyle/>
                    <a:p>
                      <a:pPr algn="l" fontAlgn="ctr"/>
                      <a:r>
                        <a:rPr lang="en-US" sz="1100" b="0" i="0" u="none" strike="noStrike" dirty="0">
                          <a:solidFill>
                            <a:srgbClr val="000000"/>
                          </a:solidFill>
                          <a:effectLst/>
                          <a:latin typeface="Century Gothic" panose="020B0502020202020204" pitchFamily="34" charset="0"/>
                        </a:rPr>
                        <a:t> $            25,432.00 </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1610162371"/>
                  </a:ext>
                </a:extLst>
              </a:tr>
              <a:tr h="410304">
                <a:tc>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a:noFill/>
                    </a:lnR>
                    <a:lnT w="12700" cap="flat" cmpd="sng" algn="ctr">
                      <a:solidFill>
                        <a:srgbClr val="BFBFBF"/>
                      </a:solidFill>
                      <a:prstDash val="solid"/>
                      <a:round/>
                      <a:headEnd type="none" w="med" len="med"/>
                      <a:tailEnd type="none" w="med" len="med"/>
                    </a:lnT>
                    <a:lnB>
                      <a:noFill/>
                    </a:lnB>
                    <a:noFill/>
                  </a:tcPr>
                </a:tc>
                <a:tc>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a:noFill/>
                    </a:lnR>
                    <a:lnT w="12700" cap="flat" cmpd="sng" algn="ctr">
                      <a:solidFill>
                        <a:srgbClr val="BFBFBF"/>
                      </a:solidFill>
                      <a:prstDash val="solid"/>
                      <a:round/>
                      <a:headEnd type="none" w="med" len="med"/>
                      <a:tailEnd type="none" w="med" len="med"/>
                    </a:lnT>
                    <a:lnB>
                      <a:noFill/>
                    </a:lnB>
                    <a:noFill/>
                  </a:tcPr>
                </a:tc>
                <a:tc>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a:noFill/>
                    </a:lnR>
                    <a:lnT w="12700" cap="flat" cmpd="sng" algn="ctr">
                      <a:solidFill>
                        <a:srgbClr val="BFBFBF"/>
                      </a:solidFill>
                      <a:prstDash val="solid"/>
                      <a:round/>
                      <a:headEnd type="none" w="med" len="med"/>
                      <a:tailEnd type="none" w="med" len="med"/>
                    </a:lnT>
                    <a:lnB>
                      <a:noFill/>
                    </a:lnB>
                    <a:noFill/>
                  </a:tcPr>
                </a:tc>
                <a:tc gridSpan="2">
                  <a:txBody>
                    <a:bodyPr/>
                    <a:lstStyle/>
                    <a:p>
                      <a:pPr algn="r" fontAlgn="ctr"/>
                      <a:r>
                        <a:rPr lang="en-US" sz="1000" b="0" i="0" u="none" strike="noStrike" dirty="0">
                          <a:solidFill>
                            <a:srgbClr val="000000"/>
                          </a:solidFill>
                          <a:effectLst/>
                          <a:latin typeface="Century Gothic" panose="020B0502020202020204" pitchFamily="34" charset="0"/>
                        </a:rPr>
                        <a:t>TOTAL COSTS</a:t>
                      </a:r>
                    </a:p>
                  </a:txBody>
                  <a:tcPr marL="9525" marR="114300" marT="9525" marB="0" anchor="ctr">
                    <a:lnL>
                      <a:noFill/>
                    </a:lnL>
                    <a:lnR w="25400" cap="flat" cmpd="dbl"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noFill/>
                  </a:tcPr>
                </a:tc>
                <a:tc hMerge="1">
                  <a:txBody>
                    <a:bodyPr/>
                    <a:lstStyle/>
                    <a:p>
                      <a:endParaRPr lang="en-US"/>
                    </a:p>
                  </a:txBody>
                  <a:tcPr/>
                </a:tc>
                <a:tc>
                  <a:txBody>
                    <a:bodyPr/>
                    <a:lstStyle/>
                    <a:p>
                      <a:pPr algn="l" fontAlgn="ctr"/>
                      <a:r>
                        <a:rPr lang="en-US" sz="1100" b="0" i="0" u="none" strike="noStrike" dirty="0">
                          <a:solidFill>
                            <a:srgbClr val="000000"/>
                          </a:solidFill>
                          <a:effectLst/>
                          <a:latin typeface="Century Gothic" panose="020B0502020202020204" pitchFamily="34" charset="0"/>
                        </a:rPr>
                        <a:t> $          441,855.00 </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extLst>
                  <a:ext uri="{0D108BD9-81ED-4DB2-BD59-A6C34878D82A}">
                    <a16:rowId xmlns:a16="http://schemas.microsoft.com/office/drawing/2014/main" val="4166447726"/>
                  </a:ext>
                </a:extLst>
              </a:tr>
            </a:tbl>
          </a:graphicData>
        </a:graphic>
      </p:graphicFrame>
    </p:spTree>
    <p:extLst>
      <p:ext uri="{BB962C8B-B14F-4D97-AF65-F5344CB8AC3E}">
        <p14:creationId xmlns:p14="http://schemas.microsoft.com/office/powerpoint/2010/main" val="29626432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BENEFITS &amp; CUSTOMERS</a:t>
            </a:r>
          </a:p>
        </p:txBody>
      </p:sp>
      <p:sp>
        <p:nvSpPr>
          <p:cNvPr id="21" name="TextBox 20">
            <a:extLst>
              <a:ext uri="{FF2B5EF4-FFF2-40B4-BE49-F238E27FC236}">
                <a16:creationId xmlns:a16="http://schemas.microsoft.com/office/drawing/2014/main" id="{69D06D19-8700-CB49-AABF-B7DE9DFDE540}"/>
              </a:ext>
            </a:extLst>
          </p:cNvPr>
          <p:cNvSpPr txBox="1"/>
          <p:nvPr/>
        </p:nvSpPr>
        <p:spPr>
          <a:xfrm>
            <a:off x="367748" y="248400"/>
            <a:ext cx="3958135"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4. BENEFITS &amp; CUSTOMERS</a:t>
            </a:r>
          </a:p>
        </p:txBody>
      </p:sp>
      <p:graphicFrame>
        <p:nvGraphicFramePr>
          <p:cNvPr id="3" name="Table 2">
            <a:extLst>
              <a:ext uri="{FF2B5EF4-FFF2-40B4-BE49-F238E27FC236}">
                <a16:creationId xmlns:a16="http://schemas.microsoft.com/office/drawing/2014/main" id="{472D526B-7D39-4AD3-ADEB-D8D7825D827C}"/>
              </a:ext>
            </a:extLst>
          </p:cNvPr>
          <p:cNvGraphicFramePr>
            <a:graphicFrameLocks noGrp="1"/>
          </p:cNvGraphicFramePr>
          <p:nvPr>
            <p:extLst>
              <p:ext uri="{D42A27DB-BD31-4B8C-83A1-F6EECF244321}">
                <p14:modId xmlns:p14="http://schemas.microsoft.com/office/powerpoint/2010/main" val="2817279920"/>
              </p:ext>
            </p:extLst>
          </p:nvPr>
        </p:nvGraphicFramePr>
        <p:xfrm>
          <a:off x="472698" y="710066"/>
          <a:ext cx="10679006" cy="1914406"/>
        </p:xfrm>
        <a:graphic>
          <a:graphicData uri="http://schemas.openxmlformats.org/drawingml/2006/table">
            <a:tbl>
              <a:tblPr/>
              <a:tblGrid>
                <a:gridCol w="1821076">
                  <a:extLst>
                    <a:ext uri="{9D8B030D-6E8A-4147-A177-3AD203B41FA5}">
                      <a16:colId xmlns:a16="http://schemas.microsoft.com/office/drawing/2014/main" val="3129605748"/>
                    </a:ext>
                  </a:extLst>
                </a:gridCol>
                <a:gridCol w="8857930">
                  <a:extLst>
                    <a:ext uri="{9D8B030D-6E8A-4147-A177-3AD203B41FA5}">
                      <a16:colId xmlns:a16="http://schemas.microsoft.com/office/drawing/2014/main" val="4134565234"/>
                    </a:ext>
                  </a:extLst>
                </a:gridCol>
              </a:tblGrid>
              <a:tr h="381619">
                <a:tc>
                  <a:txBody>
                    <a:bodyPr/>
                    <a:lstStyle/>
                    <a:p>
                      <a:pPr algn="l" fontAlgn="ctr"/>
                      <a:r>
                        <a:rPr lang="en-US" sz="1200" b="0" i="0" u="none" strike="noStrike" dirty="0">
                          <a:solidFill>
                            <a:srgbClr val="000000"/>
                          </a:solidFill>
                          <a:effectLst/>
                          <a:latin typeface="Century Gothic" panose="020B0502020202020204" pitchFamily="34" charset="0"/>
                        </a:rPr>
                        <a:t>PROCESS OWNER</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60000"/>
                        <a:lumOff val="40000"/>
                      </a:schemeClr>
                    </a:solidFill>
                  </a:tcPr>
                </a:tc>
                <a:tc>
                  <a:txBody>
                    <a:bodyPr/>
                    <a:lstStyle/>
                    <a:p>
                      <a:pPr algn="l" fontAlgn="ctr"/>
                      <a:r>
                        <a:rPr lang="en-US" sz="1100" b="0" i="0" u="none" strike="noStrike" dirty="0">
                          <a:solidFill>
                            <a:srgbClr val="000000"/>
                          </a:solidFill>
                          <a:effectLst/>
                          <a:latin typeface="Century Gothic" panose="020B0502020202020204" pitchFamily="34" charset="0"/>
                        </a:rPr>
                        <a:t>Jane Matthews - Project Manager </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079401919"/>
                  </a:ext>
                </a:extLst>
              </a:tr>
              <a:tr h="381619">
                <a:tc>
                  <a:txBody>
                    <a:bodyPr/>
                    <a:lstStyle/>
                    <a:p>
                      <a:pPr algn="l" rtl="0" fontAlgn="ctr"/>
                      <a:r>
                        <a:rPr lang="en-US" sz="1200" b="0" i="0" u="none" strike="noStrike" dirty="0">
                          <a:solidFill>
                            <a:srgbClr val="000000"/>
                          </a:solidFill>
                          <a:effectLst/>
                          <a:latin typeface="Century Gothic" panose="020B0502020202020204" pitchFamily="34" charset="0"/>
                        </a:rPr>
                        <a:t>KEY STAKEHOLDERS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60000"/>
                        <a:lumOff val="40000"/>
                      </a:schemeClr>
                    </a:solidFill>
                  </a:tcPr>
                </a:tc>
                <a:tc>
                  <a:txBody>
                    <a:bodyPr/>
                    <a:lstStyle/>
                    <a:p>
                      <a:pPr algn="l" fontAlgn="ctr"/>
                      <a:r>
                        <a:rPr lang="en-US" sz="1100" b="0" i="0" u="none" strike="noStrike" dirty="0">
                          <a:solidFill>
                            <a:srgbClr val="000000"/>
                          </a:solidFill>
                          <a:effectLst/>
                          <a:latin typeface="Century Gothic" panose="020B0502020202020204" pitchFamily="34" charset="0"/>
                        </a:rPr>
                        <a:t>Jill DeGrassio</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961803336"/>
                  </a:ext>
                </a:extLst>
              </a:tr>
              <a:tr h="381619">
                <a:tc>
                  <a:txBody>
                    <a:bodyPr/>
                    <a:lstStyle/>
                    <a:p>
                      <a:pPr algn="l" fontAlgn="ctr"/>
                      <a:r>
                        <a:rPr lang="en-US" sz="1200" b="0" i="0" u="none" strike="noStrike" dirty="0">
                          <a:solidFill>
                            <a:srgbClr val="000000"/>
                          </a:solidFill>
                          <a:effectLst/>
                          <a:latin typeface="Century Gothic" panose="020B0502020202020204" pitchFamily="34" charset="0"/>
                        </a:rPr>
                        <a:t>FINAL CUSTOMER</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60000"/>
                        <a:lumOff val="40000"/>
                      </a:schemeClr>
                    </a:solidFill>
                  </a:tcPr>
                </a:tc>
                <a:tc>
                  <a:txBody>
                    <a:bodyPr/>
                    <a:lstStyle/>
                    <a:p>
                      <a:pPr algn="l" fontAlgn="ctr"/>
                      <a:r>
                        <a:rPr lang="en-US" sz="1100" b="0" i="0" u="none" strike="noStrike" dirty="0">
                          <a:solidFill>
                            <a:srgbClr val="000000"/>
                          </a:solidFill>
                          <a:effectLst/>
                          <a:latin typeface="Century Gothic" panose="020B0502020202020204" pitchFamily="34" charset="0"/>
                        </a:rPr>
                        <a:t>116  clients across the US, Mexico and Canada (see attached client list). </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264862052"/>
                  </a:ext>
                </a:extLst>
              </a:tr>
              <a:tr h="769549">
                <a:tc>
                  <a:txBody>
                    <a:bodyPr/>
                    <a:lstStyle/>
                    <a:p>
                      <a:pPr algn="l" rtl="0" fontAlgn="ctr"/>
                      <a:r>
                        <a:rPr lang="en-US" sz="1200" b="0" i="0" u="none" strike="noStrike" dirty="0">
                          <a:solidFill>
                            <a:srgbClr val="000000"/>
                          </a:solidFill>
                          <a:effectLst/>
                          <a:latin typeface="Century Gothic" panose="020B0502020202020204" pitchFamily="34" charset="0"/>
                        </a:rPr>
                        <a:t>EXPECTED BENEFITS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60000"/>
                        <a:lumOff val="40000"/>
                      </a:schemeClr>
                    </a:solidFill>
                  </a:tcPr>
                </a:tc>
                <a:tc>
                  <a:txBody>
                    <a:bodyPr/>
                    <a:lstStyle/>
                    <a:p>
                      <a:pPr algn="l" fontAlgn="ctr"/>
                      <a:r>
                        <a:rPr lang="en-US" sz="1100" b="0" i="0" u="none" strike="noStrike" dirty="0">
                          <a:solidFill>
                            <a:srgbClr val="000000"/>
                          </a:solidFill>
                          <a:effectLst/>
                          <a:latin typeface="Century Gothic" panose="020B0502020202020204" pitchFamily="34" charset="0"/>
                        </a:rPr>
                        <a:t>The implementation of the 1,125 EV charging stations at 116  locations across the US, Mexico and Canada to accommodate malls' and service stations' EV-charging "traffic" will reduce the lengths to which EV drivers would have to trave for their next charge. The implementation of the EV-charging stations will also result in a 24% profit for Positive Charge. </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100095511"/>
                  </a:ext>
                </a:extLst>
              </a:tr>
            </a:tbl>
          </a:graphicData>
        </a:graphic>
      </p:graphicFrame>
      <p:graphicFrame>
        <p:nvGraphicFramePr>
          <p:cNvPr id="8" name="Table 7">
            <a:extLst>
              <a:ext uri="{FF2B5EF4-FFF2-40B4-BE49-F238E27FC236}">
                <a16:creationId xmlns:a16="http://schemas.microsoft.com/office/drawing/2014/main" id="{CA97594C-07DD-4DB1-9368-BAAF8E323C68}"/>
              </a:ext>
            </a:extLst>
          </p:cNvPr>
          <p:cNvGraphicFramePr>
            <a:graphicFrameLocks noGrp="1"/>
          </p:cNvGraphicFramePr>
          <p:nvPr>
            <p:extLst>
              <p:ext uri="{D42A27DB-BD31-4B8C-83A1-F6EECF244321}">
                <p14:modId xmlns:p14="http://schemas.microsoft.com/office/powerpoint/2010/main" val="862564124"/>
              </p:ext>
            </p:extLst>
          </p:nvPr>
        </p:nvGraphicFramePr>
        <p:xfrm>
          <a:off x="472698" y="2922089"/>
          <a:ext cx="9448800" cy="3027404"/>
        </p:xfrm>
        <a:graphic>
          <a:graphicData uri="http://schemas.openxmlformats.org/drawingml/2006/table">
            <a:tbl>
              <a:tblPr/>
              <a:tblGrid>
                <a:gridCol w="1967708">
                  <a:extLst>
                    <a:ext uri="{9D8B030D-6E8A-4147-A177-3AD203B41FA5}">
                      <a16:colId xmlns:a16="http://schemas.microsoft.com/office/drawing/2014/main" val="82474641"/>
                    </a:ext>
                  </a:extLst>
                </a:gridCol>
                <a:gridCol w="1967708">
                  <a:extLst>
                    <a:ext uri="{9D8B030D-6E8A-4147-A177-3AD203B41FA5}">
                      <a16:colId xmlns:a16="http://schemas.microsoft.com/office/drawing/2014/main" val="1810954435"/>
                    </a:ext>
                  </a:extLst>
                </a:gridCol>
                <a:gridCol w="1359334">
                  <a:extLst>
                    <a:ext uri="{9D8B030D-6E8A-4147-A177-3AD203B41FA5}">
                      <a16:colId xmlns:a16="http://schemas.microsoft.com/office/drawing/2014/main" val="2742326689"/>
                    </a:ext>
                  </a:extLst>
                </a:gridCol>
                <a:gridCol w="2110295">
                  <a:extLst>
                    <a:ext uri="{9D8B030D-6E8A-4147-A177-3AD203B41FA5}">
                      <a16:colId xmlns:a16="http://schemas.microsoft.com/office/drawing/2014/main" val="3672165900"/>
                    </a:ext>
                  </a:extLst>
                </a:gridCol>
                <a:gridCol w="2043755">
                  <a:extLst>
                    <a:ext uri="{9D8B030D-6E8A-4147-A177-3AD203B41FA5}">
                      <a16:colId xmlns:a16="http://schemas.microsoft.com/office/drawing/2014/main" val="3932209737"/>
                    </a:ext>
                  </a:extLst>
                </a:gridCol>
              </a:tblGrid>
              <a:tr h="247044">
                <a:tc>
                  <a:txBody>
                    <a:bodyPr/>
                    <a:lstStyle/>
                    <a:p>
                      <a:pPr algn="l" fontAlgn="ctr"/>
                      <a:r>
                        <a:rPr lang="en-US" sz="1000" b="1" i="0" u="none" strike="noStrike" dirty="0">
                          <a:solidFill>
                            <a:srgbClr val="000000"/>
                          </a:solidFill>
                          <a:effectLst/>
                          <a:latin typeface="Century Gothic" panose="020B0502020202020204" pitchFamily="34" charset="0"/>
                        </a:rPr>
                        <a:t>TYPE OF BENEFIT</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gridSpan="3">
                  <a:txBody>
                    <a:bodyPr/>
                    <a:lstStyle/>
                    <a:p>
                      <a:pPr algn="l" fontAlgn="ctr"/>
                      <a:r>
                        <a:rPr lang="en-US" sz="1000" b="1" i="0" u="none" strike="noStrike" dirty="0">
                          <a:solidFill>
                            <a:srgbClr val="000000"/>
                          </a:solidFill>
                          <a:effectLst/>
                          <a:latin typeface="Century Gothic" panose="020B0502020202020204" pitchFamily="34" charset="0"/>
                        </a:rPr>
                        <a:t>BASIS OF ESTIMATE</a:t>
                      </a:r>
                    </a:p>
                  </a:txBody>
                  <a:tcPr marL="114300" marR="9525" marT="9525" marB="0" anchor="ctr">
                    <a:lnL w="25400" cap="flat" cmpd="dbl"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hMerge="1">
                  <a:txBody>
                    <a:bodyPr/>
                    <a:lstStyle/>
                    <a:p>
                      <a:endParaRPr lang="en-US"/>
                    </a:p>
                  </a:txBody>
                  <a:tcPr/>
                </a:tc>
                <a:tc hMerge="1">
                  <a:txBody>
                    <a:bodyPr/>
                    <a:lstStyle/>
                    <a:p>
                      <a:endParaRPr lang="en-US"/>
                    </a:p>
                  </a:txBody>
                  <a:tcPr/>
                </a:tc>
                <a:tc>
                  <a:txBody>
                    <a:bodyPr/>
                    <a:lstStyle/>
                    <a:p>
                      <a:pPr algn="ctr" fontAlgn="ctr"/>
                      <a:r>
                        <a:rPr lang="en-US" sz="1000" b="1" i="0" u="none" strike="noStrike" dirty="0">
                          <a:solidFill>
                            <a:srgbClr val="000000"/>
                          </a:solidFill>
                          <a:effectLst/>
                          <a:latin typeface="Century Gothic" panose="020B0502020202020204" pitchFamily="34" charset="0"/>
                        </a:rPr>
                        <a:t>ESTIMATED BENEFIT AMOUNT</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extLst>
                  <a:ext uri="{0D108BD9-81ED-4DB2-BD59-A6C34878D82A}">
                    <a16:rowId xmlns:a16="http://schemas.microsoft.com/office/drawing/2014/main" val="3240324035"/>
                  </a:ext>
                </a:extLst>
              </a:tr>
              <a:tr h="347545">
                <a:tc>
                  <a:txBody>
                    <a:bodyPr/>
                    <a:lstStyle/>
                    <a:p>
                      <a:pPr algn="l" rtl="0" fontAlgn="ctr"/>
                      <a:r>
                        <a:rPr lang="en-US" sz="1100" b="1" i="0" u="none" strike="noStrike" dirty="0">
                          <a:solidFill>
                            <a:srgbClr val="000000"/>
                          </a:solidFill>
                          <a:effectLst/>
                          <a:latin typeface="Century Gothic" panose="020B0502020202020204" pitchFamily="34" charset="0"/>
                        </a:rPr>
                        <a:t>Specific Cost Savings</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gridSpan="3">
                  <a:txBody>
                    <a:bodyPr/>
                    <a:lstStyle/>
                    <a:p>
                      <a:pPr algn="l" fontAlgn="ctr"/>
                      <a:r>
                        <a:rPr lang="en-US" sz="1100" b="0" i="0" u="none" strike="noStrike" dirty="0">
                          <a:solidFill>
                            <a:srgbClr val="000000"/>
                          </a:solidFill>
                          <a:effectLst/>
                          <a:latin typeface="Century Gothic" panose="020B0502020202020204" pitchFamily="34" charset="0"/>
                        </a:rPr>
                        <a:t>Estimator's projections </a:t>
                      </a:r>
                    </a:p>
                  </a:txBody>
                  <a:tcPr marL="85725" marR="9525" marT="9525" marB="0" anchor="ctr">
                    <a:lnL w="25400" cap="flat" cmpd="dbl"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ctr"/>
                      <a:r>
                        <a:rPr lang="en-US" sz="1100" b="0" i="0" u="none" strike="noStrike" dirty="0">
                          <a:solidFill>
                            <a:srgbClr val="000000"/>
                          </a:solidFill>
                          <a:effectLst/>
                          <a:latin typeface="Century Gothic" panose="020B0502020202020204" pitchFamily="34" charset="0"/>
                        </a:rPr>
                        <a:t> $                                25,000.00 </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extLst>
                  <a:ext uri="{0D108BD9-81ED-4DB2-BD59-A6C34878D82A}">
                    <a16:rowId xmlns:a16="http://schemas.microsoft.com/office/drawing/2014/main" val="4176555518"/>
                  </a:ext>
                </a:extLst>
              </a:tr>
              <a:tr h="347545">
                <a:tc>
                  <a:txBody>
                    <a:bodyPr/>
                    <a:lstStyle/>
                    <a:p>
                      <a:pPr algn="l" fontAlgn="ctr"/>
                      <a:r>
                        <a:rPr lang="en-US" sz="1100" b="1" i="0" u="none" strike="noStrike" dirty="0">
                          <a:solidFill>
                            <a:srgbClr val="000000"/>
                          </a:solidFill>
                          <a:effectLst/>
                          <a:latin typeface="Century Gothic" panose="020B0502020202020204" pitchFamily="34" charset="0"/>
                        </a:rPr>
                        <a:t>Enhanced Revenues</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gridSpan="3">
                  <a:txBody>
                    <a:bodyPr/>
                    <a:lstStyle/>
                    <a:p>
                      <a:pPr algn="l" fontAlgn="ctr"/>
                      <a:r>
                        <a:rPr lang="en-US" sz="1100" b="0" i="0" u="none" strike="noStrike" dirty="0">
                          <a:solidFill>
                            <a:srgbClr val="000000"/>
                          </a:solidFill>
                          <a:effectLst/>
                          <a:latin typeface="Century Gothic" panose="020B0502020202020204" pitchFamily="34" charset="0"/>
                        </a:rPr>
                        <a:t>Finance's projections</a:t>
                      </a:r>
                    </a:p>
                  </a:txBody>
                  <a:tcPr marL="85725" marR="9525" marT="9525" marB="0" anchor="ctr">
                    <a:lnL w="25400" cap="flat" cmpd="dbl"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ctr"/>
                      <a:r>
                        <a:rPr lang="en-US" sz="1100" b="0" i="0" u="none" strike="noStrike" dirty="0">
                          <a:solidFill>
                            <a:srgbClr val="000000"/>
                          </a:solidFill>
                          <a:effectLst/>
                          <a:latin typeface="Century Gothic" panose="020B0502020202020204" pitchFamily="34" charset="0"/>
                        </a:rPr>
                        <a:t> $                                92,500.00 </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extLst>
                  <a:ext uri="{0D108BD9-81ED-4DB2-BD59-A6C34878D82A}">
                    <a16:rowId xmlns:a16="http://schemas.microsoft.com/office/drawing/2014/main" val="3399280908"/>
                  </a:ext>
                </a:extLst>
              </a:tr>
              <a:tr h="347545">
                <a:tc>
                  <a:txBody>
                    <a:bodyPr/>
                    <a:lstStyle/>
                    <a:p>
                      <a:pPr algn="l" rtl="0" fontAlgn="ctr"/>
                      <a:r>
                        <a:rPr lang="en-US" sz="1100" b="1" i="0" u="none" strike="noStrike" dirty="0">
                          <a:solidFill>
                            <a:srgbClr val="000000"/>
                          </a:solidFill>
                          <a:effectLst/>
                          <a:latin typeface="Century Gothic" panose="020B0502020202020204" pitchFamily="34" charset="0"/>
                        </a:rPr>
                        <a:t>Higher Productivity (Soft)</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gridSpan="3">
                  <a:txBody>
                    <a:bodyPr/>
                    <a:lstStyle/>
                    <a:p>
                      <a:pPr algn="l" fontAlgn="ctr"/>
                      <a:r>
                        <a:rPr lang="en-US" sz="1100" b="0" i="0" u="none" strike="noStrike" dirty="0">
                          <a:solidFill>
                            <a:srgbClr val="000000"/>
                          </a:solidFill>
                          <a:effectLst/>
                          <a:latin typeface="Century Gothic" panose="020B0502020202020204" pitchFamily="34" charset="0"/>
                        </a:rPr>
                        <a:t>Project management's estimations </a:t>
                      </a:r>
                    </a:p>
                  </a:txBody>
                  <a:tcPr marL="85725" marR="9525" marT="9525" marB="0" anchor="ctr">
                    <a:lnL w="25400" cap="flat" cmpd="dbl"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ctr"/>
                      <a:r>
                        <a:rPr lang="en-US" sz="1100" b="0" i="0" u="none" strike="noStrike" dirty="0">
                          <a:solidFill>
                            <a:srgbClr val="000000"/>
                          </a:solidFill>
                          <a:effectLst/>
                          <a:latin typeface="Century Gothic" panose="020B0502020202020204" pitchFamily="34" charset="0"/>
                        </a:rPr>
                        <a:t> $                                17,500.00 </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extLst>
                  <a:ext uri="{0D108BD9-81ED-4DB2-BD59-A6C34878D82A}">
                    <a16:rowId xmlns:a16="http://schemas.microsoft.com/office/drawing/2014/main" val="3071070610"/>
                  </a:ext>
                </a:extLst>
              </a:tr>
              <a:tr h="347545">
                <a:tc>
                  <a:txBody>
                    <a:bodyPr/>
                    <a:lstStyle/>
                    <a:p>
                      <a:pPr algn="l" fontAlgn="ctr"/>
                      <a:r>
                        <a:rPr lang="en-US" sz="1100" b="1" i="0" u="none" strike="noStrike" dirty="0">
                          <a:solidFill>
                            <a:srgbClr val="000000"/>
                          </a:solidFill>
                          <a:effectLst/>
                          <a:latin typeface="Century Gothic" panose="020B0502020202020204" pitchFamily="34" charset="0"/>
                        </a:rPr>
                        <a:t>Improved Compliance</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gridSpan="3">
                  <a:txBody>
                    <a:bodyPr/>
                    <a:lstStyle/>
                    <a:p>
                      <a:pPr algn="l" fontAlgn="ctr"/>
                      <a:r>
                        <a:rPr lang="en-US" sz="1100" b="0" i="0" u="none" strike="noStrike" dirty="0">
                          <a:solidFill>
                            <a:srgbClr val="000000"/>
                          </a:solidFill>
                          <a:effectLst/>
                          <a:latin typeface="Century Gothic" panose="020B0502020202020204" pitchFamily="34" charset="0"/>
                        </a:rPr>
                        <a:t>Operations' estimations </a:t>
                      </a:r>
                    </a:p>
                  </a:txBody>
                  <a:tcPr marL="85725" marR="9525" marT="9525" marB="0" anchor="ctr">
                    <a:lnL w="25400" cap="flat" cmpd="dbl"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ctr"/>
                      <a:r>
                        <a:rPr lang="en-US" sz="1100" b="0" i="0" u="none" strike="noStrike" dirty="0">
                          <a:solidFill>
                            <a:srgbClr val="000000"/>
                          </a:solidFill>
                          <a:effectLst/>
                          <a:latin typeface="Century Gothic" panose="020B0502020202020204" pitchFamily="34" charset="0"/>
                        </a:rPr>
                        <a:t> $                                12,000.00 </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extLst>
                  <a:ext uri="{0D108BD9-81ED-4DB2-BD59-A6C34878D82A}">
                    <a16:rowId xmlns:a16="http://schemas.microsoft.com/office/drawing/2014/main" val="748128199"/>
                  </a:ext>
                </a:extLst>
              </a:tr>
              <a:tr h="347545">
                <a:tc>
                  <a:txBody>
                    <a:bodyPr/>
                    <a:lstStyle/>
                    <a:p>
                      <a:pPr algn="l" rtl="0" fontAlgn="ctr"/>
                      <a:r>
                        <a:rPr lang="en-US" sz="1100" b="1" i="0" u="none" strike="noStrike" dirty="0">
                          <a:solidFill>
                            <a:srgbClr val="000000"/>
                          </a:solidFill>
                          <a:effectLst/>
                          <a:latin typeface="Century Gothic" panose="020B0502020202020204" pitchFamily="34" charset="0"/>
                        </a:rPr>
                        <a:t>Better Decision Making</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gridSpan="3">
                  <a:txBody>
                    <a:bodyPr/>
                    <a:lstStyle/>
                    <a:p>
                      <a:pPr algn="l" fontAlgn="ctr"/>
                      <a:r>
                        <a:rPr lang="en-US" sz="1100" b="0" i="0" u="none" strike="noStrike" dirty="0">
                          <a:solidFill>
                            <a:srgbClr val="000000"/>
                          </a:solidFill>
                          <a:effectLst/>
                          <a:latin typeface="Century Gothic" panose="020B0502020202020204" pitchFamily="34" charset="0"/>
                        </a:rPr>
                        <a:t>Project management's estimations </a:t>
                      </a:r>
                    </a:p>
                  </a:txBody>
                  <a:tcPr marL="85725" marR="9525" marT="9525" marB="0" anchor="ctr">
                    <a:lnL w="25400" cap="flat" cmpd="dbl"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ctr"/>
                      <a:r>
                        <a:rPr lang="en-US" sz="1100" b="0" i="0" u="none" strike="noStrike" dirty="0">
                          <a:solidFill>
                            <a:srgbClr val="000000"/>
                          </a:solidFill>
                          <a:effectLst/>
                          <a:latin typeface="Century Gothic" panose="020B0502020202020204" pitchFamily="34" charset="0"/>
                        </a:rPr>
                        <a:t> $                                18,500.00 </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extLst>
                  <a:ext uri="{0D108BD9-81ED-4DB2-BD59-A6C34878D82A}">
                    <a16:rowId xmlns:a16="http://schemas.microsoft.com/office/drawing/2014/main" val="3872579825"/>
                  </a:ext>
                </a:extLst>
              </a:tr>
              <a:tr h="347545">
                <a:tc>
                  <a:txBody>
                    <a:bodyPr/>
                    <a:lstStyle/>
                    <a:p>
                      <a:pPr algn="l" rtl="0" fontAlgn="ctr"/>
                      <a:r>
                        <a:rPr lang="en-US" sz="1100" b="1" i="0" u="none" strike="noStrike" dirty="0">
                          <a:solidFill>
                            <a:srgbClr val="000000"/>
                          </a:solidFill>
                          <a:effectLst/>
                          <a:latin typeface="Century Gothic" panose="020B0502020202020204" pitchFamily="34" charset="0"/>
                        </a:rPr>
                        <a:t>Less Maintenance</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gridSpan="3">
                  <a:txBody>
                    <a:bodyPr/>
                    <a:lstStyle/>
                    <a:p>
                      <a:pPr algn="l" fontAlgn="ctr"/>
                      <a:r>
                        <a:rPr lang="en-US" sz="1100" b="0" i="0" u="none" strike="noStrike" dirty="0">
                          <a:solidFill>
                            <a:srgbClr val="000000"/>
                          </a:solidFill>
                          <a:effectLst/>
                          <a:latin typeface="Century Gothic" panose="020B0502020202020204" pitchFamily="34" charset="0"/>
                        </a:rPr>
                        <a:t>Project management's estimations </a:t>
                      </a:r>
                    </a:p>
                  </a:txBody>
                  <a:tcPr marL="85725" marR="9525" marT="9525" marB="0" anchor="ctr">
                    <a:lnL w="25400" cap="flat" cmpd="dbl"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ctr"/>
                      <a:r>
                        <a:rPr lang="en-US" sz="1100" b="0" i="0" u="none" strike="noStrike" dirty="0">
                          <a:solidFill>
                            <a:srgbClr val="000000"/>
                          </a:solidFill>
                          <a:effectLst/>
                          <a:latin typeface="Century Gothic" panose="020B0502020202020204" pitchFamily="34" charset="0"/>
                        </a:rPr>
                        <a:t> $                                26,000.00 </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extLst>
                  <a:ext uri="{0D108BD9-81ED-4DB2-BD59-A6C34878D82A}">
                    <a16:rowId xmlns:a16="http://schemas.microsoft.com/office/drawing/2014/main" val="141756206"/>
                  </a:ext>
                </a:extLst>
              </a:tr>
              <a:tr h="347545">
                <a:tc>
                  <a:txBody>
                    <a:bodyPr/>
                    <a:lstStyle/>
                    <a:p>
                      <a:pPr algn="l" rtl="0" fontAlgn="ctr"/>
                      <a:r>
                        <a:rPr lang="en-US" sz="1100" b="1" i="0" u="none" strike="noStrike" dirty="0">
                          <a:solidFill>
                            <a:srgbClr val="000000"/>
                          </a:solidFill>
                          <a:effectLst/>
                          <a:latin typeface="Century Gothic" panose="020B0502020202020204" pitchFamily="34" charset="0"/>
                        </a:rPr>
                        <a:t>Other Costs Avoided</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gridSpan="3">
                  <a:txBody>
                    <a:bodyPr/>
                    <a:lstStyle/>
                    <a:p>
                      <a:pPr algn="l" fontAlgn="ctr"/>
                      <a:r>
                        <a:rPr lang="en-US" sz="1100" b="0" i="0" u="none" strike="noStrike" dirty="0">
                          <a:solidFill>
                            <a:srgbClr val="000000"/>
                          </a:solidFill>
                          <a:effectLst/>
                          <a:latin typeface="Century Gothic" panose="020B0502020202020204" pitchFamily="34" charset="0"/>
                        </a:rPr>
                        <a:t>Finance's projections</a:t>
                      </a:r>
                    </a:p>
                  </a:txBody>
                  <a:tcPr marL="85725" marR="9525" marT="9525" marB="0" anchor="ctr">
                    <a:lnL w="25400" cap="flat" cmpd="dbl"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ctr"/>
                      <a:r>
                        <a:rPr lang="en-US" sz="1100" b="0" i="0" u="none" strike="noStrike" dirty="0">
                          <a:solidFill>
                            <a:srgbClr val="000000"/>
                          </a:solidFill>
                          <a:effectLst/>
                          <a:latin typeface="Century Gothic" panose="020B0502020202020204" pitchFamily="34" charset="0"/>
                        </a:rPr>
                        <a:t> $                                46,250.00 </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9F9F9"/>
                    </a:solidFill>
                  </a:tcPr>
                </a:tc>
                <a:extLst>
                  <a:ext uri="{0D108BD9-81ED-4DB2-BD59-A6C34878D82A}">
                    <a16:rowId xmlns:a16="http://schemas.microsoft.com/office/drawing/2014/main" val="3985754924"/>
                  </a:ext>
                </a:extLst>
              </a:tr>
              <a:tr h="347545">
                <a:tc>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a:noFill/>
                    </a:lnR>
                    <a:lnT w="12700" cap="flat" cmpd="sng" algn="ctr">
                      <a:solidFill>
                        <a:srgbClr val="BFBFBF"/>
                      </a:solidFill>
                      <a:prstDash val="solid"/>
                      <a:round/>
                      <a:headEnd type="none" w="med" len="med"/>
                      <a:tailEnd type="none" w="med" len="med"/>
                    </a:lnT>
                    <a:lnB>
                      <a:noFill/>
                    </a:lnB>
                    <a:noFill/>
                  </a:tcPr>
                </a:tc>
                <a:tc>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a:noFill/>
                    </a:lnR>
                    <a:lnT w="12700" cap="flat" cmpd="sng" algn="ctr">
                      <a:solidFill>
                        <a:srgbClr val="BFBFBF"/>
                      </a:solidFill>
                      <a:prstDash val="solid"/>
                      <a:round/>
                      <a:headEnd type="none" w="med" len="med"/>
                      <a:tailEnd type="none" w="med" len="med"/>
                    </a:lnT>
                    <a:lnB>
                      <a:noFill/>
                    </a:lnB>
                    <a:noFill/>
                  </a:tcPr>
                </a:tc>
                <a:tc>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a:noFill/>
                    </a:lnR>
                    <a:lnT w="12700" cap="flat" cmpd="sng" algn="ctr">
                      <a:solidFill>
                        <a:srgbClr val="BFBFBF"/>
                      </a:solidFill>
                      <a:prstDash val="solid"/>
                      <a:round/>
                      <a:headEnd type="none" w="med" len="med"/>
                      <a:tailEnd type="none" w="med" len="med"/>
                    </a:lnT>
                    <a:lnB>
                      <a:noFill/>
                    </a:lnB>
                    <a:noFill/>
                  </a:tcPr>
                </a:tc>
                <a:tc>
                  <a:txBody>
                    <a:bodyPr/>
                    <a:lstStyle/>
                    <a:p>
                      <a:pPr algn="r" fontAlgn="ctr"/>
                      <a:r>
                        <a:rPr lang="en-US" sz="1000" b="0" i="0" u="none" strike="noStrike" dirty="0">
                          <a:solidFill>
                            <a:srgbClr val="000000"/>
                          </a:solidFill>
                          <a:effectLst/>
                          <a:latin typeface="Century Gothic" panose="020B0502020202020204" pitchFamily="34" charset="0"/>
                        </a:rPr>
                        <a:t>TOTAL BENEFIT</a:t>
                      </a:r>
                    </a:p>
                  </a:txBody>
                  <a:tcPr marL="9525" marR="114300" marT="9525" marB="0" anchor="ctr">
                    <a:lnL>
                      <a:noFill/>
                    </a:lnL>
                    <a:lnR w="25400" cap="flat" cmpd="dbl"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noFill/>
                  </a:tcPr>
                </a:tc>
                <a:tc>
                  <a:txBody>
                    <a:bodyPr/>
                    <a:lstStyle/>
                    <a:p>
                      <a:pPr algn="l" fontAlgn="ctr"/>
                      <a:r>
                        <a:rPr lang="en-US" sz="1100" b="0" i="0" u="none" strike="noStrike" dirty="0">
                          <a:solidFill>
                            <a:srgbClr val="000000"/>
                          </a:solidFill>
                          <a:effectLst/>
                          <a:latin typeface="Century Gothic" panose="020B0502020202020204" pitchFamily="34" charset="0"/>
                        </a:rPr>
                        <a:t> $                              237,750.00 </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8E8E8"/>
                    </a:solidFill>
                  </a:tcPr>
                </a:tc>
                <a:extLst>
                  <a:ext uri="{0D108BD9-81ED-4DB2-BD59-A6C34878D82A}">
                    <a16:rowId xmlns:a16="http://schemas.microsoft.com/office/drawing/2014/main" val="2495389180"/>
                  </a:ext>
                </a:extLst>
              </a:tr>
            </a:tbl>
          </a:graphicData>
        </a:graphic>
      </p:graphicFrame>
    </p:spTree>
    <p:extLst>
      <p:ext uri="{BB962C8B-B14F-4D97-AF65-F5344CB8AC3E}">
        <p14:creationId xmlns:p14="http://schemas.microsoft.com/office/powerpoint/2010/main" val="32614893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RISKS, CONSTRAINTS, &amp; ASSUMPTIONS</a:t>
            </a:r>
            <a:endParaRPr lang="en-US" dirty="0">
              <a:solidFill>
                <a:schemeClr val="bg1"/>
              </a:solidFill>
              <a:latin typeface="Century Gothic" panose="020B0502020202020204" pitchFamily="34" charset="0"/>
              <a:ea typeface="Arial" charset="0"/>
              <a:cs typeface="Arial" charset="0"/>
            </a:endParaRPr>
          </a:p>
        </p:txBody>
      </p:sp>
      <p:sp>
        <p:nvSpPr>
          <p:cNvPr id="21" name="TextBox 20">
            <a:extLst>
              <a:ext uri="{FF2B5EF4-FFF2-40B4-BE49-F238E27FC236}">
                <a16:creationId xmlns:a16="http://schemas.microsoft.com/office/drawing/2014/main" id="{69D06D19-8700-CB49-AABF-B7DE9DFDE540}"/>
              </a:ext>
            </a:extLst>
          </p:cNvPr>
          <p:cNvSpPr txBox="1"/>
          <p:nvPr/>
        </p:nvSpPr>
        <p:spPr>
          <a:xfrm>
            <a:off x="367748" y="248400"/>
            <a:ext cx="5921814"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5. RISKS, CONSTRAINTS &amp; ASSUMPTIONS</a:t>
            </a:r>
          </a:p>
        </p:txBody>
      </p:sp>
      <p:graphicFrame>
        <p:nvGraphicFramePr>
          <p:cNvPr id="4" name="Table 3">
            <a:extLst>
              <a:ext uri="{FF2B5EF4-FFF2-40B4-BE49-F238E27FC236}">
                <a16:creationId xmlns:a16="http://schemas.microsoft.com/office/drawing/2014/main" id="{8753E2D6-08E7-4F28-9E2A-A9EAF1B07DCB}"/>
              </a:ext>
            </a:extLst>
          </p:cNvPr>
          <p:cNvGraphicFramePr>
            <a:graphicFrameLocks noGrp="1"/>
          </p:cNvGraphicFramePr>
          <p:nvPr>
            <p:extLst>
              <p:ext uri="{D42A27DB-BD31-4B8C-83A1-F6EECF244321}">
                <p14:modId xmlns:p14="http://schemas.microsoft.com/office/powerpoint/2010/main" val="4104450326"/>
              </p:ext>
            </p:extLst>
          </p:nvPr>
        </p:nvGraphicFramePr>
        <p:xfrm>
          <a:off x="472698" y="734330"/>
          <a:ext cx="9448800" cy="4194810"/>
        </p:xfrm>
        <a:graphic>
          <a:graphicData uri="http://schemas.openxmlformats.org/drawingml/2006/table">
            <a:tbl>
              <a:tblPr/>
              <a:tblGrid>
                <a:gridCol w="1967708">
                  <a:extLst>
                    <a:ext uri="{9D8B030D-6E8A-4147-A177-3AD203B41FA5}">
                      <a16:colId xmlns:a16="http://schemas.microsoft.com/office/drawing/2014/main" val="1881596487"/>
                    </a:ext>
                  </a:extLst>
                </a:gridCol>
                <a:gridCol w="7481092">
                  <a:extLst>
                    <a:ext uri="{9D8B030D-6E8A-4147-A177-3AD203B41FA5}">
                      <a16:colId xmlns:a16="http://schemas.microsoft.com/office/drawing/2014/main" val="619396767"/>
                    </a:ext>
                  </a:extLst>
                </a:gridCol>
              </a:tblGrid>
              <a:tr h="1398270">
                <a:tc>
                  <a:txBody>
                    <a:bodyPr/>
                    <a:lstStyle/>
                    <a:p>
                      <a:pPr algn="l" fontAlgn="ctr"/>
                      <a:r>
                        <a:rPr lang="en-US" sz="1400" b="0" i="0" u="none" strike="noStrike" dirty="0">
                          <a:solidFill>
                            <a:srgbClr val="000000"/>
                          </a:solidFill>
                          <a:effectLst/>
                          <a:latin typeface="Century Gothic" panose="020B0502020202020204" pitchFamily="34" charset="0"/>
                        </a:rPr>
                        <a:t>RISKS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60000"/>
                        <a:lumOff val="40000"/>
                      </a:schemeClr>
                    </a:solidFill>
                  </a:tcPr>
                </a:tc>
                <a:tc>
                  <a:txBody>
                    <a:bodyPr/>
                    <a:lstStyle/>
                    <a:p>
                      <a:pPr algn="l" fontAlgn="ctr"/>
                      <a:r>
                        <a:rPr lang="en-US" sz="1200" b="0" i="0" u="none" strike="noStrike" dirty="0">
                          <a:solidFill>
                            <a:srgbClr val="000000"/>
                          </a:solidFill>
                          <a:effectLst/>
                          <a:latin typeface="Century Gothic" panose="020B0502020202020204" pitchFamily="34" charset="0"/>
                        </a:rPr>
                        <a:t>Though contract is signed, Operations still does not have approval for installation from cities of Denver and Yuma. Project management to work with both cities to ensure proper permitting, etc. in time for scheduled installations.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578898126"/>
                  </a:ext>
                </a:extLst>
              </a:tr>
              <a:tr h="1398270">
                <a:tc>
                  <a:txBody>
                    <a:bodyPr/>
                    <a:lstStyle/>
                    <a:p>
                      <a:pPr algn="l" rtl="0" fontAlgn="ctr"/>
                      <a:r>
                        <a:rPr lang="en-US" sz="1400" b="0" i="0" u="none" strike="noStrike" dirty="0">
                          <a:solidFill>
                            <a:srgbClr val="000000"/>
                          </a:solidFill>
                          <a:effectLst/>
                          <a:latin typeface="Century Gothic" panose="020B0502020202020204" pitchFamily="34" charset="0"/>
                        </a:rPr>
                        <a:t>CONSTRAINTS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40000"/>
                        <a:lumOff val="60000"/>
                      </a:schemeClr>
                    </a:solidFill>
                  </a:tcPr>
                </a:tc>
                <a:tc>
                  <a:txBody>
                    <a:bodyPr/>
                    <a:lstStyle/>
                    <a:p>
                      <a:pPr algn="l" fontAlgn="ctr"/>
                      <a:r>
                        <a:rPr lang="en-US" sz="1200" b="0" i="0" u="none" strike="noStrike" dirty="0">
                          <a:solidFill>
                            <a:srgbClr val="000000"/>
                          </a:solidFill>
                          <a:effectLst/>
                          <a:latin typeface="Century Gothic" panose="020B0502020202020204" pitchFamily="34" charset="0"/>
                        </a:rPr>
                        <a:t>We have to "backfill" some key project management and field engineer positions to ensure we have people "on the ground" to manage EV stations' implementation.</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438779886"/>
                  </a:ext>
                </a:extLst>
              </a:tr>
              <a:tr h="1398270">
                <a:tc>
                  <a:txBody>
                    <a:bodyPr/>
                    <a:lstStyle/>
                    <a:p>
                      <a:pPr algn="l" fontAlgn="ctr"/>
                      <a:r>
                        <a:rPr lang="en-US" sz="1400" b="0" i="0" u="none" strike="noStrike" dirty="0">
                          <a:solidFill>
                            <a:srgbClr val="000000"/>
                          </a:solidFill>
                          <a:effectLst/>
                          <a:latin typeface="Century Gothic" panose="020B0502020202020204" pitchFamily="34" charset="0"/>
                        </a:rPr>
                        <a:t>ASSUMPTIONS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20000"/>
                        <a:lumOff val="80000"/>
                      </a:schemeClr>
                    </a:solidFill>
                  </a:tcPr>
                </a:tc>
                <a:tc>
                  <a:txBody>
                    <a:bodyPr/>
                    <a:lstStyle/>
                    <a:p>
                      <a:pPr algn="l" fontAlgn="ctr"/>
                      <a:r>
                        <a:rPr lang="en-US" sz="1200" b="0" i="0" u="none" strike="noStrike" dirty="0">
                          <a:solidFill>
                            <a:srgbClr val="000000"/>
                          </a:solidFill>
                          <a:effectLst/>
                          <a:latin typeface="Century Gothic" panose="020B0502020202020204" pitchFamily="34" charset="0"/>
                        </a:rPr>
                        <a:t>We assume that all permits for installation of EV-charging stations will be provided by clients by time of implementation.</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45702115"/>
                  </a:ext>
                </a:extLst>
              </a:tr>
            </a:tbl>
          </a:graphicData>
        </a:graphic>
      </p:graphicFrame>
    </p:spTree>
    <p:extLst>
      <p:ext uri="{BB962C8B-B14F-4D97-AF65-F5344CB8AC3E}">
        <p14:creationId xmlns:p14="http://schemas.microsoft.com/office/powerpoint/2010/main" val="15206206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93ACF37A-639D-274A-B0A4-D757ADB93F82}"/>
              </a:ext>
            </a:extLst>
          </p:cNvPr>
          <p:cNvGrpSpPr/>
          <p:nvPr/>
        </p:nvGrpSpPr>
        <p:grpSpPr>
          <a:xfrm>
            <a:off x="7203068" y="-14628"/>
            <a:ext cx="5724680" cy="6219640"/>
            <a:chOff x="7203068" y="-14628"/>
            <a:chExt cx="5724680" cy="6219640"/>
          </a:xfrm>
        </p:grpSpPr>
        <p:sp>
          <p:nvSpPr>
            <p:cNvPr id="11" name="Triangle 10">
              <a:extLst>
                <a:ext uri="{FF2B5EF4-FFF2-40B4-BE49-F238E27FC236}">
                  <a16:creationId xmlns:a16="http://schemas.microsoft.com/office/drawing/2014/main" id="{429DFE3E-D028-C04F-B3A0-B74CB94EEB30}"/>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riangle 11">
              <a:extLst>
                <a:ext uri="{FF2B5EF4-FFF2-40B4-BE49-F238E27FC236}">
                  <a16:creationId xmlns:a16="http://schemas.microsoft.com/office/drawing/2014/main" id="{9B81F6BF-04D1-DF4B-8D33-710C5B8CFC59}"/>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riangle 12">
              <a:extLst>
                <a:ext uri="{FF2B5EF4-FFF2-40B4-BE49-F238E27FC236}">
                  <a16:creationId xmlns:a16="http://schemas.microsoft.com/office/drawing/2014/main" id="{5D95E705-9CAA-CC4E-AEE3-6DE5F2E382A9}"/>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2A225979-6E54-2C41-8440-E84F8F423659}"/>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99D4EAFE-AD40-F242-B19C-EC8BEED0A088}"/>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A2B5CDB3-4703-884E-8888-82E6BD01DAE1}"/>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B37C018E-2D3C-0A40-98D4-C97688179D36}"/>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0F8664E2-1B3B-F04B-A23F-6AA993EB0DBD}"/>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CD4A0186-03F6-8746-98C4-D1BD3B8F6786}"/>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FA4807C0-7727-BF41-866A-DF249CD60615}"/>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50381D22-D3B8-894A-9A47-39C04AD55BF7}"/>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64F35D60-F57E-114B-8851-C083C90EF4E9}"/>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BC2115BC-616E-8444-90D3-AABBF2EDE280}"/>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62C6F799-B646-774D-873B-720F0728A0FE}"/>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D8A653B3-917C-E540-A33D-3ED011DD4033}"/>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9577DFA0-A9FF-2B43-A41F-171454BCED95}"/>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8293E5CE-7736-014E-BA46-038367CFA867}"/>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D2A63E75-7A6F-5741-BA3D-44726B69F32E}"/>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C86C96C2-EC63-4446-8E42-B69EE6D95E6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C48F73DD-5553-A24C-88F5-CDEBD80B7A7F}"/>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D30F610-6AA6-FF44-841A-5C7C20FE3560}"/>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8D623594-760C-A648-9544-55859D44E04A}"/>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E9A0DB31-298F-CB4B-9985-0DEF1938C236}"/>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86178D03-BDD4-F44D-9E8D-E43A118A7185}"/>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54BDC2D1-67D0-9342-B83E-65D164AB13D9}"/>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0BBEA4D4-C4F5-7245-9715-3D202535A8DB}"/>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813A3DAF-7C4C-FB42-916E-208F74FB0115}"/>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9" name="Rectangle 7">
            <a:extLst>
              <a:ext uri="{FF2B5EF4-FFF2-40B4-BE49-F238E27FC236}">
                <a16:creationId xmlns:a16="http://schemas.microsoft.com/office/drawing/2014/main" id="{C5C9822A-2673-EF4B-83F8-7225B1732D23}"/>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40" name="Parallelogram 39">
            <a:extLst>
              <a:ext uri="{FF2B5EF4-FFF2-40B4-BE49-F238E27FC236}">
                <a16:creationId xmlns:a16="http://schemas.microsoft.com/office/drawing/2014/main" id="{CEEE06DA-2C33-C84F-940E-6D7DB4C078C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extBox 40">
            <a:extLst>
              <a:ext uri="{FF2B5EF4-FFF2-40B4-BE49-F238E27FC236}">
                <a16:creationId xmlns:a16="http://schemas.microsoft.com/office/drawing/2014/main" id="{381A0FB2-B8D0-CA42-B368-F7E708F385C5}"/>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PREPARED BY</a:t>
            </a:r>
            <a:endParaRPr lang="en-US" dirty="0">
              <a:solidFill>
                <a:schemeClr val="bg1"/>
              </a:solidFill>
              <a:latin typeface="Century Gothic" panose="020B0502020202020204" pitchFamily="34" charset="0"/>
              <a:ea typeface="Arial" charset="0"/>
              <a:cs typeface="Arial" charset="0"/>
            </a:endParaRPr>
          </a:p>
        </p:txBody>
      </p:sp>
      <p:graphicFrame>
        <p:nvGraphicFramePr>
          <p:cNvPr id="45" name="Table 44">
            <a:extLst>
              <a:ext uri="{FF2B5EF4-FFF2-40B4-BE49-F238E27FC236}">
                <a16:creationId xmlns:a16="http://schemas.microsoft.com/office/drawing/2014/main" id="{9EC24629-596C-6F43-9073-88FDEC0A7652}"/>
              </a:ext>
            </a:extLst>
          </p:cNvPr>
          <p:cNvGraphicFramePr>
            <a:graphicFrameLocks noGrp="1"/>
          </p:cNvGraphicFramePr>
          <p:nvPr>
            <p:extLst>
              <p:ext uri="{D42A27DB-BD31-4B8C-83A1-F6EECF244321}">
                <p14:modId xmlns:p14="http://schemas.microsoft.com/office/powerpoint/2010/main" val="357744054"/>
              </p:ext>
            </p:extLst>
          </p:nvPr>
        </p:nvGraphicFramePr>
        <p:xfrm>
          <a:off x="408789" y="785168"/>
          <a:ext cx="7425801" cy="994795"/>
        </p:xfrm>
        <a:graphic>
          <a:graphicData uri="http://schemas.openxmlformats.org/drawingml/2006/table">
            <a:tbl>
              <a:tblPr firstRow="1" firstCol="1" bandRow="1">
                <a:tableStyleId>{5C22544A-7EE6-4342-B048-85BDC9FD1C3A}</a:tableStyleId>
              </a:tblPr>
              <a:tblGrid>
                <a:gridCol w="2195263">
                  <a:extLst>
                    <a:ext uri="{9D8B030D-6E8A-4147-A177-3AD203B41FA5}">
                      <a16:colId xmlns:a16="http://schemas.microsoft.com/office/drawing/2014/main" val="1352701077"/>
                    </a:ext>
                  </a:extLst>
                </a:gridCol>
                <a:gridCol w="3239539">
                  <a:extLst>
                    <a:ext uri="{9D8B030D-6E8A-4147-A177-3AD203B41FA5}">
                      <a16:colId xmlns:a16="http://schemas.microsoft.com/office/drawing/2014/main" val="1056840554"/>
                    </a:ext>
                  </a:extLst>
                </a:gridCol>
                <a:gridCol w="1990999">
                  <a:extLst>
                    <a:ext uri="{9D8B030D-6E8A-4147-A177-3AD203B41FA5}">
                      <a16:colId xmlns:a16="http://schemas.microsoft.com/office/drawing/2014/main" val="3764831040"/>
                    </a:ext>
                  </a:extLst>
                </a:gridCol>
              </a:tblGrid>
              <a:tr h="240445">
                <a:tc>
                  <a:txBody>
                    <a:bodyPr/>
                    <a:lstStyle/>
                    <a:p>
                      <a:pPr marL="0" marR="0">
                        <a:lnSpc>
                          <a:spcPct val="107000"/>
                        </a:lnSpc>
                        <a:spcBef>
                          <a:spcPts val="300"/>
                        </a:spcBef>
                        <a:spcAft>
                          <a:spcPts val="300"/>
                        </a:spcAft>
                      </a:pPr>
                      <a:r>
                        <a:rPr lang="en-US" sz="900" b="0" dirty="0">
                          <a:solidFill>
                            <a:schemeClr val="tx1"/>
                          </a:solidFill>
                          <a:effectLst/>
                          <a:latin typeface="Century Gothic" panose="020B0502020202020204" pitchFamily="34" charset="0"/>
                        </a:rPr>
                        <a:t>PREPARED BY</a:t>
                      </a:r>
                      <a:endParaRPr lang="en-US" sz="9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c>
                  <a:txBody>
                    <a:bodyPr/>
                    <a:lstStyle/>
                    <a:p>
                      <a:pPr marL="0" marR="0">
                        <a:lnSpc>
                          <a:spcPct val="107000"/>
                        </a:lnSpc>
                        <a:spcBef>
                          <a:spcPts val="300"/>
                        </a:spcBef>
                        <a:spcAft>
                          <a:spcPts val="300"/>
                        </a:spcAft>
                      </a:pPr>
                      <a:r>
                        <a:rPr lang="en-US" sz="900" b="0" dirty="0">
                          <a:solidFill>
                            <a:schemeClr val="tx1"/>
                          </a:solidFill>
                          <a:effectLst/>
                          <a:latin typeface="Century Gothic" panose="020B0502020202020204" pitchFamily="34" charset="0"/>
                        </a:rPr>
                        <a:t>TITLE</a:t>
                      </a:r>
                      <a:endParaRPr lang="en-US" sz="9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tx2">
                        <a:lumMod val="20000"/>
                        <a:lumOff val="80000"/>
                      </a:schemeClr>
                    </a:solidFill>
                  </a:tcPr>
                </a:tc>
                <a:tc>
                  <a:txBody>
                    <a:bodyPr/>
                    <a:lstStyle/>
                    <a:p>
                      <a:pPr marL="0" marR="0" algn="ctr">
                        <a:lnSpc>
                          <a:spcPct val="107000"/>
                        </a:lnSpc>
                        <a:spcBef>
                          <a:spcPts val="300"/>
                        </a:spcBef>
                        <a:spcAft>
                          <a:spcPts val="300"/>
                        </a:spcAft>
                      </a:pPr>
                      <a:r>
                        <a:rPr lang="en-US" sz="900" b="0" dirty="0">
                          <a:solidFill>
                            <a:schemeClr val="tx1"/>
                          </a:solidFill>
                          <a:effectLst/>
                          <a:latin typeface="Century Gothic" panose="020B0502020202020204" pitchFamily="34" charset="0"/>
                        </a:rPr>
                        <a:t>DATE</a:t>
                      </a:r>
                      <a:endParaRPr lang="en-US" sz="9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4207552269"/>
                  </a:ext>
                </a:extLst>
              </a:tr>
              <a:tr h="754350">
                <a:tc>
                  <a:txBody>
                    <a:bodyPr/>
                    <a:lstStyle/>
                    <a:p>
                      <a:pPr marL="0" marR="0">
                        <a:lnSpc>
                          <a:spcPct val="107000"/>
                        </a:lnSpc>
                        <a:spcBef>
                          <a:spcPts val="300"/>
                        </a:spcBef>
                        <a:spcAft>
                          <a:spcPts val="300"/>
                        </a:spcAft>
                      </a:pPr>
                      <a:r>
                        <a:rPr lang="en-US" sz="1600" b="0" dirty="0">
                          <a:solidFill>
                            <a:schemeClr val="tx1"/>
                          </a:solidFill>
                          <a:effectLst/>
                          <a:latin typeface="Century Gothic" panose="020B0502020202020204" pitchFamily="34" charset="0"/>
                        </a:rPr>
                        <a:t> Jane Matthews</a:t>
                      </a:r>
                      <a:endParaRPr lang="en-US" sz="1600" b="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300"/>
                        </a:spcBef>
                        <a:spcAft>
                          <a:spcPts val="300"/>
                        </a:spcAft>
                      </a:pPr>
                      <a:r>
                        <a:rPr lang="en-US" sz="1600" dirty="0">
                          <a:solidFill>
                            <a:schemeClr val="tx1"/>
                          </a:solidFill>
                          <a:effectLst/>
                          <a:latin typeface="Century Gothic" panose="020B0502020202020204" pitchFamily="34" charset="0"/>
                        </a:rPr>
                        <a:t> Senior Project Manager</a:t>
                      </a:r>
                      <a:endParaRPr lang="en-US" sz="16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marL="0" marR="0" algn="ctr">
                        <a:lnSpc>
                          <a:spcPct val="107000"/>
                        </a:lnSpc>
                        <a:spcBef>
                          <a:spcPts val="300"/>
                        </a:spcBef>
                        <a:spcAft>
                          <a:spcPts val="300"/>
                        </a:spcAft>
                      </a:pPr>
                      <a:r>
                        <a:rPr lang="en-US" sz="1600" dirty="0">
                          <a:solidFill>
                            <a:schemeClr val="tx1"/>
                          </a:solidFill>
                          <a:effectLst/>
                          <a:latin typeface="Century Gothic" panose="020B0502020202020204" pitchFamily="34" charset="0"/>
                        </a:rPr>
                        <a:t> 04/22/20XX</a:t>
                      </a:r>
                      <a:endParaRPr lang="en-US" sz="16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EAEEF3">
                        <a:alpha val="70000"/>
                      </a:srgbClr>
                    </a:solidFill>
                  </a:tcPr>
                </a:tc>
                <a:extLst>
                  <a:ext uri="{0D108BD9-81ED-4DB2-BD59-A6C34878D82A}">
                    <a16:rowId xmlns:a16="http://schemas.microsoft.com/office/drawing/2014/main" val="1429936180"/>
                  </a:ext>
                </a:extLst>
              </a:tr>
            </a:tbl>
          </a:graphicData>
        </a:graphic>
      </p:graphicFrame>
      <p:sp>
        <p:nvSpPr>
          <p:cNvPr id="38" name="TextBox 37">
            <a:extLst>
              <a:ext uri="{FF2B5EF4-FFF2-40B4-BE49-F238E27FC236}">
                <a16:creationId xmlns:a16="http://schemas.microsoft.com/office/drawing/2014/main" id="{E36FEB26-6347-CD41-956A-B259185DAC9B}"/>
              </a:ext>
            </a:extLst>
          </p:cNvPr>
          <p:cNvSpPr txBox="1"/>
          <p:nvPr/>
        </p:nvSpPr>
        <p:spPr>
          <a:xfrm>
            <a:off x="367748" y="248400"/>
            <a:ext cx="2496196"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6. PREPARED BY</a:t>
            </a:r>
          </a:p>
        </p:txBody>
      </p:sp>
    </p:spTree>
    <p:extLst>
      <p:ext uri="{BB962C8B-B14F-4D97-AF65-F5344CB8AC3E}">
        <p14:creationId xmlns:p14="http://schemas.microsoft.com/office/powerpoint/2010/main" val="57605566"/>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Charter-Template-with-Example-Data_PowerPoint" id="{23151D67-D973-D74D-AE49-D8599ACA9A0A}" vid="{E540B549-6B68-0C4D-8441-23D5A305591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0</TotalTime>
  <Words>1191</Words>
  <Application>Microsoft Macintosh PowerPoint</Application>
  <PresentationFormat>Widescreen</PresentationFormat>
  <Paragraphs>233</Paragraphs>
  <Slides>10</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Key</dc:creator>
  <cp:lastModifiedBy>Heather Key</cp:lastModifiedBy>
  <cp:revision>1</cp:revision>
  <dcterms:created xsi:type="dcterms:W3CDTF">2022-06-28T22:57:13Z</dcterms:created>
  <dcterms:modified xsi:type="dcterms:W3CDTF">2022-06-28T22:57:48Z</dcterms:modified>
</cp:coreProperties>
</file>