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00E7F2"/>
    <a:srgbClr val="00BD3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62396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0689&amp;utm_source=integrated+content&amp;utm_campaign=/content/project-schedule-templates&amp;utm_medium=Design+Project+Schedule+powerpoint+10689&amp;lpa=Design+Project+Schedule+powerpoint+10689&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 IDs, Project Titles, Tasks, and Task Owners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a:t>
            </a:r>
            <a:r>
              <a:rPr lang="en-US" sz="1600">
                <a:latin typeface="Century Gothic" panose="020B0502020202020204" pitchFamily="34" charset="0"/>
              </a:rPr>
              <a:t>time over </a:t>
            </a:r>
            <a:r>
              <a:rPr lang="en-US" sz="1600" dirty="0">
                <a:latin typeface="Century Gothic" panose="020B0502020202020204" pitchFamily="34" charset="0"/>
              </a:rPr>
              <a:t>a period of 1 month.  Add Milestone Dates and additional Task Information within each bar or in the graph area.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DESIGN PROJECT SCHEDULE TEMPLATE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DESIGN PROJECT SCHEDULE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737091109"/>
              </p:ext>
            </p:extLst>
          </p:nvPr>
        </p:nvGraphicFramePr>
        <p:xfrm>
          <a:off x="327121" y="516122"/>
          <a:ext cx="11573795" cy="5666153"/>
        </p:xfrm>
        <a:graphic>
          <a:graphicData uri="http://schemas.openxmlformats.org/drawingml/2006/table">
            <a:tbl>
              <a:tblPr firstRow="1" bandRow="1">
                <a:tableStyleId>{5C22544A-7EE6-4342-B048-85BDC9FD1C3A}</a:tableStyleId>
              </a:tblPr>
              <a:tblGrid>
                <a:gridCol w="355891">
                  <a:extLst>
                    <a:ext uri="{9D8B030D-6E8A-4147-A177-3AD203B41FA5}">
                      <a16:colId xmlns:a16="http://schemas.microsoft.com/office/drawing/2014/main" val="1672129667"/>
                    </a:ext>
                  </a:extLst>
                </a:gridCol>
                <a:gridCol w="2378240">
                  <a:extLst>
                    <a:ext uri="{9D8B030D-6E8A-4147-A177-3AD203B41FA5}">
                      <a16:colId xmlns:a16="http://schemas.microsoft.com/office/drawing/2014/main" val="602210714"/>
                    </a:ext>
                  </a:extLst>
                </a:gridCol>
                <a:gridCol w="1182757">
                  <a:extLst>
                    <a:ext uri="{9D8B030D-6E8A-4147-A177-3AD203B41FA5}">
                      <a16:colId xmlns:a16="http://schemas.microsoft.com/office/drawing/2014/main" val="1817390762"/>
                    </a:ext>
                  </a:extLst>
                </a:gridCol>
                <a:gridCol w="246997">
                  <a:extLst>
                    <a:ext uri="{9D8B030D-6E8A-4147-A177-3AD203B41FA5}">
                      <a16:colId xmlns:a16="http://schemas.microsoft.com/office/drawing/2014/main" val="745651107"/>
                    </a:ext>
                  </a:extLst>
                </a:gridCol>
                <a:gridCol w="246997">
                  <a:extLst>
                    <a:ext uri="{9D8B030D-6E8A-4147-A177-3AD203B41FA5}">
                      <a16:colId xmlns:a16="http://schemas.microsoft.com/office/drawing/2014/main" val="3839570682"/>
                    </a:ext>
                  </a:extLst>
                </a:gridCol>
                <a:gridCol w="246997">
                  <a:extLst>
                    <a:ext uri="{9D8B030D-6E8A-4147-A177-3AD203B41FA5}">
                      <a16:colId xmlns:a16="http://schemas.microsoft.com/office/drawing/2014/main" val="3893106002"/>
                    </a:ext>
                  </a:extLst>
                </a:gridCol>
                <a:gridCol w="246997">
                  <a:extLst>
                    <a:ext uri="{9D8B030D-6E8A-4147-A177-3AD203B41FA5}">
                      <a16:colId xmlns:a16="http://schemas.microsoft.com/office/drawing/2014/main" val="1453603295"/>
                    </a:ext>
                  </a:extLst>
                </a:gridCol>
                <a:gridCol w="246997">
                  <a:extLst>
                    <a:ext uri="{9D8B030D-6E8A-4147-A177-3AD203B41FA5}">
                      <a16:colId xmlns:a16="http://schemas.microsoft.com/office/drawing/2014/main" val="3405603126"/>
                    </a:ext>
                  </a:extLst>
                </a:gridCol>
                <a:gridCol w="246997">
                  <a:extLst>
                    <a:ext uri="{9D8B030D-6E8A-4147-A177-3AD203B41FA5}">
                      <a16:colId xmlns:a16="http://schemas.microsoft.com/office/drawing/2014/main" val="4188645958"/>
                    </a:ext>
                  </a:extLst>
                </a:gridCol>
                <a:gridCol w="246997">
                  <a:extLst>
                    <a:ext uri="{9D8B030D-6E8A-4147-A177-3AD203B41FA5}">
                      <a16:colId xmlns:a16="http://schemas.microsoft.com/office/drawing/2014/main" val="370284219"/>
                    </a:ext>
                  </a:extLst>
                </a:gridCol>
                <a:gridCol w="246997">
                  <a:extLst>
                    <a:ext uri="{9D8B030D-6E8A-4147-A177-3AD203B41FA5}">
                      <a16:colId xmlns:a16="http://schemas.microsoft.com/office/drawing/2014/main" val="2570255189"/>
                    </a:ext>
                  </a:extLst>
                </a:gridCol>
                <a:gridCol w="246997">
                  <a:extLst>
                    <a:ext uri="{9D8B030D-6E8A-4147-A177-3AD203B41FA5}">
                      <a16:colId xmlns:a16="http://schemas.microsoft.com/office/drawing/2014/main" val="4253557748"/>
                    </a:ext>
                  </a:extLst>
                </a:gridCol>
                <a:gridCol w="246997">
                  <a:extLst>
                    <a:ext uri="{9D8B030D-6E8A-4147-A177-3AD203B41FA5}">
                      <a16:colId xmlns:a16="http://schemas.microsoft.com/office/drawing/2014/main" val="732807866"/>
                    </a:ext>
                  </a:extLst>
                </a:gridCol>
                <a:gridCol w="246997">
                  <a:extLst>
                    <a:ext uri="{9D8B030D-6E8A-4147-A177-3AD203B41FA5}">
                      <a16:colId xmlns:a16="http://schemas.microsoft.com/office/drawing/2014/main" val="1262655051"/>
                    </a:ext>
                  </a:extLst>
                </a:gridCol>
                <a:gridCol w="246997">
                  <a:extLst>
                    <a:ext uri="{9D8B030D-6E8A-4147-A177-3AD203B41FA5}">
                      <a16:colId xmlns:a16="http://schemas.microsoft.com/office/drawing/2014/main" val="2519593283"/>
                    </a:ext>
                  </a:extLst>
                </a:gridCol>
                <a:gridCol w="246997">
                  <a:extLst>
                    <a:ext uri="{9D8B030D-6E8A-4147-A177-3AD203B41FA5}">
                      <a16:colId xmlns:a16="http://schemas.microsoft.com/office/drawing/2014/main" val="3604026297"/>
                    </a:ext>
                  </a:extLst>
                </a:gridCol>
                <a:gridCol w="246997">
                  <a:extLst>
                    <a:ext uri="{9D8B030D-6E8A-4147-A177-3AD203B41FA5}">
                      <a16:colId xmlns:a16="http://schemas.microsoft.com/office/drawing/2014/main" val="232041137"/>
                    </a:ext>
                  </a:extLst>
                </a:gridCol>
                <a:gridCol w="246997">
                  <a:extLst>
                    <a:ext uri="{9D8B030D-6E8A-4147-A177-3AD203B41FA5}">
                      <a16:colId xmlns:a16="http://schemas.microsoft.com/office/drawing/2014/main" val="2728829233"/>
                    </a:ext>
                  </a:extLst>
                </a:gridCol>
                <a:gridCol w="246997">
                  <a:extLst>
                    <a:ext uri="{9D8B030D-6E8A-4147-A177-3AD203B41FA5}">
                      <a16:colId xmlns:a16="http://schemas.microsoft.com/office/drawing/2014/main" val="2950927136"/>
                    </a:ext>
                  </a:extLst>
                </a:gridCol>
                <a:gridCol w="246997">
                  <a:extLst>
                    <a:ext uri="{9D8B030D-6E8A-4147-A177-3AD203B41FA5}">
                      <a16:colId xmlns:a16="http://schemas.microsoft.com/office/drawing/2014/main" val="936931241"/>
                    </a:ext>
                  </a:extLst>
                </a:gridCol>
                <a:gridCol w="246997">
                  <a:extLst>
                    <a:ext uri="{9D8B030D-6E8A-4147-A177-3AD203B41FA5}">
                      <a16:colId xmlns:a16="http://schemas.microsoft.com/office/drawing/2014/main" val="2034922114"/>
                    </a:ext>
                  </a:extLst>
                </a:gridCol>
                <a:gridCol w="246997">
                  <a:extLst>
                    <a:ext uri="{9D8B030D-6E8A-4147-A177-3AD203B41FA5}">
                      <a16:colId xmlns:a16="http://schemas.microsoft.com/office/drawing/2014/main" val="1239885453"/>
                    </a:ext>
                  </a:extLst>
                </a:gridCol>
                <a:gridCol w="246997">
                  <a:extLst>
                    <a:ext uri="{9D8B030D-6E8A-4147-A177-3AD203B41FA5}">
                      <a16:colId xmlns:a16="http://schemas.microsoft.com/office/drawing/2014/main" val="1170377824"/>
                    </a:ext>
                  </a:extLst>
                </a:gridCol>
                <a:gridCol w="246997">
                  <a:extLst>
                    <a:ext uri="{9D8B030D-6E8A-4147-A177-3AD203B41FA5}">
                      <a16:colId xmlns:a16="http://schemas.microsoft.com/office/drawing/2014/main" val="827869095"/>
                    </a:ext>
                  </a:extLst>
                </a:gridCol>
                <a:gridCol w="246997">
                  <a:extLst>
                    <a:ext uri="{9D8B030D-6E8A-4147-A177-3AD203B41FA5}">
                      <a16:colId xmlns:a16="http://schemas.microsoft.com/office/drawing/2014/main" val="4260472543"/>
                    </a:ext>
                  </a:extLst>
                </a:gridCol>
                <a:gridCol w="246997">
                  <a:extLst>
                    <a:ext uri="{9D8B030D-6E8A-4147-A177-3AD203B41FA5}">
                      <a16:colId xmlns:a16="http://schemas.microsoft.com/office/drawing/2014/main" val="439312100"/>
                    </a:ext>
                  </a:extLst>
                </a:gridCol>
                <a:gridCol w="246997">
                  <a:extLst>
                    <a:ext uri="{9D8B030D-6E8A-4147-A177-3AD203B41FA5}">
                      <a16:colId xmlns:a16="http://schemas.microsoft.com/office/drawing/2014/main" val="2569058073"/>
                    </a:ext>
                  </a:extLst>
                </a:gridCol>
                <a:gridCol w="246997">
                  <a:extLst>
                    <a:ext uri="{9D8B030D-6E8A-4147-A177-3AD203B41FA5}">
                      <a16:colId xmlns:a16="http://schemas.microsoft.com/office/drawing/2014/main" val="4092754096"/>
                    </a:ext>
                  </a:extLst>
                </a:gridCol>
                <a:gridCol w="246997">
                  <a:extLst>
                    <a:ext uri="{9D8B030D-6E8A-4147-A177-3AD203B41FA5}">
                      <a16:colId xmlns:a16="http://schemas.microsoft.com/office/drawing/2014/main" val="3565316753"/>
                    </a:ext>
                  </a:extLst>
                </a:gridCol>
                <a:gridCol w="246997">
                  <a:extLst>
                    <a:ext uri="{9D8B030D-6E8A-4147-A177-3AD203B41FA5}">
                      <a16:colId xmlns:a16="http://schemas.microsoft.com/office/drawing/2014/main" val="252538321"/>
                    </a:ext>
                  </a:extLst>
                </a:gridCol>
                <a:gridCol w="246997">
                  <a:extLst>
                    <a:ext uri="{9D8B030D-6E8A-4147-A177-3AD203B41FA5}">
                      <a16:colId xmlns:a16="http://schemas.microsoft.com/office/drawing/2014/main" val="3066641982"/>
                    </a:ext>
                  </a:extLst>
                </a:gridCol>
                <a:gridCol w="246997">
                  <a:extLst>
                    <a:ext uri="{9D8B030D-6E8A-4147-A177-3AD203B41FA5}">
                      <a16:colId xmlns:a16="http://schemas.microsoft.com/office/drawing/2014/main" val="1988828579"/>
                    </a:ext>
                  </a:extLst>
                </a:gridCol>
                <a:gridCol w="246997">
                  <a:extLst>
                    <a:ext uri="{9D8B030D-6E8A-4147-A177-3AD203B41FA5}">
                      <a16:colId xmlns:a16="http://schemas.microsoft.com/office/drawing/2014/main" val="1555367992"/>
                    </a:ext>
                  </a:extLst>
                </a:gridCol>
                <a:gridCol w="246997">
                  <a:extLst>
                    <a:ext uri="{9D8B030D-6E8A-4147-A177-3AD203B41FA5}">
                      <a16:colId xmlns:a16="http://schemas.microsoft.com/office/drawing/2014/main" val="4012040060"/>
                    </a:ext>
                  </a:extLst>
                </a:gridCol>
              </a:tblGrid>
              <a:tr h="228833">
                <a:tc>
                  <a:txBody>
                    <a:bodyPr/>
                    <a:lstStyle/>
                    <a:p>
                      <a:r>
                        <a:rPr lang="en-US" sz="900" dirty="0">
                          <a:solidFill>
                            <a:schemeClr val="tx1"/>
                          </a:solidFill>
                          <a:latin typeface="Century Gothic" panose="020B0502020202020204" pitchFamily="34" charset="0"/>
                        </a:rPr>
                        <a:t>ID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110">
                <a:tc>
                  <a:txBody>
                    <a:bodyPr/>
                    <a:lstStyle/>
                    <a:p>
                      <a:pPr>
                        <a:lnSpc>
                          <a:spcPct val="100000"/>
                        </a:lnSpc>
                      </a:pPr>
                      <a:r>
                        <a:rPr lang="en-US" sz="1000" dirty="0">
                          <a:solidFill>
                            <a:schemeClr val="tx1"/>
                          </a:solidFill>
                          <a:latin typeface="Century Gothic" panose="020B0502020202020204" pitchFamily="34" charset="0"/>
                        </a:rPr>
                        <a:t>1.1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453110">
                <a:tc>
                  <a:txBody>
                    <a:bodyPr/>
                    <a:lstStyle/>
                    <a:p>
                      <a:pPr>
                        <a:lnSpc>
                          <a:spcPct val="100000"/>
                        </a:lnSpc>
                      </a:pPr>
                      <a:r>
                        <a:rPr lang="en-US" sz="1000" dirty="0">
                          <a:solidFill>
                            <a:schemeClr val="tx1"/>
                          </a:solidFill>
                          <a:latin typeface="Century Gothic" panose="020B0502020202020204" pitchFamily="34" charset="0"/>
                        </a:rPr>
                        <a:t>1.2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453110">
                <a:tc>
                  <a:txBody>
                    <a:bodyPr/>
                    <a:lstStyle/>
                    <a:p>
                      <a:pPr>
                        <a:lnSpc>
                          <a:spcPct val="100000"/>
                        </a:lnSpc>
                      </a:pPr>
                      <a:r>
                        <a:rPr lang="en-US" sz="1000" dirty="0">
                          <a:solidFill>
                            <a:schemeClr val="tx1"/>
                          </a:solidFill>
                          <a:latin typeface="Century Gothic" panose="020B0502020202020204" pitchFamily="34" charset="0"/>
                        </a:rPr>
                        <a:t>1.3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453110">
                <a:tc>
                  <a:txBody>
                    <a:bodyPr/>
                    <a:lstStyle/>
                    <a:p>
                      <a:pPr>
                        <a:lnSpc>
                          <a:spcPct val="100000"/>
                        </a:lnSpc>
                      </a:pPr>
                      <a:r>
                        <a:rPr lang="en-US" sz="1000" dirty="0">
                          <a:solidFill>
                            <a:schemeClr val="tx1"/>
                          </a:solidFill>
                          <a:latin typeface="Century Gothic" panose="020B0502020202020204" pitchFamily="34" charset="0"/>
                        </a:rPr>
                        <a:t>1.4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Review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453110">
                <a:tc>
                  <a:txBody>
                    <a:bodyPr/>
                    <a:lstStyle/>
                    <a:p>
                      <a:pPr>
                        <a:lnSpc>
                          <a:spcPct val="100000"/>
                        </a:lnSpc>
                      </a:pPr>
                      <a:r>
                        <a:rPr lang="en-US" sz="1000" dirty="0">
                          <a:solidFill>
                            <a:schemeClr val="tx1"/>
                          </a:solidFill>
                          <a:latin typeface="Century Gothic" panose="020B0502020202020204" pitchFamily="34" charset="0"/>
                        </a:rPr>
                        <a:t>1.5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453110">
                <a:tc>
                  <a:txBody>
                    <a:bodyPr/>
                    <a:lstStyle/>
                    <a:p>
                      <a:pPr>
                        <a:lnSpc>
                          <a:spcPct val="100000"/>
                        </a:lnSpc>
                      </a:pPr>
                      <a:r>
                        <a:rPr lang="en-US" sz="1000" dirty="0">
                          <a:solidFill>
                            <a:schemeClr val="tx1"/>
                          </a:solidFill>
                          <a:latin typeface="Century Gothic" panose="020B0502020202020204" pitchFamily="34" charset="0"/>
                        </a:rPr>
                        <a:t>2.1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E7F2"/>
                    </a:solidFill>
                  </a:tcPr>
                </a:tc>
                <a:tc>
                  <a:txBody>
                    <a:bodyPr/>
                    <a:lstStyle/>
                    <a:p>
                      <a:pPr>
                        <a:lnSpc>
                          <a:spcPct val="100000"/>
                        </a:lnSpc>
                      </a:pPr>
                      <a:r>
                        <a:rPr lang="en-US" sz="1000" dirty="0">
                          <a:solidFill>
                            <a:schemeClr val="tx1"/>
                          </a:solidFill>
                          <a:latin typeface="Century Gothic" panose="020B0502020202020204" pitchFamily="34" charset="0"/>
                        </a:rPr>
                        <a:t>P2; 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453110">
                <a:tc>
                  <a:txBody>
                    <a:bodyPr/>
                    <a:lstStyle/>
                    <a:p>
                      <a:pPr>
                        <a:lnSpc>
                          <a:spcPct val="100000"/>
                        </a:lnSpc>
                      </a:pPr>
                      <a:r>
                        <a:rPr lang="en-US" sz="1000" dirty="0">
                          <a:solidFill>
                            <a:schemeClr val="tx1"/>
                          </a:solidFill>
                          <a:latin typeface="Century Gothic" panose="020B0502020202020204" pitchFamily="34" charset="0"/>
                        </a:rPr>
                        <a:t>2.2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E7F2"/>
                    </a:solidFill>
                  </a:tcPr>
                </a:tc>
                <a:tc>
                  <a:txBody>
                    <a:bodyPr/>
                    <a:lstStyle/>
                    <a:p>
                      <a:pPr>
                        <a:lnSpc>
                          <a:spcPct val="100000"/>
                        </a:lnSpc>
                      </a:pPr>
                      <a:r>
                        <a:rPr lang="en-US" sz="1000" dirty="0">
                          <a:solidFill>
                            <a:schemeClr val="tx1"/>
                          </a:solidFill>
                          <a:latin typeface="Century Gothic" panose="020B0502020202020204" pitchFamily="34" charset="0"/>
                        </a:rPr>
                        <a:t>P2; 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453110">
                <a:tc>
                  <a:txBody>
                    <a:bodyPr/>
                    <a:lstStyle/>
                    <a:p>
                      <a:pPr>
                        <a:lnSpc>
                          <a:spcPct val="100000"/>
                        </a:lnSpc>
                      </a:pPr>
                      <a:r>
                        <a:rPr lang="en-US" sz="1000" dirty="0">
                          <a:solidFill>
                            <a:schemeClr val="tx1"/>
                          </a:solidFill>
                          <a:latin typeface="Century Gothic" panose="020B0502020202020204" pitchFamily="34" charset="0"/>
                        </a:rPr>
                        <a:t>1.6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453110">
                <a:tc>
                  <a:txBody>
                    <a:bodyPr/>
                    <a:lstStyle/>
                    <a:p>
                      <a:pPr>
                        <a:lnSpc>
                          <a:spcPct val="100000"/>
                        </a:lnSpc>
                      </a:pPr>
                      <a:r>
                        <a:rPr lang="en-US" sz="1000" dirty="0">
                          <a:solidFill>
                            <a:schemeClr val="tx1"/>
                          </a:solidFill>
                          <a:latin typeface="Century Gothic" panose="020B0502020202020204" pitchFamily="34" charset="0"/>
                        </a:rPr>
                        <a:t>1.7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453110">
                <a:tc>
                  <a:txBody>
                    <a:bodyPr/>
                    <a:lstStyle/>
                    <a:p>
                      <a:pPr>
                        <a:lnSpc>
                          <a:spcPct val="100000"/>
                        </a:lnSpc>
                      </a:pPr>
                      <a:r>
                        <a:rPr lang="en-US" sz="1000" dirty="0">
                          <a:solidFill>
                            <a:schemeClr val="tx1"/>
                          </a:solidFill>
                          <a:latin typeface="Century Gothic" panose="020B0502020202020204" pitchFamily="34" charset="0"/>
                        </a:rPr>
                        <a:t>1.8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Technical Support / </a:t>
                      </a:r>
                    </a:p>
                    <a:p>
                      <a:pPr>
                        <a:lnSpc>
                          <a:spcPct val="100000"/>
                        </a:lnSpc>
                      </a:pPr>
                      <a:r>
                        <a:rPr lang="en-US" sz="1000" dirty="0">
                          <a:solidFill>
                            <a:schemeClr val="tx1"/>
                          </a:solidFill>
                          <a:latin typeface="Century Gothic" panose="020B0502020202020204" pitchFamily="34" charset="0"/>
                        </a:rPr>
                        <a:t>Sales Training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453110">
                <a:tc>
                  <a:txBody>
                    <a:bodyPr/>
                    <a:lstStyle/>
                    <a:p>
                      <a:pPr>
                        <a:lnSpc>
                          <a:spcPct val="100000"/>
                        </a:lnSpc>
                      </a:pPr>
                      <a:r>
                        <a:rPr lang="en-US" sz="1000" dirty="0">
                          <a:solidFill>
                            <a:schemeClr val="tx1"/>
                          </a:solidFill>
                          <a:latin typeface="Century Gothic" panose="020B0502020202020204" pitchFamily="34" charset="0"/>
                        </a:rPr>
                        <a:t>3.1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FC000"/>
                    </a:solidFill>
                  </a:tcPr>
                </a:tc>
                <a:tc>
                  <a:txBody>
                    <a:bodyPr/>
                    <a:lstStyle/>
                    <a:p>
                      <a:pPr>
                        <a:lnSpc>
                          <a:spcPct val="100000"/>
                        </a:lnSpc>
                      </a:pPr>
                      <a:r>
                        <a:rPr lang="en-US" sz="1000" dirty="0">
                          <a:solidFill>
                            <a:schemeClr val="tx1"/>
                          </a:solidFill>
                          <a:latin typeface="Century Gothic" panose="020B0502020202020204" pitchFamily="34" charset="0"/>
                        </a:rPr>
                        <a:t>P3; 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453110">
                <a:tc>
                  <a:txBody>
                    <a:bodyPr/>
                    <a:lstStyle/>
                    <a:p>
                      <a:pPr>
                        <a:lnSpc>
                          <a:spcPct val="100000"/>
                        </a:lnSpc>
                      </a:pPr>
                      <a:r>
                        <a:rPr lang="en-US" sz="1000" dirty="0">
                          <a:solidFill>
                            <a:schemeClr val="tx1"/>
                          </a:solidFill>
                          <a:latin typeface="Century Gothic" panose="020B0502020202020204" pitchFamily="34" charset="0"/>
                        </a:rPr>
                        <a:t>1.9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P1; 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830314"/>
            <a:ext cx="976123"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6719182" y="3561319"/>
            <a:ext cx="137160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5477634" y="3108639"/>
            <a:ext cx="1005840"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297919"/>
            <a:ext cx="464156"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750599"/>
            <a:ext cx="260604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9674712" y="5372039"/>
            <a:ext cx="1471234"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203279"/>
            <a:ext cx="383296"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655959"/>
            <a:ext cx="999152"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6" name="Rectangle 45">
            <a:extLst>
              <a:ext uri="{FF2B5EF4-FFF2-40B4-BE49-F238E27FC236}">
                <a16:creationId xmlns:a16="http://schemas.microsoft.com/office/drawing/2014/main" id="{3B60B896-37F2-1C41-A35B-FD3D0B568849}"/>
              </a:ext>
            </a:extLst>
          </p:cNvPr>
          <p:cNvSpPr/>
          <p:nvPr/>
        </p:nvSpPr>
        <p:spPr>
          <a:xfrm>
            <a:off x="11660020" y="5810557"/>
            <a:ext cx="228600"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980554" y="177996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7249302" y="35862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690719" y="58558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3CF4442-3A25-A143-A9BF-AFB5201BA991}"/>
              </a:ext>
            </a:extLst>
          </p:cNvPr>
          <p:cNvSpPr/>
          <p:nvPr/>
        </p:nvSpPr>
        <p:spPr>
          <a:xfrm>
            <a:off x="10177369" y="4919359"/>
            <a:ext cx="1471234"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466679"/>
            <a:ext cx="738602"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013999"/>
            <a:ext cx="96012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830E72BF-A773-8C4C-8663-F1DA6677DB04}"/>
              </a:ext>
            </a:extLst>
          </p:cNvPr>
          <p:cNvGrpSpPr/>
          <p:nvPr/>
        </p:nvGrpSpPr>
        <p:grpSpPr>
          <a:xfrm>
            <a:off x="9056314"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B99B6039-151D-6841-B456-3DAB28268C33}"/>
              </a:ext>
            </a:extLst>
          </p:cNvPr>
          <p:cNvSpPr/>
          <p:nvPr/>
        </p:nvSpPr>
        <p:spPr>
          <a:xfrm>
            <a:off x="4879456" y="3557266"/>
            <a:ext cx="1789791"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Review Scheduled for 1pm Thursday the 13th</a:t>
            </a:r>
          </a:p>
        </p:txBody>
      </p:sp>
      <p:sp>
        <p:nvSpPr>
          <p:cNvPr id="64" name="Rectangle 63">
            <a:extLst>
              <a:ext uri="{FF2B5EF4-FFF2-40B4-BE49-F238E27FC236}">
                <a16:creationId xmlns:a16="http://schemas.microsoft.com/office/drawing/2014/main" id="{245818E5-FF55-2B47-B4BE-82FC528C827E}"/>
              </a:ext>
            </a:extLst>
          </p:cNvPr>
          <p:cNvSpPr/>
          <p:nvPr/>
        </p:nvSpPr>
        <p:spPr>
          <a:xfrm>
            <a:off x="6351639" y="4035404"/>
            <a:ext cx="2750944"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Perform Modal Analysis by 3pm Friday the 21st</a:t>
            </a:r>
          </a:p>
        </p:txBody>
      </p:sp>
      <p:sp>
        <p:nvSpPr>
          <p:cNvPr id="66" name="Rectangle 65">
            <a:extLst>
              <a:ext uri="{FF2B5EF4-FFF2-40B4-BE49-F238E27FC236}">
                <a16:creationId xmlns:a16="http://schemas.microsoft.com/office/drawing/2014/main" id="{FB1FF99E-2DDD-D24E-8BBD-FE0355C8F62C}"/>
              </a:ext>
            </a:extLst>
          </p:cNvPr>
          <p:cNvSpPr/>
          <p:nvPr/>
        </p:nvSpPr>
        <p:spPr>
          <a:xfrm>
            <a:off x="6523574" y="2201951"/>
            <a:ext cx="1247374"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Sign-Off Received</a:t>
            </a:r>
          </a:p>
        </p:txBody>
      </p:sp>
      <p:sp>
        <p:nvSpPr>
          <p:cNvPr id="3" name="TextBox 2">
            <a:extLst>
              <a:ext uri="{FF2B5EF4-FFF2-40B4-BE49-F238E27FC236}">
                <a16:creationId xmlns:a16="http://schemas.microsoft.com/office/drawing/2014/main" id="{7EC1C1D8-D8F0-2B43-9BED-E530F89CD9EF}"/>
              </a:ext>
            </a:extLst>
          </p:cNvPr>
          <p:cNvSpPr txBox="1"/>
          <p:nvPr/>
        </p:nvSpPr>
        <p:spPr>
          <a:xfrm>
            <a:off x="10177369" y="120740"/>
            <a:ext cx="1813242" cy="338554"/>
          </a:xfrm>
          <a:prstGeom prst="rect">
            <a:avLst/>
          </a:prstGeom>
          <a:noFill/>
        </p:spPr>
        <p:txBody>
          <a:bodyPr wrap="square" rtlCol="0">
            <a:spAutoFit/>
          </a:bodyPr>
          <a:lstStyle/>
          <a:p>
            <a:pPr algn="r"/>
            <a:r>
              <a:rPr lang="en-US" sz="1600" dirty="0">
                <a:latin typeface="Century Gothic" panose="020B0502020202020204" pitchFamily="34" charset="0"/>
              </a:rPr>
              <a:t>JUNE</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DESIGN PROJECT SCHEDULE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884212593"/>
              </p:ext>
            </p:extLst>
          </p:nvPr>
        </p:nvGraphicFramePr>
        <p:xfrm>
          <a:off x="327121" y="516122"/>
          <a:ext cx="11573795" cy="5666153"/>
        </p:xfrm>
        <a:graphic>
          <a:graphicData uri="http://schemas.openxmlformats.org/drawingml/2006/table">
            <a:tbl>
              <a:tblPr firstRow="1" bandRow="1">
                <a:tableStyleId>{5C22544A-7EE6-4342-B048-85BDC9FD1C3A}</a:tableStyleId>
              </a:tblPr>
              <a:tblGrid>
                <a:gridCol w="355891">
                  <a:extLst>
                    <a:ext uri="{9D8B030D-6E8A-4147-A177-3AD203B41FA5}">
                      <a16:colId xmlns:a16="http://schemas.microsoft.com/office/drawing/2014/main" val="1672129667"/>
                    </a:ext>
                  </a:extLst>
                </a:gridCol>
                <a:gridCol w="2378240">
                  <a:extLst>
                    <a:ext uri="{9D8B030D-6E8A-4147-A177-3AD203B41FA5}">
                      <a16:colId xmlns:a16="http://schemas.microsoft.com/office/drawing/2014/main" val="602210714"/>
                    </a:ext>
                  </a:extLst>
                </a:gridCol>
                <a:gridCol w="1182757">
                  <a:extLst>
                    <a:ext uri="{9D8B030D-6E8A-4147-A177-3AD203B41FA5}">
                      <a16:colId xmlns:a16="http://schemas.microsoft.com/office/drawing/2014/main" val="1817390762"/>
                    </a:ext>
                  </a:extLst>
                </a:gridCol>
                <a:gridCol w="246997">
                  <a:extLst>
                    <a:ext uri="{9D8B030D-6E8A-4147-A177-3AD203B41FA5}">
                      <a16:colId xmlns:a16="http://schemas.microsoft.com/office/drawing/2014/main" val="745651107"/>
                    </a:ext>
                  </a:extLst>
                </a:gridCol>
                <a:gridCol w="246997">
                  <a:extLst>
                    <a:ext uri="{9D8B030D-6E8A-4147-A177-3AD203B41FA5}">
                      <a16:colId xmlns:a16="http://schemas.microsoft.com/office/drawing/2014/main" val="3839570682"/>
                    </a:ext>
                  </a:extLst>
                </a:gridCol>
                <a:gridCol w="246997">
                  <a:extLst>
                    <a:ext uri="{9D8B030D-6E8A-4147-A177-3AD203B41FA5}">
                      <a16:colId xmlns:a16="http://schemas.microsoft.com/office/drawing/2014/main" val="3893106002"/>
                    </a:ext>
                  </a:extLst>
                </a:gridCol>
                <a:gridCol w="246997">
                  <a:extLst>
                    <a:ext uri="{9D8B030D-6E8A-4147-A177-3AD203B41FA5}">
                      <a16:colId xmlns:a16="http://schemas.microsoft.com/office/drawing/2014/main" val="1453603295"/>
                    </a:ext>
                  </a:extLst>
                </a:gridCol>
                <a:gridCol w="246997">
                  <a:extLst>
                    <a:ext uri="{9D8B030D-6E8A-4147-A177-3AD203B41FA5}">
                      <a16:colId xmlns:a16="http://schemas.microsoft.com/office/drawing/2014/main" val="3405603126"/>
                    </a:ext>
                  </a:extLst>
                </a:gridCol>
                <a:gridCol w="246997">
                  <a:extLst>
                    <a:ext uri="{9D8B030D-6E8A-4147-A177-3AD203B41FA5}">
                      <a16:colId xmlns:a16="http://schemas.microsoft.com/office/drawing/2014/main" val="4188645958"/>
                    </a:ext>
                  </a:extLst>
                </a:gridCol>
                <a:gridCol w="246997">
                  <a:extLst>
                    <a:ext uri="{9D8B030D-6E8A-4147-A177-3AD203B41FA5}">
                      <a16:colId xmlns:a16="http://schemas.microsoft.com/office/drawing/2014/main" val="370284219"/>
                    </a:ext>
                  </a:extLst>
                </a:gridCol>
                <a:gridCol w="246997">
                  <a:extLst>
                    <a:ext uri="{9D8B030D-6E8A-4147-A177-3AD203B41FA5}">
                      <a16:colId xmlns:a16="http://schemas.microsoft.com/office/drawing/2014/main" val="2570255189"/>
                    </a:ext>
                  </a:extLst>
                </a:gridCol>
                <a:gridCol w="246997">
                  <a:extLst>
                    <a:ext uri="{9D8B030D-6E8A-4147-A177-3AD203B41FA5}">
                      <a16:colId xmlns:a16="http://schemas.microsoft.com/office/drawing/2014/main" val="4253557748"/>
                    </a:ext>
                  </a:extLst>
                </a:gridCol>
                <a:gridCol w="246997">
                  <a:extLst>
                    <a:ext uri="{9D8B030D-6E8A-4147-A177-3AD203B41FA5}">
                      <a16:colId xmlns:a16="http://schemas.microsoft.com/office/drawing/2014/main" val="732807866"/>
                    </a:ext>
                  </a:extLst>
                </a:gridCol>
                <a:gridCol w="246997">
                  <a:extLst>
                    <a:ext uri="{9D8B030D-6E8A-4147-A177-3AD203B41FA5}">
                      <a16:colId xmlns:a16="http://schemas.microsoft.com/office/drawing/2014/main" val="1262655051"/>
                    </a:ext>
                  </a:extLst>
                </a:gridCol>
                <a:gridCol w="246997">
                  <a:extLst>
                    <a:ext uri="{9D8B030D-6E8A-4147-A177-3AD203B41FA5}">
                      <a16:colId xmlns:a16="http://schemas.microsoft.com/office/drawing/2014/main" val="2519593283"/>
                    </a:ext>
                  </a:extLst>
                </a:gridCol>
                <a:gridCol w="246997">
                  <a:extLst>
                    <a:ext uri="{9D8B030D-6E8A-4147-A177-3AD203B41FA5}">
                      <a16:colId xmlns:a16="http://schemas.microsoft.com/office/drawing/2014/main" val="3604026297"/>
                    </a:ext>
                  </a:extLst>
                </a:gridCol>
                <a:gridCol w="246997">
                  <a:extLst>
                    <a:ext uri="{9D8B030D-6E8A-4147-A177-3AD203B41FA5}">
                      <a16:colId xmlns:a16="http://schemas.microsoft.com/office/drawing/2014/main" val="232041137"/>
                    </a:ext>
                  </a:extLst>
                </a:gridCol>
                <a:gridCol w="246997">
                  <a:extLst>
                    <a:ext uri="{9D8B030D-6E8A-4147-A177-3AD203B41FA5}">
                      <a16:colId xmlns:a16="http://schemas.microsoft.com/office/drawing/2014/main" val="2728829233"/>
                    </a:ext>
                  </a:extLst>
                </a:gridCol>
                <a:gridCol w="246997">
                  <a:extLst>
                    <a:ext uri="{9D8B030D-6E8A-4147-A177-3AD203B41FA5}">
                      <a16:colId xmlns:a16="http://schemas.microsoft.com/office/drawing/2014/main" val="2950927136"/>
                    </a:ext>
                  </a:extLst>
                </a:gridCol>
                <a:gridCol w="246997">
                  <a:extLst>
                    <a:ext uri="{9D8B030D-6E8A-4147-A177-3AD203B41FA5}">
                      <a16:colId xmlns:a16="http://schemas.microsoft.com/office/drawing/2014/main" val="936931241"/>
                    </a:ext>
                  </a:extLst>
                </a:gridCol>
                <a:gridCol w="246997">
                  <a:extLst>
                    <a:ext uri="{9D8B030D-6E8A-4147-A177-3AD203B41FA5}">
                      <a16:colId xmlns:a16="http://schemas.microsoft.com/office/drawing/2014/main" val="2034922114"/>
                    </a:ext>
                  </a:extLst>
                </a:gridCol>
                <a:gridCol w="246997">
                  <a:extLst>
                    <a:ext uri="{9D8B030D-6E8A-4147-A177-3AD203B41FA5}">
                      <a16:colId xmlns:a16="http://schemas.microsoft.com/office/drawing/2014/main" val="1239885453"/>
                    </a:ext>
                  </a:extLst>
                </a:gridCol>
                <a:gridCol w="246997">
                  <a:extLst>
                    <a:ext uri="{9D8B030D-6E8A-4147-A177-3AD203B41FA5}">
                      <a16:colId xmlns:a16="http://schemas.microsoft.com/office/drawing/2014/main" val="1170377824"/>
                    </a:ext>
                  </a:extLst>
                </a:gridCol>
                <a:gridCol w="246997">
                  <a:extLst>
                    <a:ext uri="{9D8B030D-6E8A-4147-A177-3AD203B41FA5}">
                      <a16:colId xmlns:a16="http://schemas.microsoft.com/office/drawing/2014/main" val="827869095"/>
                    </a:ext>
                  </a:extLst>
                </a:gridCol>
                <a:gridCol w="246997">
                  <a:extLst>
                    <a:ext uri="{9D8B030D-6E8A-4147-A177-3AD203B41FA5}">
                      <a16:colId xmlns:a16="http://schemas.microsoft.com/office/drawing/2014/main" val="4260472543"/>
                    </a:ext>
                  </a:extLst>
                </a:gridCol>
                <a:gridCol w="246997">
                  <a:extLst>
                    <a:ext uri="{9D8B030D-6E8A-4147-A177-3AD203B41FA5}">
                      <a16:colId xmlns:a16="http://schemas.microsoft.com/office/drawing/2014/main" val="439312100"/>
                    </a:ext>
                  </a:extLst>
                </a:gridCol>
                <a:gridCol w="246997">
                  <a:extLst>
                    <a:ext uri="{9D8B030D-6E8A-4147-A177-3AD203B41FA5}">
                      <a16:colId xmlns:a16="http://schemas.microsoft.com/office/drawing/2014/main" val="2569058073"/>
                    </a:ext>
                  </a:extLst>
                </a:gridCol>
                <a:gridCol w="246997">
                  <a:extLst>
                    <a:ext uri="{9D8B030D-6E8A-4147-A177-3AD203B41FA5}">
                      <a16:colId xmlns:a16="http://schemas.microsoft.com/office/drawing/2014/main" val="4092754096"/>
                    </a:ext>
                  </a:extLst>
                </a:gridCol>
                <a:gridCol w="246997">
                  <a:extLst>
                    <a:ext uri="{9D8B030D-6E8A-4147-A177-3AD203B41FA5}">
                      <a16:colId xmlns:a16="http://schemas.microsoft.com/office/drawing/2014/main" val="3565316753"/>
                    </a:ext>
                  </a:extLst>
                </a:gridCol>
                <a:gridCol w="246997">
                  <a:extLst>
                    <a:ext uri="{9D8B030D-6E8A-4147-A177-3AD203B41FA5}">
                      <a16:colId xmlns:a16="http://schemas.microsoft.com/office/drawing/2014/main" val="252538321"/>
                    </a:ext>
                  </a:extLst>
                </a:gridCol>
                <a:gridCol w="246997">
                  <a:extLst>
                    <a:ext uri="{9D8B030D-6E8A-4147-A177-3AD203B41FA5}">
                      <a16:colId xmlns:a16="http://schemas.microsoft.com/office/drawing/2014/main" val="3066641982"/>
                    </a:ext>
                  </a:extLst>
                </a:gridCol>
                <a:gridCol w="246997">
                  <a:extLst>
                    <a:ext uri="{9D8B030D-6E8A-4147-A177-3AD203B41FA5}">
                      <a16:colId xmlns:a16="http://schemas.microsoft.com/office/drawing/2014/main" val="1988828579"/>
                    </a:ext>
                  </a:extLst>
                </a:gridCol>
                <a:gridCol w="246997">
                  <a:extLst>
                    <a:ext uri="{9D8B030D-6E8A-4147-A177-3AD203B41FA5}">
                      <a16:colId xmlns:a16="http://schemas.microsoft.com/office/drawing/2014/main" val="1555367992"/>
                    </a:ext>
                  </a:extLst>
                </a:gridCol>
                <a:gridCol w="246997">
                  <a:extLst>
                    <a:ext uri="{9D8B030D-6E8A-4147-A177-3AD203B41FA5}">
                      <a16:colId xmlns:a16="http://schemas.microsoft.com/office/drawing/2014/main" val="4012040060"/>
                    </a:ext>
                  </a:extLst>
                </a:gridCol>
              </a:tblGrid>
              <a:tr h="228833">
                <a:tc>
                  <a:txBody>
                    <a:bodyPr/>
                    <a:lstStyle/>
                    <a:p>
                      <a:r>
                        <a:rPr lang="en-US" sz="900" dirty="0">
                          <a:solidFill>
                            <a:schemeClr val="tx1"/>
                          </a:solidFill>
                          <a:latin typeface="Century Gothic" panose="020B0502020202020204" pitchFamily="34" charset="0"/>
                        </a:rPr>
                        <a:t>ID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110">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r>
                        <a:rPr lang="en-US" sz="1000" dirty="0">
                          <a:solidFill>
                            <a:schemeClr val="tx1"/>
                          </a:solidFill>
                          <a:latin typeface="Century Gothic" panose="020B0502020202020204" pitchFamily="34" charset="0"/>
                        </a:rPr>
                        <a:t>Owner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7" y="830314"/>
            <a:ext cx="1828800"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561319"/>
            <a:ext cx="109728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108639"/>
            <a:ext cx="146304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297919"/>
            <a:ext cx="146304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750599"/>
            <a:ext cx="109728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254638" y="5372039"/>
            <a:ext cx="1097280"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203279"/>
            <a:ext cx="73152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655959"/>
            <a:ext cx="1828800"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6" name="Rectangle 45">
            <a:extLst>
              <a:ext uri="{FF2B5EF4-FFF2-40B4-BE49-F238E27FC236}">
                <a16:creationId xmlns:a16="http://schemas.microsoft.com/office/drawing/2014/main" id="{3B60B896-37F2-1C41-A35B-FD3D0B568849}"/>
              </a:ext>
            </a:extLst>
          </p:cNvPr>
          <p:cNvSpPr/>
          <p:nvPr/>
        </p:nvSpPr>
        <p:spPr>
          <a:xfrm>
            <a:off x="4254638" y="5810557"/>
            <a:ext cx="731520" cy="2743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8487717" y="177996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488637" y="35862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8487717" y="58558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3CF4442-3A25-A143-A9BF-AFB5201BA991}"/>
              </a:ext>
            </a:extLst>
          </p:cNvPr>
          <p:cNvSpPr/>
          <p:nvPr/>
        </p:nvSpPr>
        <p:spPr>
          <a:xfrm>
            <a:off x="4254638" y="4919359"/>
            <a:ext cx="1463040" cy="2743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466679"/>
            <a:ext cx="1828800" cy="27432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013999"/>
            <a:ext cx="73152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830E72BF-A773-8C4C-8663-F1DA6677DB04}"/>
              </a:ext>
            </a:extLst>
          </p:cNvPr>
          <p:cNvGrpSpPr/>
          <p:nvPr/>
        </p:nvGrpSpPr>
        <p:grpSpPr>
          <a:xfrm>
            <a:off x="9056314"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B99B6039-151D-6841-B456-3DAB28268C33}"/>
              </a:ext>
            </a:extLst>
          </p:cNvPr>
          <p:cNvSpPr/>
          <p:nvPr/>
        </p:nvSpPr>
        <p:spPr>
          <a:xfrm>
            <a:off x="6217121" y="2187595"/>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4" name="Rectangle 63">
            <a:extLst>
              <a:ext uri="{FF2B5EF4-FFF2-40B4-BE49-F238E27FC236}">
                <a16:creationId xmlns:a16="http://schemas.microsoft.com/office/drawing/2014/main" id="{245818E5-FF55-2B47-B4BE-82FC528C827E}"/>
              </a:ext>
            </a:extLst>
          </p:cNvPr>
          <p:cNvSpPr/>
          <p:nvPr/>
        </p:nvSpPr>
        <p:spPr>
          <a:xfrm>
            <a:off x="6217121" y="2640022"/>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6" name="Rectangle 65">
            <a:extLst>
              <a:ext uri="{FF2B5EF4-FFF2-40B4-BE49-F238E27FC236}">
                <a16:creationId xmlns:a16="http://schemas.microsoft.com/office/drawing/2014/main" id="{FB1FF99E-2DDD-D24E-8BBD-FE0355C8F62C}"/>
              </a:ext>
            </a:extLst>
          </p:cNvPr>
          <p:cNvSpPr/>
          <p:nvPr/>
        </p:nvSpPr>
        <p:spPr>
          <a:xfrm>
            <a:off x="6217121" y="830314"/>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3" name="TextBox 2">
            <a:extLst>
              <a:ext uri="{FF2B5EF4-FFF2-40B4-BE49-F238E27FC236}">
                <a16:creationId xmlns:a16="http://schemas.microsoft.com/office/drawing/2014/main" id="{7EC1C1D8-D8F0-2B43-9BED-E530F89CD9EF}"/>
              </a:ext>
            </a:extLst>
          </p:cNvPr>
          <p:cNvSpPr txBox="1"/>
          <p:nvPr/>
        </p:nvSpPr>
        <p:spPr>
          <a:xfrm>
            <a:off x="10177369" y="120740"/>
            <a:ext cx="1813242" cy="338554"/>
          </a:xfrm>
          <a:prstGeom prst="rect">
            <a:avLst/>
          </a:prstGeom>
          <a:noFill/>
        </p:spPr>
        <p:txBody>
          <a:bodyPr wrap="square" rtlCol="0">
            <a:spAutoFit/>
          </a:bodyPr>
          <a:lstStyle/>
          <a:p>
            <a:pPr algn="r"/>
            <a:r>
              <a:rPr lang="en-US" sz="1600" dirty="0">
                <a:latin typeface="Century Gothic" panose="020B0502020202020204" pitchFamily="34" charset="0"/>
              </a:rPr>
              <a:t>MONTH</a:t>
            </a:r>
          </a:p>
        </p:txBody>
      </p:sp>
      <p:sp>
        <p:nvSpPr>
          <p:cNvPr id="57" name="Rectangle 56">
            <a:extLst>
              <a:ext uri="{FF2B5EF4-FFF2-40B4-BE49-F238E27FC236}">
                <a16:creationId xmlns:a16="http://schemas.microsoft.com/office/drawing/2014/main" id="{70D87360-3599-CF48-B4F4-DF4BF1BBA6FA}"/>
              </a:ext>
            </a:extLst>
          </p:cNvPr>
          <p:cNvSpPr/>
          <p:nvPr/>
        </p:nvSpPr>
        <p:spPr>
          <a:xfrm>
            <a:off x="6217121" y="1282741"/>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58" name="Rectangle 57">
            <a:extLst>
              <a:ext uri="{FF2B5EF4-FFF2-40B4-BE49-F238E27FC236}">
                <a16:creationId xmlns:a16="http://schemas.microsoft.com/office/drawing/2014/main" id="{655760B2-9A30-284C-972B-17D8CEC5168E}"/>
              </a:ext>
            </a:extLst>
          </p:cNvPr>
          <p:cNvSpPr/>
          <p:nvPr/>
        </p:nvSpPr>
        <p:spPr>
          <a:xfrm>
            <a:off x="6217121" y="1735168"/>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59" name="Rectangle 58">
            <a:extLst>
              <a:ext uri="{FF2B5EF4-FFF2-40B4-BE49-F238E27FC236}">
                <a16:creationId xmlns:a16="http://schemas.microsoft.com/office/drawing/2014/main" id="{2B93C36B-B6D8-5245-9B77-C5C417A5E350}"/>
              </a:ext>
            </a:extLst>
          </p:cNvPr>
          <p:cNvSpPr/>
          <p:nvPr/>
        </p:nvSpPr>
        <p:spPr>
          <a:xfrm>
            <a:off x="6217121" y="4449730"/>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5" name="Rectangle 64">
            <a:extLst>
              <a:ext uri="{FF2B5EF4-FFF2-40B4-BE49-F238E27FC236}">
                <a16:creationId xmlns:a16="http://schemas.microsoft.com/office/drawing/2014/main" id="{B7BC757C-A309-D048-9C3C-F1A2AE071B6A}"/>
              </a:ext>
            </a:extLst>
          </p:cNvPr>
          <p:cNvSpPr/>
          <p:nvPr/>
        </p:nvSpPr>
        <p:spPr>
          <a:xfrm>
            <a:off x="6217121" y="4902157"/>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7" name="Rectangle 66">
            <a:extLst>
              <a:ext uri="{FF2B5EF4-FFF2-40B4-BE49-F238E27FC236}">
                <a16:creationId xmlns:a16="http://schemas.microsoft.com/office/drawing/2014/main" id="{E1C9393D-4E7D-7647-AC64-947874435B30}"/>
              </a:ext>
            </a:extLst>
          </p:cNvPr>
          <p:cNvSpPr/>
          <p:nvPr/>
        </p:nvSpPr>
        <p:spPr>
          <a:xfrm>
            <a:off x="6217121" y="3092449"/>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8" name="Rectangle 67">
            <a:extLst>
              <a:ext uri="{FF2B5EF4-FFF2-40B4-BE49-F238E27FC236}">
                <a16:creationId xmlns:a16="http://schemas.microsoft.com/office/drawing/2014/main" id="{8A3C2710-382B-134A-9752-3FD7B396D277}"/>
              </a:ext>
            </a:extLst>
          </p:cNvPr>
          <p:cNvSpPr/>
          <p:nvPr/>
        </p:nvSpPr>
        <p:spPr>
          <a:xfrm>
            <a:off x="6217121" y="3544876"/>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9" name="Rectangle 68">
            <a:extLst>
              <a:ext uri="{FF2B5EF4-FFF2-40B4-BE49-F238E27FC236}">
                <a16:creationId xmlns:a16="http://schemas.microsoft.com/office/drawing/2014/main" id="{547D9FD8-6174-8C4B-B867-3BF92AE02CCF}"/>
              </a:ext>
            </a:extLst>
          </p:cNvPr>
          <p:cNvSpPr/>
          <p:nvPr/>
        </p:nvSpPr>
        <p:spPr>
          <a:xfrm>
            <a:off x="6217121" y="3997303"/>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70" name="Rectangle 69">
            <a:extLst>
              <a:ext uri="{FF2B5EF4-FFF2-40B4-BE49-F238E27FC236}">
                <a16:creationId xmlns:a16="http://schemas.microsoft.com/office/drawing/2014/main" id="{FA5B9B55-831F-2B4F-A45D-C048188D3A69}"/>
              </a:ext>
            </a:extLst>
          </p:cNvPr>
          <p:cNvSpPr/>
          <p:nvPr/>
        </p:nvSpPr>
        <p:spPr>
          <a:xfrm>
            <a:off x="6217121" y="5354584"/>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71" name="Rectangle 70">
            <a:extLst>
              <a:ext uri="{FF2B5EF4-FFF2-40B4-BE49-F238E27FC236}">
                <a16:creationId xmlns:a16="http://schemas.microsoft.com/office/drawing/2014/main" id="{D6B1E209-43CB-2C49-8212-237882A2F360}"/>
              </a:ext>
            </a:extLst>
          </p:cNvPr>
          <p:cNvSpPr/>
          <p:nvPr/>
        </p:nvSpPr>
        <p:spPr>
          <a:xfrm>
            <a:off x="6217121" y="5807013"/>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Tree>
    <p:extLst>
      <p:ext uri="{BB962C8B-B14F-4D97-AF65-F5344CB8AC3E}">
        <p14:creationId xmlns:p14="http://schemas.microsoft.com/office/powerpoint/2010/main" val="1085862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F9D26E0-008E-4DAC-B458-B233FAECB29C}" vid="{393A54F6-AFC4-44F5-8C08-C075E28BF9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IC-1-Month-Gantt-Chart-Template_PowerPoint - SR edits</Template>
  <TotalTime>1</TotalTime>
  <Words>346</Words>
  <Application>Microsoft Macintosh PowerPoint</Application>
  <PresentationFormat>Widescreen</PresentationFormat>
  <Paragraphs>128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cp:lastPrinted>2020-08-31T22:23:58Z</cp:lastPrinted>
  <dcterms:created xsi:type="dcterms:W3CDTF">2020-10-14T18:18:16Z</dcterms:created>
  <dcterms:modified xsi:type="dcterms:W3CDTF">2022-06-28T21:13:18Z</dcterms:modified>
</cp:coreProperties>
</file>