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8" r:id="rId2"/>
    <p:sldId id="2235" r:id="rId3"/>
    <p:sldId id="316" r:id="rId4"/>
    <p:sldId id="355" r:id="rId5"/>
    <p:sldId id="2236" r:id="rId6"/>
    <p:sldId id="2237" r:id="rId7"/>
    <p:sldId id="2238" r:id="rId8"/>
    <p:sldId id="354" r:id="rId9"/>
    <p:sldId id="2239" r:id="rId10"/>
    <p:sldId id="2240" r:id="rId11"/>
    <p:sldId id="2241" r:id="rId12"/>
    <p:sldId id="2242" r:id="rId13"/>
    <p:sldId id="356"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83200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171836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7231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0.xml"/><Relationship Id="rId12" Type="http://schemas.openxmlformats.org/officeDocument/2006/relationships/slide" Target="slide1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PROJECT POSTMORTEM VORLAGE</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de" sz="5400" dirty="0">
                <a:latin typeface="Century Gothic" panose="020B0502020202020204" pitchFamily="34" charset="0"/>
              </a:rPr>
              <a:t>PROJEKT POSTMORTEM</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de" sz="3600" dirty="0">
                <a:solidFill>
                  <a:schemeClr val="tx2">
                    <a:lumMod val="50000"/>
                  </a:schemeClr>
                </a:solidFill>
                <a:latin typeface="Century Gothic" panose="020B0502020202020204" pitchFamily="34" charset="0"/>
              </a:rPr>
              <a:t>Projektname</a:t>
            </a:r>
          </a:p>
          <a:p>
            <a:r>
              <a:rPr lang="en-US" sz="2000" dirty="0">
                <a:solidFill>
                  <a:schemeClr val="tx2"/>
                </a:solidFill>
                <a:latin typeface="Century Gothic" panose="020B0502020202020204" pitchFamily="34" charset="0"/>
              </a:rPr>
              <a:t> </a:t>
            </a:r>
          </a:p>
          <a:p>
            <a:r>
              <a:rPr lang="de" sz="1400" dirty="0">
                <a:solidFill>
                  <a:schemeClr val="tx2"/>
                </a:solidFill>
                <a:latin typeface="Century Gothic" panose="020B0502020202020204" pitchFamily="34" charset="0"/>
              </a:rPr>
              <a:t>Projekt-ID: 000000</a:t>
            </a:r>
          </a:p>
          <a:p>
            <a:endParaRPr lang="en-US" sz="1400" dirty="0">
              <a:solidFill>
                <a:schemeClr val="tx2"/>
              </a:solidFill>
              <a:latin typeface="Century Gothic" panose="020B0502020202020204" pitchFamily="34" charset="0"/>
            </a:endParaRPr>
          </a:p>
          <a:p>
            <a:r>
              <a:rPr lang="de" sz="1400" dirty="0">
                <a:solidFill>
                  <a:schemeClr val="tx2"/>
                </a:solidFill>
                <a:latin typeface="Century Gothic" panose="020B0502020202020204" pitchFamily="34" charset="0"/>
              </a:rPr>
              <a:t>Datum: 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de" sz="1400" dirty="0">
                <a:solidFill>
                  <a:schemeClr val="tx2"/>
                </a:solidFill>
                <a:latin typeface="Century Gothic" panose="020B0502020202020204" pitchFamily="34" charset="0"/>
              </a:rPr>
              <a:t>PROJEKTLEITER: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de" sz="4400" b="1" dirty="0">
                  <a:solidFill>
                    <a:schemeClr val="bg1"/>
                  </a:solidFill>
                  <a:latin typeface="Century Gothic" panose="020B0502020202020204" pitchFamily="34" charset="0"/>
                </a:rPr>
                <a:t>DEIN</a:t>
              </a:r>
            </a:p>
            <a:p>
              <a:pPr algn="ctr"/>
              <a:r>
                <a:rPr lang="de"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WAS HÄTTE BESSER SEIN KÖNNEN? </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Schwächen des Projektteams: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081476"/>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de" dirty="0">
                <a:latin typeface="Century Gothic" panose="020B0502020202020204" pitchFamily="34" charset="0"/>
              </a:rPr>
              <a:t>Kundenbeziehung:</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de" dirty="0">
                <a:latin typeface="Century Gothic" panose="020B0502020202020204" pitchFamily="34" charset="0"/>
              </a:rPr>
              <a:t>Prozesse, die schlecht funktioniert haben:</a:t>
            </a:r>
          </a:p>
        </p:txBody>
      </p:sp>
    </p:spTree>
    <p:extLst>
      <p:ext uri="{BB962C8B-B14F-4D97-AF65-F5344CB8AC3E}">
        <p14:creationId xmlns:p14="http://schemas.microsoft.com/office/powerpoint/2010/main" val="3792519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WICHTIGE IMBISSBUDEN</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Lektion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Lektion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Lektion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180508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AKTIONSPUNKTE</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90731532"/>
              </p:ext>
            </p:extLst>
          </p:nvPr>
        </p:nvGraphicFramePr>
        <p:xfrm>
          <a:off x="130335" y="117229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79198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Aktion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66282"/>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Aktion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Aktion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1811635275"/>
              </p:ext>
            </p:extLst>
          </p:nvPr>
        </p:nvGraphicFramePr>
        <p:xfrm>
          <a:off x="130335" y="29600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159970"/>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b="1" dirty="0">
                <a:latin typeface="Century Gothic" panose="020B0502020202020204" pitchFamily="34" charset="0"/>
              </a:rPr>
              <a:t>SCHRITTE, DIE WIR JETZT UNTERNEHMEN KÖNNEN</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81518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ZUKÜNFTIGE PROJEKTE</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2730236267"/>
              </p:ext>
            </p:extLst>
          </p:nvPr>
        </p:nvGraphicFramePr>
        <p:xfrm>
          <a:off x="309283" y="826526"/>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de" sz="1200" dirty="0">
                          <a:solidFill>
                            <a:schemeClr val="tx1"/>
                          </a:solidFill>
                          <a:effectLst/>
                          <a:latin typeface="Century Gothic" panose="020B0502020202020204" pitchFamily="34" charset="0"/>
                        </a:rPr>
                        <a:t>DATUM</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de" sz="1200" dirty="0">
                          <a:solidFill>
                            <a:schemeClr val="tx1"/>
                          </a:solidFill>
                          <a:effectLst/>
                          <a:latin typeface="Century Gothic" panose="020B0502020202020204" pitchFamily="34" charset="0"/>
                        </a:rPr>
                        <a:t> IDEEN</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de" sz="1200" dirty="0">
                          <a:solidFill>
                            <a:schemeClr val="tx1"/>
                          </a:solidFill>
                          <a:effectLst/>
                          <a:latin typeface="Century Gothic" panose="020B0502020202020204" pitchFamily="34" charset="0"/>
                        </a:rPr>
                        <a:t>KOMMENTARE</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5</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6</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7</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8</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9</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r>
                        <a:rPr lang="de"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de" sz="1200" dirty="0">
                          <a:effectLst/>
                          <a:latin typeface="Century Gothic" panose="020B0502020202020204" pitchFamily="34" charset="0"/>
                        </a:rPr>
                        <a:t>Idee 10</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88258" y="159970"/>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de" b="1" dirty="0">
                <a:latin typeface="Century Gothic" panose="020B0502020202020204" pitchFamily="34" charset="0"/>
              </a:rPr>
              <a:t>EMPFEHLUNGEN FÜR ZUKÜNFTIGE PROJEKTE</a:t>
            </a:r>
          </a:p>
        </p:txBody>
      </p:sp>
    </p:spTree>
    <p:extLst>
      <p:ext uri="{BB962C8B-B14F-4D97-AF65-F5344CB8AC3E}">
        <p14:creationId xmlns:p14="http://schemas.microsoft.com/office/powerpoint/2010/main" val="248664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3984018" y="371857"/>
            <a:ext cx="4229043" cy="665439"/>
          </a:xfrm>
          <a:prstGeom prst="rect">
            <a:avLst/>
          </a:prstGeom>
          <a:noFill/>
        </p:spPr>
        <p:txBody>
          <a:bodyPr wrap="none" rtlCol="0">
            <a:spAutoFit/>
          </a:bodyPr>
          <a:lstStyle/>
          <a:p>
            <a:pPr algn="ctr">
              <a:lnSpc>
                <a:spcPts val="5000"/>
              </a:lnSpc>
            </a:pPr>
            <a:r>
              <a:rPr lang="de" sz="3300" b="1" dirty="0">
                <a:solidFill>
                  <a:schemeClr val="tx2"/>
                </a:solidFill>
                <a:latin typeface="Century Gothic" panose="020B0502020202020204" pitchFamily="34" charset="0"/>
                <a:ea typeface="Montserrat Bold" charset="0"/>
                <a:cs typeface="Montserrat Bold" charset="0"/>
              </a:rPr>
              <a:t>INHALTSVERZEICHNIS</a:t>
            </a:r>
          </a:p>
        </p:txBody>
      </p:sp>
      <p:sp>
        <p:nvSpPr>
          <p:cNvPr id="68" name="TextBox 67"/>
          <p:cNvSpPr txBox="1"/>
          <p:nvPr/>
        </p:nvSpPr>
        <p:spPr>
          <a:xfrm>
            <a:off x="996666" y="1652681"/>
            <a:ext cx="3009157" cy="553998"/>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BEWERTEN VON LEISTUNGEN: </a:t>
            </a:r>
          </a:p>
          <a:p>
            <a:r>
              <a:rPr lang="de" sz="1500" b="1" dirty="0">
                <a:solidFill>
                  <a:schemeClr val="tx2"/>
                </a:solidFill>
                <a:latin typeface="Century Gothic" panose="020B0502020202020204" pitchFamily="34" charset="0"/>
                <a:ea typeface="Montserrat Bold" charset="0"/>
                <a:cs typeface="Montserrat Bold" charset="0"/>
              </a:rPr>
              <a:t>ZIELE</a:t>
            </a:r>
          </a:p>
        </p:txBody>
      </p:sp>
      <p:sp>
        <p:nvSpPr>
          <p:cNvPr id="71" name="Subtitle 2"/>
          <p:cNvSpPr txBox="1">
            <a:spLocks/>
          </p:cNvSpPr>
          <p:nvPr/>
        </p:nvSpPr>
        <p:spPr>
          <a:xfrm>
            <a:off x="984935" y="210993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72" name="TextBox 71"/>
          <p:cNvSpPr txBox="1"/>
          <p:nvPr/>
        </p:nvSpPr>
        <p:spPr>
          <a:xfrm>
            <a:off x="996666" y="3014097"/>
            <a:ext cx="2521844"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TIMELINE-AUFTRITTE</a:t>
            </a:r>
          </a:p>
        </p:txBody>
      </p:sp>
      <p:sp>
        <p:nvSpPr>
          <p:cNvPr id="73" name="Subtitle 2"/>
          <p:cNvSpPr txBox="1">
            <a:spLocks/>
          </p:cNvSpPr>
          <p:nvPr/>
        </p:nvSpPr>
        <p:spPr>
          <a:xfrm>
            <a:off x="984936"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74" name="TextBox 73">
            <a:hlinkClick r:id="rId3" action="ppaction://hlinksldjump"/>
          </p:cNvPr>
          <p:cNvSpPr txBox="1"/>
          <p:nvPr/>
        </p:nvSpPr>
        <p:spPr>
          <a:xfrm>
            <a:off x="364857" y="2741290"/>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64856" y="4077055"/>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64856" y="1382230"/>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96666" y="4363924"/>
            <a:ext cx="2400016"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QUALITÄTSLEISTUNG</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84936"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4886495" y="1635826"/>
            <a:ext cx="1521570" cy="355482"/>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PROJEKTPLAN</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4874765" y="1877707"/>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4886495" y="3014097"/>
            <a:ext cx="1758815"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WAS GUT GELAUFEN IST</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4874765"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254686" y="2741290"/>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254685" y="4077055"/>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254685" y="1382230"/>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4886495" y="4363924"/>
            <a:ext cx="3076483"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WAS HÄTTE BESSER LAUFEN KÖNNEN?</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4874765"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52" name="TextBox 51">
            <a:extLst>
              <a:ext uri="{FF2B5EF4-FFF2-40B4-BE49-F238E27FC236}">
                <a16:creationId xmlns:a16="http://schemas.microsoft.com/office/drawing/2014/main" id="{4EEAA16D-B0FC-DF44-817B-C7716BDF070C}"/>
              </a:ext>
            </a:extLst>
          </p:cNvPr>
          <p:cNvSpPr txBox="1"/>
          <p:nvPr/>
        </p:nvSpPr>
        <p:spPr>
          <a:xfrm>
            <a:off x="8834382" y="1651985"/>
            <a:ext cx="1478290"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AKTIONSPUNKTE</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8822651" y="187770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54" name="TextBox 53">
            <a:extLst>
              <a:ext uri="{FF2B5EF4-FFF2-40B4-BE49-F238E27FC236}">
                <a16:creationId xmlns:a16="http://schemas.microsoft.com/office/drawing/2014/main" id="{BF09ACE5-2B8E-BC4C-B189-ED40CFDF7464}"/>
              </a:ext>
            </a:extLst>
          </p:cNvPr>
          <p:cNvSpPr txBox="1"/>
          <p:nvPr/>
        </p:nvSpPr>
        <p:spPr>
          <a:xfrm>
            <a:off x="8834382" y="3014097"/>
            <a:ext cx="1774845"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ZUKÜNFTIGE PROJEKTE</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8822652"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7988311" y="2741290"/>
            <a:ext cx="86754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202572" y="1382230"/>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64856" y="5339798"/>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96666" y="5626667"/>
            <a:ext cx="2345514"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BUDGET-LEISTUNG</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84936"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254685" y="5339798"/>
            <a:ext cx="526106" cy="1010533"/>
          </a:xfrm>
          <a:prstGeom prst="rect">
            <a:avLst/>
          </a:prstGeom>
          <a:noFill/>
        </p:spPr>
        <p:txBody>
          <a:bodyPr wrap="none" tIns="320040" rtlCol="0">
            <a:spAutoFit/>
          </a:bodyPr>
          <a:lstStyle/>
          <a:p>
            <a:pPr algn="r">
              <a:lnSpc>
                <a:spcPts val="5000"/>
              </a:lnSpc>
            </a:pPr>
            <a:r>
              <a:rPr lang="de" sz="4800" dirty="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4886495" y="5626667"/>
            <a:ext cx="1693092" cy="323165"/>
          </a:xfrm>
          <a:prstGeom prst="rect">
            <a:avLst/>
          </a:prstGeom>
          <a:noFill/>
        </p:spPr>
        <p:txBody>
          <a:bodyPr wrap="none" rtlCol="0" anchor="ctr" anchorCtr="0">
            <a:spAutoFit/>
          </a:bodyPr>
          <a:lstStyle/>
          <a:p>
            <a:r>
              <a:rPr lang="de" sz="1500" b="1" dirty="0">
                <a:solidFill>
                  <a:schemeClr val="tx2"/>
                </a:solidFill>
                <a:latin typeface="Century Gothic" panose="020B0502020202020204" pitchFamily="34" charset="0"/>
                <a:ea typeface="Montserrat Bold" charset="0"/>
                <a:cs typeface="Montserrat Bold" charset="0"/>
              </a:rPr>
              <a:t>WICHTIGE IMBISSBUDEN</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4874765"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350" dirty="0">
                <a:solidFill>
                  <a:schemeClr val="tx1"/>
                </a:solidFill>
                <a:latin typeface="Century Gothic" panose="020B0502020202020204" pitchFamily="34" charset="0"/>
                <a:ea typeface="Montserrat Light" charset="0"/>
                <a:cs typeface="Montserrat Light" charset="0"/>
              </a:rPr>
              <a:t>Beschreibender Text</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BEWERTUNG VON LEISTUNGEN: ZIELE</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535637781"/>
              </p:ext>
            </p:extLst>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URSPRÜNGLICHES PROJEKTZIEL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580514918"/>
              </p:ext>
            </p:extLst>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KPIs zur Erfolgsmessung</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TATSÄCHLICHES ERGEBNIS</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6358191"/>
            <a:ext cx="12192000" cy="521834"/>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TIMELINE-AUFTRITTE</a:t>
            </a:r>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1</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2</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3</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5</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7</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9</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latin typeface="Century Gothic" panose="020B0502020202020204" pitchFamily="34" charset="0"/>
                    <a:ea typeface="Calibri" panose="020F0502020204030204" pitchFamily="34" charset="0"/>
                    <a:cs typeface="Times New Roman" panose="02020603050405020304" pitchFamily="18" charset="0"/>
                  </a:rPr>
                  <a:t>Vollständig</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4</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6</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8</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10</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70167" y="2294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800" b="1" dirty="0">
                <a:solidFill>
                  <a:schemeClr val="tx2">
                    <a:lumMod val="75000"/>
                  </a:schemeClr>
                </a:solidFill>
                <a:latin typeface="Century Gothic" panose="020B0502020202020204" pitchFamily="34" charset="0"/>
                <a:ea typeface="Montserrat Light" charset="0"/>
                <a:cs typeface="Montserrat Light" charset="0"/>
              </a:rPr>
              <a:t>URSPRÜNGLICHER PROJEKTZEITPLAN</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1</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2</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3</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5</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7</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9</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latin typeface="Century Gothic" panose="020B0502020202020204" pitchFamily="34" charset="0"/>
                    <a:ea typeface="Calibri" panose="020F0502020204030204" pitchFamily="34" charset="0"/>
                    <a:cs typeface="Times New Roman" panose="02020603050405020304" pitchFamily="18" charset="0"/>
                  </a:rPr>
                  <a:t>Vollständig</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4</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6</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8</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Meilenstein 10</a:t>
                </a:r>
              </a:p>
              <a:p>
                <a:pPr marL="0" marR="0">
                  <a:spcBef>
                    <a:spcPts val="0"/>
                  </a:spcBef>
                  <a:spcAft>
                    <a:spcPts val="800"/>
                  </a:spcAft>
                </a:pPr>
                <a:r>
                  <a:rPr lang="de"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35760" y="329485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800" b="1" dirty="0">
                <a:solidFill>
                  <a:schemeClr val="tx2">
                    <a:lumMod val="75000"/>
                  </a:schemeClr>
                </a:solidFill>
                <a:latin typeface="Century Gothic" panose="020B0502020202020204" pitchFamily="34" charset="0"/>
                <a:ea typeface="Montserrat Light" charset="0"/>
                <a:cs typeface="Montserrat Light" charset="0"/>
              </a:rPr>
              <a:t>AKTUELLER ZEITPLAN DES PROJEKTS</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QUALITÄTSLEISTUNG</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URSPRÜNGLICHES ZIEL FÜR QUALITÄTSSTANDARDS</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KPIs zur Erfolgsmessung</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TATSÄCHLICHES ERGEBNIS</a:t>
            </a:r>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BUDGET-LEISTUNG</a:t>
            </a:r>
          </a:p>
        </p:txBody>
      </p:sp>
      <p:sp>
        <p:nvSpPr>
          <p:cNvPr id="12" name="Subtitle 2">
            <a:extLst>
              <a:ext uri="{FF2B5EF4-FFF2-40B4-BE49-F238E27FC236}">
                <a16:creationId xmlns:a16="http://schemas.microsoft.com/office/drawing/2014/main" id="{E51412AC-55D1-D94D-8840-2F65AF4AD16F}"/>
              </a:ext>
            </a:extLst>
          </p:cNvPr>
          <p:cNvSpPr txBox="1">
            <a:spLocks/>
          </p:cNvSpPr>
          <p:nvPr/>
        </p:nvSpPr>
        <p:spPr>
          <a:xfrm>
            <a:off x="237798" y="11304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URSPRÜNGLICHE KOSTENZIELE</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427691" y="8132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600" b="1" dirty="0">
                <a:solidFill>
                  <a:schemeClr val="tx2">
                    <a:lumMod val="75000"/>
                  </a:schemeClr>
                </a:solidFill>
                <a:latin typeface="Century Gothic" panose="020B0502020202020204" pitchFamily="34" charset="0"/>
                <a:ea typeface="Montserrat Light" charset="0"/>
                <a:cs typeface="Montserrat Light" charset="0"/>
              </a:rPr>
              <a:t>TATSÄCHLICHE HAUSHALTSAUSGABEN</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804865225"/>
              </p:ext>
            </p:extLst>
          </p:nvPr>
        </p:nvGraphicFramePr>
        <p:xfrm>
          <a:off x="237798"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de"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HAUSHALTSPOSTEN</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de" sz="1200" dirty="0">
                          <a:solidFill>
                            <a:schemeClr val="tx1"/>
                          </a:solidFill>
                          <a:effectLst/>
                          <a:latin typeface="Century Gothic" panose="020B0502020202020204" pitchFamily="34" charset="0"/>
                        </a:rPr>
                        <a:t>KOSTEN</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GESAMT</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398307210"/>
              </p:ext>
            </p:extLst>
          </p:nvPr>
        </p:nvGraphicFramePr>
        <p:xfrm>
          <a:off x="6463785"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de"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HAUSHALTSPOSTEN</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de" sz="1200" dirty="0">
                          <a:solidFill>
                            <a:schemeClr val="tx1"/>
                          </a:solidFill>
                          <a:effectLst/>
                          <a:latin typeface="Century Gothic" panose="020B0502020202020204" pitchFamily="34" charset="0"/>
                        </a:rPr>
                        <a:t>KOSTEN</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GESAMT</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PROJEKTPLAN</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559750083"/>
              </p:ext>
            </p:extLst>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85438"/>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800" dirty="0">
                <a:latin typeface="Century Gothic" panose="020B0502020202020204" pitchFamily="34" charset="0"/>
              </a:rPr>
              <a:t>Wurde der Plan klar definiert und kommuniziert?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886192704"/>
              </p:ext>
            </p:extLst>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sz="1800" dirty="0">
                <a:latin typeface="Century Gothic" panose="020B0502020202020204" pitchFamily="34" charset="0"/>
              </a:rPr>
              <a:t>War es der richtige Plan für dieses Projekt?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271789849"/>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216"/>
            <a:ext cx="6979024" cy="41027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de" sz="1800" dirty="0">
                <a:latin typeface="Century Gothic" panose="020B0502020202020204" pitchFamily="34" charset="0"/>
              </a:rPr>
              <a:t>Was hätte verbessert werden können?</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066DCD-31D9-1940-8CB0-FE9C2DAAA120}"/>
              </a:ext>
            </a:extLst>
          </p:cNvPr>
          <p:cNvSpPr txBox="1"/>
          <p:nvPr/>
        </p:nvSpPr>
        <p:spPr>
          <a:xfrm>
            <a:off x="0" y="2891116"/>
            <a:ext cx="12192000" cy="1200329"/>
          </a:xfrm>
          <a:prstGeom prst="rect">
            <a:avLst/>
          </a:prstGeom>
          <a:noFill/>
        </p:spPr>
        <p:txBody>
          <a:bodyPr wrap="square" rtlCol="0">
            <a:spAutoFit/>
          </a:bodyPr>
          <a:lstStyle/>
          <a:p>
            <a:pPr algn="ctr"/>
            <a:r>
              <a:rPr lang="de" sz="7200" dirty="0">
                <a:solidFill>
                  <a:schemeClr val="tx2">
                    <a:lumMod val="40000"/>
                    <a:lumOff val="60000"/>
                  </a:schemeClr>
                </a:solidFill>
                <a:latin typeface="Century Gothic" panose="020B0502020202020204" pitchFamily="34" charset="0"/>
              </a:rPr>
              <a:t>WAS GUT GELAUFEN IST</a:t>
            </a:r>
          </a:p>
        </p:txBody>
      </p:sp>
    </p:spTree>
    <p:extLst>
      <p:ext uri="{BB962C8B-B14F-4D97-AF65-F5344CB8AC3E}">
        <p14:creationId xmlns:p14="http://schemas.microsoft.com/office/powerpoint/2010/main" val="354263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WAS IST GUT GELAUFEN?</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Stärken des Projektteams: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de" dirty="0">
                <a:latin typeface="Century Gothic" panose="020B0502020202020204" pitchFamily="34" charset="0"/>
              </a:rPr>
              <a:t>Kundenbeziehung: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069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de" dirty="0">
                <a:latin typeface="Century Gothic" panose="020B0502020202020204" pitchFamily="34" charset="0"/>
              </a:rPr>
              <a:t>Prozesse, die gut funktioniert haben: </a:t>
            </a:r>
          </a:p>
        </p:txBody>
      </p:sp>
    </p:spTree>
    <p:extLst>
      <p:ext uri="{BB962C8B-B14F-4D97-AF65-F5344CB8AC3E}">
        <p14:creationId xmlns:p14="http://schemas.microsoft.com/office/powerpoint/2010/main" val="383234512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2</TotalTime>
  <Words>456</Words>
  <Application>Microsoft Macintosh PowerPoint</Application>
  <PresentationFormat>Widescreen</PresentationFormat>
  <Paragraphs>202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2</cp:revision>
  <dcterms:created xsi:type="dcterms:W3CDTF">2020-06-12T18:00:34Z</dcterms:created>
  <dcterms:modified xsi:type="dcterms:W3CDTF">2022-04-11T22:17:38Z</dcterms:modified>
</cp:coreProperties>
</file>