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2" r:id="rId2"/>
    <p:sldId id="320"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EEF3"/>
    <a:srgbClr val="F7F9FB"/>
    <a:srgbClr val="E4774A"/>
    <a:srgbClr val="56BFD2"/>
    <a:srgbClr val="A6DDE9"/>
    <a:srgbClr val="ECD6B2"/>
    <a:srgbClr val="99EBDD"/>
    <a:srgbClr val="DAE978"/>
    <a:srgbClr val="DEDFA3"/>
    <a:srgbClr val="D14C3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25" autoAdjust="0"/>
    <p:restoredTop sz="86447"/>
  </p:normalViewPr>
  <p:slideViewPr>
    <p:cSldViewPr snapToGrid="0" snapToObjects="1">
      <p:cViewPr varScale="1">
        <p:scale>
          <a:sx n="128" d="100"/>
          <a:sy n="128" d="100"/>
        </p:scale>
        <p:origin x="456" y="176"/>
      </p:cViewPr>
      <p:guideLst/>
    </p:cSldViewPr>
  </p:slideViewPr>
  <p:outlineViewPr>
    <p:cViewPr>
      <p:scale>
        <a:sx n="33" d="100"/>
        <a:sy n="33" d="100"/>
      </p:scale>
      <p:origin x="0" y="0"/>
    </p:cViewPr>
    <p:sldLst>
      <p:sld r:id="rId1" collapse="1"/>
      <p:sld r:id="rId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4/11/22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36186668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4/11/22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4/11/22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4/11/22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4/11/22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4/11/22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4/11/22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4/11/22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4/11/22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4/11/22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4/11/22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4/11/22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4/11/22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C5F649A-21D3-4946-B06E-8A79DDA0D00E}"/>
              </a:ext>
            </a:extLst>
          </p:cNvPr>
          <p:cNvSpPr txBox="1"/>
          <p:nvPr/>
        </p:nvSpPr>
        <p:spPr>
          <a:xfrm>
            <a:off x="880808" y="2596291"/>
            <a:ext cx="9247166" cy="646331"/>
          </a:xfrm>
          <a:prstGeom prst="rect">
            <a:avLst/>
          </a:prstGeom>
          <a:noFill/>
        </p:spPr>
        <p:txBody>
          <a:bodyPr wrap="square" rtlCol="0">
            <a:spAutoFit/>
          </a:bodyPr>
          <a:lstStyle/>
          <a:p>
            <a:r>
              <a:rPr lang="de" sz="3600" dirty="0">
                <a:latin typeface="Century Gothic" panose="020B0502020202020204" pitchFamily="34" charset="0"/>
              </a:rPr>
              <a:t>Hinweise zur Verwendung dieser Vorlage</a:t>
            </a:r>
          </a:p>
        </p:txBody>
      </p:sp>
      <p:sp>
        <p:nvSpPr>
          <p:cNvPr id="3" name="TextBox 2">
            <a:extLst>
              <a:ext uri="{FF2B5EF4-FFF2-40B4-BE49-F238E27FC236}">
                <a16:creationId xmlns:a16="http://schemas.microsoft.com/office/drawing/2014/main" id="{8D229698-1152-43F9-BE56-3EBDC68FD012}"/>
              </a:ext>
            </a:extLst>
          </p:cNvPr>
          <p:cNvSpPr txBox="1"/>
          <p:nvPr/>
        </p:nvSpPr>
        <p:spPr>
          <a:xfrm>
            <a:off x="880809" y="3526114"/>
            <a:ext cx="6016948" cy="2693045"/>
          </a:xfrm>
          <a:prstGeom prst="rect">
            <a:avLst/>
          </a:prstGeom>
          <a:noFill/>
        </p:spPr>
        <p:txBody>
          <a:bodyPr wrap="square" rtlCol="0">
            <a:spAutoFit/>
          </a:bodyPr>
          <a:lstStyle/>
          <a:p>
            <a:pPr>
              <a:spcAft>
                <a:spcPts val="600"/>
              </a:spcAft>
            </a:pPr>
            <a:r>
              <a:rPr lang="de" sz="1600" dirty="0">
                <a:latin typeface="Century Gothic" panose="020B0502020202020204" pitchFamily="34" charset="0"/>
              </a:rPr>
              <a:t>Geben Sie die Monate und Aktivitäten ein, die in Ihrem Plan dargestellt sind. </a:t>
            </a:r>
          </a:p>
          <a:p>
            <a:endParaRPr lang="en-US" sz="1600" dirty="0">
              <a:latin typeface="Century Gothic" panose="020B0502020202020204" pitchFamily="34" charset="0"/>
            </a:endParaRPr>
          </a:p>
          <a:p>
            <a:pPr>
              <a:spcAft>
                <a:spcPts val="600"/>
              </a:spcAft>
            </a:pPr>
            <a:r>
              <a:rPr lang="de" sz="1600" dirty="0">
                <a:latin typeface="Century Gothic" panose="020B0502020202020204" pitchFamily="34" charset="0"/>
              </a:rPr>
              <a:t>Passen Sie Balken an, um die Zeitdauer pro Aktivität darzustellen.  </a:t>
            </a:r>
          </a:p>
          <a:p>
            <a:pPr>
              <a:spcAft>
                <a:spcPts val="600"/>
              </a:spcAft>
            </a:pPr>
            <a:endParaRPr lang="en-US" sz="1600" dirty="0">
              <a:latin typeface="Century Gothic" panose="020B0502020202020204" pitchFamily="34" charset="0"/>
            </a:endParaRPr>
          </a:p>
          <a:p>
            <a:pPr>
              <a:spcAft>
                <a:spcPts val="600"/>
              </a:spcAft>
            </a:pPr>
            <a:r>
              <a:rPr lang="de" sz="1600" dirty="0">
                <a:latin typeface="Century Gothic" panose="020B0502020202020204" pitchFamily="34" charset="0"/>
              </a:rPr>
              <a:t>Fügen Sie Start- und Enddatum, Meilensteindaten und zusätzliche Informationen in jedem Balken oder im Diagrammbereich hinzu. </a:t>
            </a:r>
          </a:p>
          <a:p>
            <a:pPr>
              <a:spcAft>
                <a:spcPts val="600"/>
              </a:spcAft>
            </a:pPr>
            <a:endParaRPr lang="en-US" sz="1600" dirty="0">
              <a:latin typeface="Century Gothic" panose="020B0502020202020204" pitchFamily="34" charset="0"/>
            </a:endParaRPr>
          </a:p>
          <a:p>
            <a:pPr>
              <a:spcAft>
                <a:spcPts val="600"/>
              </a:spcAft>
            </a:pPr>
            <a:r>
              <a:rPr lang="de" sz="1600" dirty="0">
                <a:latin typeface="Century Gothic" panose="020B0502020202020204" pitchFamily="34" charset="0"/>
              </a:rPr>
              <a:t>Verwenden Sie den Farbschlüssel, um einzelnen Aktivitäten Abteilungen, Teammitglieder oder Status zuzuweisen.  </a:t>
            </a:r>
            <a:endParaRPr lang="en-US" dirty="0">
              <a:latin typeface="Century Gothic" panose="020B0502020202020204" pitchFamily="34" charset="0"/>
            </a:endParaRPr>
          </a:p>
        </p:txBody>
      </p:sp>
      <p:grpSp>
        <p:nvGrpSpPr>
          <p:cNvPr id="65" name="Group 64">
            <a:extLst>
              <a:ext uri="{FF2B5EF4-FFF2-40B4-BE49-F238E27FC236}">
                <a16:creationId xmlns:a16="http://schemas.microsoft.com/office/drawing/2014/main" id="{D7F7C8EC-ED2B-B949-A541-63F70BC666B6}"/>
              </a:ext>
            </a:extLst>
          </p:cNvPr>
          <p:cNvGrpSpPr/>
          <p:nvPr/>
        </p:nvGrpSpPr>
        <p:grpSpPr>
          <a:xfrm>
            <a:off x="7203068" y="-14628"/>
            <a:ext cx="5724680" cy="6219640"/>
            <a:chOff x="7203068" y="-14628"/>
            <a:chExt cx="5724680" cy="6219640"/>
          </a:xfrm>
        </p:grpSpPr>
        <p:sp>
          <p:nvSpPr>
            <p:cNvPr id="38" name="Triangle 37">
              <a:extLst>
                <a:ext uri="{FF2B5EF4-FFF2-40B4-BE49-F238E27FC236}">
                  <a16:creationId xmlns:a16="http://schemas.microsoft.com/office/drawing/2014/main" id="{E6E602D8-F760-DF41-A042-4E9312ECA237}"/>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C1830B-F673-5C4D-A41E-73B264FFA0FA}"/>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0138B3C3-DCBC-554F-80E8-C536867E9D83}"/>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00E7AB9E-C70E-4643-9CF4-14B9DBB9726A}"/>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F8B7F251-44DE-3441-A174-00EE573C8640}"/>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F5839A51-5A39-3D46-9345-7F6E11F7AE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58136418-34E8-B247-836A-152A294654E9}"/>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34FE18B5-F9A5-3D40-ACC0-6B6A68C72E49}"/>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B7B3D5D1-3822-0B4D-B163-AF44A4C9EBCB}"/>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3622D9C8-9B35-504C-9930-EADF0A6FE121}"/>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8FB73460-F7B7-0F4D-AC00-FB39E4220308}"/>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C90C3849-141E-604A-A3F6-D1733FF0541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9B2137C1-B295-CC4C-AB71-24F69B0115C3}"/>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698A1386-A455-0D43-8AAF-0789E778B2C8}"/>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9BDA921D-9CA8-E04E-806F-450E1B28A97E}"/>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BE1646B1-714E-5648-A575-09088BA055EB}"/>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62149B97-4C44-BC45-9D6F-D1D5FABC3F43}"/>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64ECBC73-824F-FD49-998C-F04D37EA2CD8}"/>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93C78C48-A7AD-6E44-8747-216D734987CC}"/>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85366D21-3641-0645-A356-7381BF76DA84}"/>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A0370E60-D0DA-F441-B82D-26EDF95ABBF8}"/>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0DE66A53-CAAF-BA4C-B531-CF2495CAE8A4}"/>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2F5DDB50-3310-0C4B-A1D5-A7FB45F55483}"/>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D4B8C50A-66D8-1743-8738-2A9BF2BE5F6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4F9B99A0-C911-0145-966C-8FF0E418F36E}"/>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697A30B-2586-DC4D-B8DF-1A0A400A1926}"/>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24366BEE-7D91-D647-A36B-434A86F3763B}"/>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3" name="TextBox 32">
            <a:extLst>
              <a:ext uri="{FF2B5EF4-FFF2-40B4-BE49-F238E27FC236}">
                <a16:creationId xmlns:a16="http://schemas.microsoft.com/office/drawing/2014/main" id="{143A449B-AAB7-994A-92CE-8F48E2CA7DF6}"/>
              </a:ext>
            </a:extLst>
          </p:cNvPr>
          <p:cNvSpPr txBox="1"/>
          <p:nvPr/>
        </p:nvSpPr>
        <p:spPr>
          <a:xfrm>
            <a:off x="409776" y="353237"/>
            <a:ext cx="7309961" cy="461665"/>
          </a:xfrm>
          <a:prstGeom prst="rect">
            <a:avLst/>
          </a:prstGeom>
          <a:noFill/>
        </p:spPr>
        <p:txBody>
          <a:bodyPr wrap="square" rtlCol="0">
            <a:spAutoFit/>
          </a:bodyPr>
          <a:lstStyle/>
          <a:p>
            <a:r>
              <a:rPr lang="de" sz="2400" b="1" dirty="0">
                <a:solidFill>
                  <a:schemeClr val="tx1">
                    <a:lumMod val="65000"/>
                    <a:lumOff val="35000"/>
                  </a:schemeClr>
                </a:solidFill>
                <a:latin typeface="Century Gothic" panose="020B0502020202020204" pitchFamily="34" charset="0"/>
              </a:rPr>
              <a:t>ROADMAP-VORLAGE FÜR IT-PROJEKTE</a:t>
            </a:r>
          </a:p>
        </p:txBody>
      </p:sp>
    </p:spTree>
    <p:extLst>
      <p:ext uri="{BB962C8B-B14F-4D97-AF65-F5344CB8AC3E}">
        <p14:creationId xmlns:p14="http://schemas.microsoft.com/office/powerpoint/2010/main" val="1925317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E1B7E48-4A02-444F-963A-D6DBBEE435A3}"/>
              </a:ext>
            </a:extLst>
          </p:cNvPr>
          <p:cNvGrpSpPr/>
          <p:nvPr/>
        </p:nvGrpSpPr>
        <p:grpSpPr>
          <a:xfrm>
            <a:off x="7203068" y="-14628"/>
            <a:ext cx="5724680" cy="6219640"/>
            <a:chOff x="7203068" y="-14628"/>
            <a:chExt cx="5724680" cy="6219640"/>
          </a:xfrm>
          <a:solidFill>
            <a:schemeClr val="bg1">
              <a:alpha val="30000"/>
            </a:schemeClr>
          </a:solidFill>
        </p:grpSpPr>
        <p:sp>
          <p:nvSpPr>
            <p:cNvPr id="8" name="Triangle 7">
              <a:extLst>
                <a:ext uri="{FF2B5EF4-FFF2-40B4-BE49-F238E27FC236}">
                  <a16:creationId xmlns:a16="http://schemas.microsoft.com/office/drawing/2014/main" id="{C1F95B41-1F70-5541-A0B1-E31F6CB382D1}"/>
                </a:ext>
              </a:extLst>
            </p:cNvPr>
            <p:cNvSpPr/>
            <p:nvPr/>
          </p:nvSpPr>
          <p:spPr>
            <a:xfrm>
              <a:off x="8267700" y="1219200"/>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D3145F68-25BF-6F45-9133-78D5A5614430}"/>
                </a:ext>
              </a:extLst>
            </p:cNvPr>
            <p:cNvSpPr/>
            <p:nvPr/>
          </p:nvSpPr>
          <p:spPr>
            <a:xfrm rot="10800000">
              <a:off x="8267698" y="2340726"/>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32661B42-CFB6-BF43-BDC1-243E3C22207A}"/>
                </a:ext>
              </a:extLst>
            </p:cNvPr>
            <p:cNvSpPr/>
            <p:nvPr/>
          </p:nvSpPr>
          <p:spPr>
            <a:xfrm>
              <a:off x="9117614" y="2441587"/>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309A7C49-973C-FD42-AB70-5B57BBDB1D85}"/>
                </a:ext>
              </a:extLst>
            </p:cNvPr>
            <p:cNvSpPr/>
            <p:nvPr/>
          </p:nvSpPr>
          <p:spPr>
            <a:xfrm rot="10800000">
              <a:off x="9117612" y="3563113"/>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A49B51FE-E6AA-5A45-BD6C-DA4BF7C9EC64}"/>
                </a:ext>
              </a:extLst>
            </p:cNvPr>
            <p:cNvSpPr/>
            <p:nvPr/>
          </p:nvSpPr>
          <p:spPr>
            <a:xfrm rot="10800000">
              <a:off x="9118598" y="-14627"/>
              <a:ext cx="3073402" cy="230083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DCC5E1A3-499A-4A42-912A-329D6FA81565}"/>
                </a:ext>
              </a:extLst>
            </p:cNvPr>
            <p:cNvSpPr/>
            <p:nvPr/>
          </p:nvSpPr>
          <p:spPr>
            <a:xfrm>
              <a:off x="11194577" y="5032308"/>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7478C905-13B8-3549-A925-632AF93DA529}"/>
                </a:ext>
              </a:extLst>
            </p:cNvPr>
            <p:cNvSpPr/>
            <p:nvPr/>
          </p:nvSpPr>
          <p:spPr>
            <a:xfrm rot="10800000">
              <a:off x="10726003" y="4976702"/>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EBBDD6DB-9153-F84A-8A6D-72FB50473A0B}"/>
                </a:ext>
              </a:extLst>
            </p:cNvPr>
            <p:cNvSpPr/>
            <p:nvPr/>
          </p:nvSpPr>
          <p:spPr>
            <a:xfrm>
              <a:off x="10726004" y="4358384"/>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0F2B7324-B883-D04D-AA46-6BD0AF8386FA}"/>
                </a:ext>
              </a:extLst>
            </p:cNvPr>
            <p:cNvSpPr/>
            <p:nvPr/>
          </p:nvSpPr>
          <p:spPr>
            <a:xfrm>
              <a:off x="10732980" y="2926103"/>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E2E2A6B5-3297-124A-A02B-7888670A8E19}"/>
                </a:ext>
              </a:extLst>
            </p:cNvPr>
            <p:cNvSpPr/>
            <p:nvPr/>
          </p:nvSpPr>
          <p:spPr>
            <a:xfrm rot="10800000">
              <a:off x="10732979" y="3544421"/>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56579292-2F63-8344-B4D4-B3104A9FF118}"/>
                </a:ext>
              </a:extLst>
            </p:cNvPr>
            <p:cNvSpPr/>
            <p:nvPr/>
          </p:nvSpPr>
          <p:spPr>
            <a:xfrm>
              <a:off x="11201553" y="3600027"/>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7246C88E-4533-0C4B-B184-73C1B498B8FC}"/>
                </a:ext>
              </a:extLst>
            </p:cNvPr>
            <p:cNvSpPr/>
            <p:nvPr/>
          </p:nvSpPr>
          <p:spPr>
            <a:xfrm rot="10800000">
              <a:off x="11201552" y="4218345"/>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03EC3B23-B8B6-1B4A-9899-999384E3DFAC}"/>
                </a:ext>
              </a:extLst>
            </p:cNvPr>
            <p:cNvSpPr/>
            <p:nvPr/>
          </p:nvSpPr>
          <p:spPr>
            <a:xfrm>
              <a:off x="9465415" y="535103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3680E3CF-DB8A-9047-B4CD-2F5BA9988567}"/>
                </a:ext>
              </a:extLst>
            </p:cNvPr>
            <p:cNvSpPr/>
            <p:nvPr/>
          </p:nvSpPr>
          <p:spPr>
            <a:xfrm rot="10800000">
              <a:off x="8796054" y="4684640"/>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F70F9821-7B32-5942-B3E7-D8C865439557}"/>
                </a:ext>
              </a:extLst>
            </p:cNvPr>
            <p:cNvSpPr/>
            <p:nvPr/>
          </p:nvSpPr>
          <p:spPr>
            <a:xfrm>
              <a:off x="8796055" y="422568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17F49CF0-4F75-364D-B8B3-83A0B12E6A7E}"/>
                </a:ext>
              </a:extLst>
            </p:cNvPr>
            <p:cNvSpPr/>
            <p:nvPr/>
          </p:nvSpPr>
          <p:spPr>
            <a:xfrm>
              <a:off x="11429639" y="676405"/>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7448E9F5-8215-3D44-85D0-A590CF9868BA}"/>
                </a:ext>
              </a:extLst>
            </p:cNvPr>
            <p:cNvSpPr/>
            <p:nvPr/>
          </p:nvSpPr>
          <p:spPr>
            <a:xfrm rot="10800000">
              <a:off x="11429637" y="1797931"/>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90090464-F536-8E4A-BD6E-7EB365238ABE}"/>
                </a:ext>
              </a:extLst>
            </p:cNvPr>
            <p:cNvSpPr/>
            <p:nvPr/>
          </p:nvSpPr>
          <p:spPr>
            <a:xfrm rot="10800000">
              <a:off x="10001145" y="4978503"/>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A7D07E8-B811-E14D-8E65-1E5D7F4AE6EB}"/>
                </a:ext>
              </a:extLst>
            </p:cNvPr>
            <p:cNvSpPr/>
            <p:nvPr/>
          </p:nvSpPr>
          <p:spPr>
            <a:xfrm>
              <a:off x="8478550" y="3436582"/>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A48947FF-57CA-D249-96E7-117F9769097F}"/>
                </a:ext>
              </a:extLst>
            </p:cNvPr>
            <p:cNvSpPr/>
            <p:nvPr/>
          </p:nvSpPr>
          <p:spPr>
            <a:xfrm>
              <a:off x="10560298" y="3911608"/>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F04D09A2-2F95-5241-9100-2219D93B2329}"/>
                </a:ext>
              </a:extLst>
            </p:cNvPr>
            <p:cNvSpPr/>
            <p:nvPr/>
          </p:nvSpPr>
          <p:spPr>
            <a:xfrm rot="10800000">
              <a:off x="10924816" y="6039467"/>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1BDF32AB-DA0A-0D43-859F-2CD7DBE58638}"/>
                </a:ext>
              </a:extLst>
            </p:cNvPr>
            <p:cNvSpPr/>
            <p:nvPr/>
          </p:nvSpPr>
          <p:spPr>
            <a:xfrm rot="10800000">
              <a:off x="8157134" y="1651419"/>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E533EC0E-E681-8649-8038-EE2C8D3B5CE1}"/>
                </a:ext>
              </a:extLst>
            </p:cNvPr>
            <p:cNvSpPr/>
            <p:nvPr/>
          </p:nvSpPr>
          <p:spPr>
            <a:xfrm>
              <a:off x="11586492" y="2465841"/>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A5A29F83-7BB5-764B-95A1-F84D70156B63}"/>
                </a:ext>
              </a:extLst>
            </p:cNvPr>
            <p:cNvSpPr/>
            <p:nvPr/>
          </p:nvSpPr>
          <p:spPr>
            <a:xfrm>
              <a:off x="8875258" y="425489"/>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EDC38598-9CCC-964F-BB5E-C1A27ACDCC44}"/>
                </a:ext>
              </a:extLst>
            </p:cNvPr>
            <p:cNvSpPr/>
            <p:nvPr/>
          </p:nvSpPr>
          <p:spPr>
            <a:xfrm rot="10800000">
              <a:off x="11900905" y="4908188"/>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37">
              <a:extLst>
                <a:ext uri="{FF2B5EF4-FFF2-40B4-BE49-F238E27FC236}">
                  <a16:creationId xmlns:a16="http://schemas.microsoft.com/office/drawing/2014/main" id="{B7E5DB76-E9E8-AD4D-8A0B-33AC626B474D}"/>
                </a:ext>
              </a:extLst>
            </p:cNvPr>
            <p:cNvSpPr/>
            <p:nvPr/>
          </p:nvSpPr>
          <p:spPr>
            <a:xfrm>
              <a:off x="9494499" y="1271969"/>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74D31C-5D26-2048-8B9C-61EF38B28DBD}"/>
                </a:ext>
              </a:extLst>
            </p:cNvPr>
            <p:cNvSpPr/>
            <p:nvPr/>
          </p:nvSpPr>
          <p:spPr>
            <a:xfrm rot="10800000">
              <a:off x="7203068" y="-14628"/>
              <a:ext cx="1592986" cy="119255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6" y="6477000"/>
            <a:ext cx="6947194" cy="369332"/>
          </a:xfrm>
          <a:prstGeom prst="rect">
            <a:avLst/>
          </a:prstGeom>
          <a:noFill/>
        </p:spPr>
        <p:txBody>
          <a:bodyPr wrap="square" rtlCol="0">
            <a:spAutoFit/>
          </a:bodyPr>
          <a:lstStyle/>
          <a:p>
            <a:pPr algn="r"/>
            <a:r>
              <a:rPr lang="de" dirty="0">
                <a:solidFill>
                  <a:schemeClr val="bg1"/>
                </a:solidFill>
                <a:latin typeface="Century Gothic" panose="020B0502020202020204" pitchFamily="34" charset="0"/>
              </a:rPr>
              <a:t>IT-PROJEKT-ROADMAP</a:t>
            </a:r>
            <a:endParaRPr lang="en-US" dirty="0">
              <a:solidFill>
                <a:schemeClr val="bg1"/>
              </a:solidFill>
              <a:latin typeface="Century Gothic" panose="020B0502020202020204" pitchFamily="34" charset="0"/>
              <a:ea typeface="Arial" charset="0"/>
              <a:cs typeface="Arial" charset="0"/>
            </a:endParaRPr>
          </a:p>
        </p:txBody>
      </p:sp>
      <p:sp>
        <p:nvSpPr>
          <p:cNvPr id="71" name="TextBox 70">
            <a:extLst>
              <a:ext uri="{FF2B5EF4-FFF2-40B4-BE49-F238E27FC236}">
                <a16:creationId xmlns:a16="http://schemas.microsoft.com/office/drawing/2014/main" id="{33F93576-D8E0-454E-A543-936B0C588D58}"/>
              </a:ext>
            </a:extLst>
          </p:cNvPr>
          <p:cNvSpPr txBox="1"/>
          <p:nvPr/>
        </p:nvSpPr>
        <p:spPr>
          <a:xfrm>
            <a:off x="257548" y="172250"/>
            <a:ext cx="7309961" cy="400110"/>
          </a:xfrm>
          <a:prstGeom prst="rect">
            <a:avLst/>
          </a:prstGeom>
          <a:noFill/>
        </p:spPr>
        <p:txBody>
          <a:bodyPr wrap="square" rtlCol="0">
            <a:spAutoFit/>
          </a:bodyPr>
          <a:lstStyle/>
          <a:p>
            <a:r>
              <a:rPr lang="de" sz="2000" b="1" dirty="0">
                <a:solidFill>
                  <a:schemeClr val="tx1">
                    <a:lumMod val="65000"/>
                    <a:lumOff val="35000"/>
                  </a:schemeClr>
                </a:solidFill>
                <a:latin typeface="Century Gothic" panose="020B0502020202020204" pitchFamily="34" charset="0"/>
              </a:rPr>
              <a:t>ROADMAP-VORLAGE FÜR IT-PROJEKTE</a:t>
            </a:r>
          </a:p>
        </p:txBody>
      </p:sp>
      <p:sp>
        <p:nvSpPr>
          <p:cNvPr id="52" name="Rounded Rectangle 51">
            <a:extLst>
              <a:ext uri="{FF2B5EF4-FFF2-40B4-BE49-F238E27FC236}">
                <a16:creationId xmlns:a16="http://schemas.microsoft.com/office/drawing/2014/main" id="{31F90DC4-34A3-A145-AB1A-C09C97CCC7B2}"/>
              </a:ext>
            </a:extLst>
          </p:cNvPr>
          <p:cNvSpPr/>
          <p:nvPr/>
        </p:nvSpPr>
        <p:spPr>
          <a:xfrm>
            <a:off x="6806928" y="666807"/>
            <a:ext cx="457200" cy="274320"/>
          </a:xfrm>
          <a:prstGeom prst="roundRect">
            <a:avLst/>
          </a:prstGeom>
          <a:solidFill>
            <a:schemeClr val="accent4"/>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solidFill>
                <a:sysClr val="windowText" lastClr="000000"/>
              </a:solidFill>
            </a:endParaRPr>
          </a:p>
        </p:txBody>
      </p:sp>
      <p:sp>
        <p:nvSpPr>
          <p:cNvPr id="53" name="Rounded Rectangle 52">
            <a:extLst>
              <a:ext uri="{FF2B5EF4-FFF2-40B4-BE49-F238E27FC236}">
                <a16:creationId xmlns:a16="http://schemas.microsoft.com/office/drawing/2014/main" id="{9828DEEB-9DEC-BC41-BB04-0F725319529E}"/>
              </a:ext>
            </a:extLst>
          </p:cNvPr>
          <p:cNvSpPr/>
          <p:nvPr/>
        </p:nvSpPr>
        <p:spPr>
          <a:xfrm>
            <a:off x="3273782" y="666807"/>
            <a:ext cx="457200" cy="274320"/>
          </a:xfrm>
          <a:prstGeom prst="roundRect">
            <a:avLst/>
          </a:prstGeom>
          <a:solidFill>
            <a:srgbClr val="6CD5FC"/>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58" name="Rounded Rectangle 57">
            <a:extLst>
              <a:ext uri="{FF2B5EF4-FFF2-40B4-BE49-F238E27FC236}">
                <a16:creationId xmlns:a16="http://schemas.microsoft.com/office/drawing/2014/main" id="{B0D3FA7E-94BF-1A4D-AC12-93C78043AA9A}"/>
              </a:ext>
            </a:extLst>
          </p:cNvPr>
          <p:cNvSpPr/>
          <p:nvPr/>
        </p:nvSpPr>
        <p:spPr>
          <a:xfrm>
            <a:off x="8573501" y="666807"/>
            <a:ext cx="457200" cy="274320"/>
          </a:xfrm>
          <a:prstGeom prst="roundRect">
            <a:avLst/>
          </a:prstGeom>
          <a:solidFill>
            <a:schemeClr val="tx2">
              <a:lumMod val="40000"/>
              <a:lumOff val="60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solidFill>
                <a:sysClr val="windowText" lastClr="000000"/>
              </a:solidFill>
            </a:endParaRPr>
          </a:p>
        </p:txBody>
      </p:sp>
      <p:sp>
        <p:nvSpPr>
          <p:cNvPr id="59" name="Rounded Rectangle 58">
            <a:extLst>
              <a:ext uri="{FF2B5EF4-FFF2-40B4-BE49-F238E27FC236}">
                <a16:creationId xmlns:a16="http://schemas.microsoft.com/office/drawing/2014/main" id="{A31AC433-9D00-2748-BB51-6C55D9A45895}"/>
              </a:ext>
            </a:extLst>
          </p:cNvPr>
          <p:cNvSpPr/>
          <p:nvPr/>
        </p:nvSpPr>
        <p:spPr>
          <a:xfrm>
            <a:off x="10340074" y="666807"/>
            <a:ext cx="457200" cy="274320"/>
          </a:xfrm>
          <a:prstGeom prst="roundRect">
            <a:avLst/>
          </a:prstGeom>
          <a:solidFill>
            <a:srgbClr val="FF7D3A"/>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solidFill>
                <a:schemeClr val="bg1"/>
              </a:solidFill>
            </a:endParaRPr>
          </a:p>
        </p:txBody>
      </p:sp>
      <p:sp>
        <p:nvSpPr>
          <p:cNvPr id="62" name="Rounded Rectangle 61">
            <a:extLst>
              <a:ext uri="{FF2B5EF4-FFF2-40B4-BE49-F238E27FC236}">
                <a16:creationId xmlns:a16="http://schemas.microsoft.com/office/drawing/2014/main" id="{6400F283-9CAE-C843-A704-B795FC8E055A}"/>
              </a:ext>
            </a:extLst>
          </p:cNvPr>
          <p:cNvSpPr/>
          <p:nvPr/>
        </p:nvSpPr>
        <p:spPr>
          <a:xfrm>
            <a:off x="5040355" y="666807"/>
            <a:ext cx="457200" cy="274320"/>
          </a:xfrm>
          <a:prstGeom prst="roundRect">
            <a:avLst/>
          </a:prstGeom>
          <a:solidFill>
            <a:srgbClr val="A1F4EF"/>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en-US" sz="1100">
              <a:solidFill>
                <a:sysClr val="windowText" lastClr="000000"/>
              </a:solidFill>
            </a:endParaRPr>
          </a:p>
        </p:txBody>
      </p:sp>
      <p:sp>
        <p:nvSpPr>
          <p:cNvPr id="63" name="Rounded Rectangle 62">
            <a:extLst>
              <a:ext uri="{FF2B5EF4-FFF2-40B4-BE49-F238E27FC236}">
                <a16:creationId xmlns:a16="http://schemas.microsoft.com/office/drawing/2014/main" id="{87DAD5A4-0BA0-1442-83D7-B152C5CF51A7}"/>
              </a:ext>
            </a:extLst>
          </p:cNvPr>
          <p:cNvSpPr/>
          <p:nvPr/>
        </p:nvSpPr>
        <p:spPr>
          <a:xfrm>
            <a:off x="1507209" y="666807"/>
            <a:ext cx="457200" cy="274320"/>
          </a:xfrm>
          <a:prstGeom prst="roundRect">
            <a:avLst/>
          </a:prstGeom>
          <a:solidFill>
            <a:schemeClr val="bg1">
              <a:lumMod val="85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solidFill>
                <a:sysClr val="windowText" lastClr="000000"/>
              </a:solidFill>
            </a:endParaRPr>
          </a:p>
        </p:txBody>
      </p:sp>
      <p:sp>
        <p:nvSpPr>
          <p:cNvPr id="64" name="TextBox 1">
            <a:extLst>
              <a:ext uri="{FF2B5EF4-FFF2-40B4-BE49-F238E27FC236}">
                <a16:creationId xmlns:a16="http://schemas.microsoft.com/office/drawing/2014/main" id="{FAB1ADFC-3521-9047-BEDB-1EFAA9534DFB}"/>
              </a:ext>
            </a:extLst>
          </p:cNvPr>
          <p:cNvSpPr txBox="1"/>
          <p:nvPr/>
        </p:nvSpPr>
        <p:spPr>
          <a:xfrm>
            <a:off x="1989809" y="679759"/>
            <a:ext cx="1094017" cy="265201"/>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de" sz="1100">
                <a:latin typeface="Century Gothic" panose="020B0502020202020204" pitchFamily="34" charset="0"/>
              </a:rPr>
              <a:t>SCHLÜSSELFARBE 1</a:t>
            </a:r>
          </a:p>
        </p:txBody>
      </p:sp>
      <p:sp>
        <p:nvSpPr>
          <p:cNvPr id="65" name="TextBox 40">
            <a:extLst>
              <a:ext uri="{FF2B5EF4-FFF2-40B4-BE49-F238E27FC236}">
                <a16:creationId xmlns:a16="http://schemas.microsoft.com/office/drawing/2014/main" id="{B7B4AAB0-CEFF-8142-803B-B719C87FA0B7}"/>
              </a:ext>
            </a:extLst>
          </p:cNvPr>
          <p:cNvSpPr txBox="1"/>
          <p:nvPr/>
        </p:nvSpPr>
        <p:spPr>
          <a:xfrm>
            <a:off x="7289148" y="679759"/>
            <a:ext cx="1133067" cy="265201"/>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de" sz="1100">
                <a:latin typeface="Century Gothic" panose="020B0502020202020204" pitchFamily="34" charset="0"/>
              </a:rPr>
              <a:t>SCHLÜSSELFARBE 4</a:t>
            </a:r>
          </a:p>
        </p:txBody>
      </p:sp>
      <p:sp>
        <p:nvSpPr>
          <p:cNvPr id="66" name="TextBox 41">
            <a:extLst>
              <a:ext uri="{FF2B5EF4-FFF2-40B4-BE49-F238E27FC236}">
                <a16:creationId xmlns:a16="http://schemas.microsoft.com/office/drawing/2014/main" id="{7559C27F-7953-2C40-A6F0-B45DFEEFDAFB}"/>
              </a:ext>
            </a:extLst>
          </p:cNvPr>
          <p:cNvSpPr txBox="1"/>
          <p:nvPr/>
        </p:nvSpPr>
        <p:spPr>
          <a:xfrm>
            <a:off x="3730222" y="679759"/>
            <a:ext cx="1133067" cy="265201"/>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de" sz="1100">
                <a:latin typeface="Century Gothic" panose="020B0502020202020204" pitchFamily="34" charset="0"/>
              </a:rPr>
              <a:t>SCHLÜSSELFARBE 2</a:t>
            </a:r>
          </a:p>
        </p:txBody>
      </p:sp>
      <p:sp>
        <p:nvSpPr>
          <p:cNvPr id="67" name="TextBox 42">
            <a:extLst>
              <a:ext uri="{FF2B5EF4-FFF2-40B4-BE49-F238E27FC236}">
                <a16:creationId xmlns:a16="http://schemas.microsoft.com/office/drawing/2014/main" id="{56BCA16C-8833-F14E-8BA0-E4BD774D6714}"/>
              </a:ext>
            </a:extLst>
          </p:cNvPr>
          <p:cNvSpPr txBox="1"/>
          <p:nvPr/>
        </p:nvSpPr>
        <p:spPr>
          <a:xfrm>
            <a:off x="9068611" y="679759"/>
            <a:ext cx="1133067" cy="265201"/>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de" sz="1100">
                <a:latin typeface="Century Gothic" panose="020B0502020202020204" pitchFamily="34" charset="0"/>
              </a:rPr>
              <a:t>SCHLÜSSELFARBE 5</a:t>
            </a:r>
          </a:p>
        </p:txBody>
      </p:sp>
      <p:sp>
        <p:nvSpPr>
          <p:cNvPr id="68" name="TextBox 43">
            <a:extLst>
              <a:ext uri="{FF2B5EF4-FFF2-40B4-BE49-F238E27FC236}">
                <a16:creationId xmlns:a16="http://schemas.microsoft.com/office/drawing/2014/main" id="{64C944A2-3290-0341-90F8-2EC6ADD61718}"/>
              </a:ext>
            </a:extLst>
          </p:cNvPr>
          <p:cNvSpPr txBox="1"/>
          <p:nvPr/>
        </p:nvSpPr>
        <p:spPr>
          <a:xfrm>
            <a:off x="5509685" y="679759"/>
            <a:ext cx="1133067" cy="265201"/>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de" sz="1100">
                <a:latin typeface="Century Gothic" panose="020B0502020202020204" pitchFamily="34" charset="0"/>
              </a:rPr>
              <a:t>SCHLÜSSELFARBE 3</a:t>
            </a:r>
          </a:p>
        </p:txBody>
      </p:sp>
      <p:sp>
        <p:nvSpPr>
          <p:cNvPr id="69" name="TextBox 44">
            <a:extLst>
              <a:ext uri="{FF2B5EF4-FFF2-40B4-BE49-F238E27FC236}">
                <a16:creationId xmlns:a16="http://schemas.microsoft.com/office/drawing/2014/main" id="{19E3D139-683E-6646-81A5-A387343AE53F}"/>
              </a:ext>
            </a:extLst>
          </p:cNvPr>
          <p:cNvSpPr txBox="1"/>
          <p:nvPr/>
        </p:nvSpPr>
        <p:spPr>
          <a:xfrm>
            <a:off x="10848074" y="679759"/>
            <a:ext cx="1094017" cy="265201"/>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de" sz="1100">
                <a:latin typeface="Century Gothic" panose="020B0502020202020204" pitchFamily="34" charset="0"/>
              </a:rPr>
              <a:t>SCHLÜSSELFARBE 6</a:t>
            </a:r>
          </a:p>
        </p:txBody>
      </p:sp>
      <p:sp>
        <p:nvSpPr>
          <p:cNvPr id="70" name="TextBox 34">
            <a:extLst>
              <a:ext uri="{FF2B5EF4-FFF2-40B4-BE49-F238E27FC236}">
                <a16:creationId xmlns:a16="http://schemas.microsoft.com/office/drawing/2014/main" id="{E4B8B7CB-042F-B144-A64B-7088C3341325}"/>
              </a:ext>
            </a:extLst>
          </p:cNvPr>
          <p:cNvSpPr txBox="1"/>
          <p:nvPr/>
        </p:nvSpPr>
        <p:spPr>
          <a:xfrm>
            <a:off x="249909" y="590859"/>
            <a:ext cx="1124988" cy="532453"/>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de" sz="1400">
                <a:solidFill>
                  <a:schemeClr val="tx1">
                    <a:lumMod val="65000"/>
                    <a:lumOff val="35000"/>
                  </a:schemeClr>
                </a:solidFill>
                <a:latin typeface="Century Gothic" panose="020B0502020202020204" pitchFamily="34" charset="0"/>
              </a:rPr>
              <a:t>DEPT -oder- </a:t>
            </a:r>
          </a:p>
          <a:p>
            <a:r>
              <a:rPr lang="de" sz="1400">
                <a:solidFill>
                  <a:schemeClr val="tx1">
                    <a:lumMod val="65000"/>
                    <a:lumOff val="35000"/>
                  </a:schemeClr>
                </a:solidFill>
                <a:latin typeface="Century Gothic" panose="020B0502020202020204" pitchFamily="34" charset="0"/>
              </a:rPr>
              <a:t>STATUSSCHLÜSSEL</a:t>
            </a:r>
          </a:p>
        </p:txBody>
      </p:sp>
      <p:graphicFrame>
        <p:nvGraphicFramePr>
          <p:cNvPr id="4" name="Table 3">
            <a:extLst>
              <a:ext uri="{FF2B5EF4-FFF2-40B4-BE49-F238E27FC236}">
                <a16:creationId xmlns:a16="http://schemas.microsoft.com/office/drawing/2014/main" id="{7A75A160-8D2E-4244-9127-D18BBA6EDC3D}"/>
              </a:ext>
            </a:extLst>
          </p:cNvPr>
          <p:cNvGraphicFramePr>
            <a:graphicFrameLocks noGrp="1"/>
          </p:cNvGraphicFramePr>
          <p:nvPr>
            <p:extLst>
              <p:ext uri="{D42A27DB-BD31-4B8C-83A1-F6EECF244321}">
                <p14:modId xmlns:p14="http://schemas.microsoft.com/office/powerpoint/2010/main" val="1075799900"/>
              </p:ext>
            </p:extLst>
          </p:nvPr>
        </p:nvGraphicFramePr>
        <p:xfrm>
          <a:off x="351221" y="1155825"/>
          <a:ext cx="11590872" cy="5157366"/>
        </p:xfrm>
        <a:graphic>
          <a:graphicData uri="http://schemas.openxmlformats.org/drawingml/2006/table">
            <a:tbl>
              <a:tblPr>
                <a:tableStyleId>{5C22544A-7EE6-4342-B048-85BDC9FD1C3A}</a:tableStyleId>
              </a:tblPr>
              <a:tblGrid>
                <a:gridCol w="965906">
                  <a:extLst>
                    <a:ext uri="{9D8B030D-6E8A-4147-A177-3AD203B41FA5}">
                      <a16:colId xmlns:a16="http://schemas.microsoft.com/office/drawing/2014/main" val="3139505368"/>
                    </a:ext>
                  </a:extLst>
                </a:gridCol>
                <a:gridCol w="965906">
                  <a:extLst>
                    <a:ext uri="{9D8B030D-6E8A-4147-A177-3AD203B41FA5}">
                      <a16:colId xmlns:a16="http://schemas.microsoft.com/office/drawing/2014/main" val="1361168048"/>
                    </a:ext>
                  </a:extLst>
                </a:gridCol>
                <a:gridCol w="965906">
                  <a:extLst>
                    <a:ext uri="{9D8B030D-6E8A-4147-A177-3AD203B41FA5}">
                      <a16:colId xmlns:a16="http://schemas.microsoft.com/office/drawing/2014/main" val="4031549789"/>
                    </a:ext>
                  </a:extLst>
                </a:gridCol>
                <a:gridCol w="965906">
                  <a:extLst>
                    <a:ext uri="{9D8B030D-6E8A-4147-A177-3AD203B41FA5}">
                      <a16:colId xmlns:a16="http://schemas.microsoft.com/office/drawing/2014/main" val="557339831"/>
                    </a:ext>
                  </a:extLst>
                </a:gridCol>
                <a:gridCol w="965906">
                  <a:extLst>
                    <a:ext uri="{9D8B030D-6E8A-4147-A177-3AD203B41FA5}">
                      <a16:colId xmlns:a16="http://schemas.microsoft.com/office/drawing/2014/main" val="2496635188"/>
                    </a:ext>
                  </a:extLst>
                </a:gridCol>
                <a:gridCol w="965906">
                  <a:extLst>
                    <a:ext uri="{9D8B030D-6E8A-4147-A177-3AD203B41FA5}">
                      <a16:colId xmlns:a16="http://schemas.microsoft.com/office/drawing/2014/main" val="1402687913"/>
                    </a:ext>
                  </a:extLst>
                </a:gridCol>
                <a:gridCol w="965906">
                  <a:extLst>
                    <a:ext uri="{9D8B030D-6E8A-4147-A177-3AD203B41FA5}">
                      <a16:colId xmlns:a16="http://schemas.microsoft.com/office/drawing/2014/main" val="564443444"/>
                    </a:ext>
                  </a:extLst>
                </a:gridCol>
                <a:gridCol w="965906">
                  <a:extLst>
                    <a:ext uri="{9D8B030D-6E8A-4147-A177-3AD203B41FA5}">
                      <a16:colId xmlns:a16="http://schemas.microsoft.com/office/drawing/2014/main" val="2107487157"/>
                    </a:ext>
                  </a:extLst>
                </a:gridCol>
                <a:gridCol w="965906">
                  <a:extLst>
                    <a:ext uri="{9D8B030D-6E8A-4147-A177-3AD203B41FA5}">
                      <a16:colId xmlns:a16="http://schemas.microsoft.com/office/drawing/2014/main" val="410510501"/>
                    </a:ext>
                  </a:extLst>
                </a:gridCol>
                <a:gridCol w="965906">
                  <a:extLst>
                    <a:ext uri="{9D8B030D-6E8A-4147-A177-3AD203B41FA5}">
                      <a16:colId xmlns:a16="http://schemas.microsoft.com/office/drawing/2014/main" val="812037454"/>
                    </a:ext>
                  </a:extLst>
                </a:gridCol>
                <a:gridCol w="965906">
                  <a:extLst>
                    <a:ext uri="{9D8B030D-6E8A-4147-A177-3AD203B41FA5}">
                      <a16:colId xmlns:a16="http://schemas.microsoft.com/office/drawing/2014/main" val="3430242789"/>
                    </a:ext>
                  </a:extLst>
                </a:gridCol>
                <a:gridCol w="965906">
                  <a:extLst>
                    <a:ext uri="{9D8B030D-6E8A-4147-A177-3AD203B41FA5}">
                      <a16:colId xmlns:a16="http://schemas.microsoft.com/office/drawing/2014/main" val="2786832483"/>
                    </a:ext>
                  </a:extLst>
                </a:gridCol>
              </a:tblGrid>
              <a:tr h="217228">
                <a:tc gridSpan="12">
                  <a:txBody>
                    <a:bodyPr/>
                    <a:lstStyle/>
                    <a:p>
                      <a:pPr algn="l" fontAlgn="ctr"/>
                      <a:r>
                        <a:rPr lang="de" sz="1200" u="none" strike="noStrike" dirty="0">
                          <a:effectLst/>
                          <a:latin typeface="Century Gothic" panose="020B0502020202020204" pitchFamily="34" charset="0"/>
                        </a:rPr>
                        <a:t>20XX</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mpd="sng">
                      <a:noFill/>
                    </a:lnL>
                    <a:lnR w="12700" cmpd="sng">
                      <a:noFill/>
                    </a:lnR>
                    <a:lnT w="12700" cmpd="sng">
                      <a:noFill/>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44912992"/>
                  </a:ext>
                </a:extLst>
              </a:tr>
              <a:tr h="246850">
                <a:tc>
                  <a:txBody>
                    <a:bodyPr/>
                    <a:lstStyle/>
                    <a:p>
                      <a:pPr algn="ctr" fontAlgn="ctr"/>
                      <a:r>
                        <a:rPr lang="de" sz="1000" b="1" u="none" strike="noStrike" dirty="0">
                          <a:effectLst/>
                          <a:latin typeface="Century Gothic" panose="020B0502020202020204" pitchFamily="34" charset="0"/>
                        </a:rPr>
                        <a:t>JAN</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fontAlgn="ctr"/>
                      <a:r>
                        <a:rPr lang="de" sz="1000" b="1" u="none" strike="noStrike" dirty="0">
                          <a:effectLst/>
                          <a:latin typeface="Century Gothic" panose="020B0502020202020204" pitchFamily="34" charset="0"/>
                        </a:rPr>
                        <a:t>FEBRUAR</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fontAlgn="ctr"/>
                      <a:r>
                        <a:rPr lang="de" sz="1000" b="1" u="none" strike="noStrike" dirty="0">
                          <a:effectLst/>
                          <a:latin typeface="Century Gothic" panose="020B0502020202020204" pitchFamily="34" charset="0"/>
                        </a:rPr>
                        <a:t>VERDERBEN</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fontAlgn="ctr"/>
                      <a:r>
                        <a:rPr lang="de" sz="1000" b="1" u="none" strike="noStrike" dirty="0">
                          <a:effectLst/>
                          <a:latin typeface="Century Gothic" panose="020B0502020202020204" pitchFamily="34" charset="0"/>
                        </a:rPr>
                        <a:t>effektiver Jahreszins</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ctr" fontAlgn="ctr"/>
                      <a:r>
                        <a:rPr lang="de" sz="1000" b="1" u="none" strike="noStrike" dirty="0">
                          <a:effectLst/>
                          <a:latin typeface="Century Gothic" panose="020B0502020202020204" pitchFamily="34" charset="0"/>
                        </a:rPr>
                        <a:t>MAI</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ctr" fontAlgn="ctr"/>
                      <a:r>
                        <a:rPr lang="de" sz="1000" b="1" u="none" strike="noStrike" dirty="0">
                          <a:effectLst/>
                          <a:latin typeface="Century Gothic" panose="020B0502020202020204" pitchFamily="34" charset="0"/>
                        </a:rPr>
                        <a:t>JUN</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ctr" fontAlgn="ctr"/>
                      <a:r>
                        <a:rPr lang="de" sz="1000" b="1" u="none" strike="noStrike" dirty="0">
                          <a:effectLst/>
                          <a:latin typeface="Century Gothic" panose="020B0502020202020204" pitchFamily="34" charset="0"/>
                        </a:rPr>
                        <a:t>JULI</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fontAlgn="ctr"/>
                      <a:r>
                        <a:rPr lang="de" sz="1000" b="1" u="none" strike="noStrike" dirty="0">
                          <a:effectLst/>
                          <a:latin typeface="Century Gothic" panose="020B0502020202020204" pitchFamily="34" charset="0"/>
                        </a:rPr>
                        <a:t>AUG</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fontAlgn="ctr"/>
                      <a:r>
                        <a:rPr lang="de" sz="1000" b="1" u="none" strike="noStrike" dirty="0">
                          <a:effectLst/>
                          <a:latin typeface="Century Gothic" panose="020B0502020202020204" pitchFamily="34" charset="0"/>
                        </a:rPr>
                        <a:t>SEPTEMBER</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fontAlgn="ctr"/>
                      <a:r>
                        <a:rPr lang="de" sz="1000" b="1" u="none" strike="noStrike" dirty="0">
                          <a:effectLst/>
                          <a:latin typeface="Century Gothic" panose="020B0502020202020204" pitchFamily="34" charset="0"/>
                        </a:rPr>
                        <a:t>OKT</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ctr" fontAlgn="ctr"/>
                      <a:r>
                        <a:rPr lang="de" sz="1000" b="1" u="none" strike="noStrike" dirty="0">
                          <a:effectLst/>
                          <a:latin typeface="Century Gothic" panose="020B0502020202020204" pitchFamily="34" charset="0"/>
                        </a:rPr>
                        <a:t>NOV</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ctr" fontAlgn="ctr"/>
                      <a:r>
                        <a:rPr lang="de" sz="1000" b="1" u="none" strike="noStrike" dirty="0">
                          <a:effectLst/>
                          <a:latin typeface="Century Gothic" panose="020B0502020202020204" pitchFamily="34" charset="0"/>
                        </a:rPr>
                        <a:t>DEC</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extLst>
                  <a:ext uri="{0D108BD9-81ED-4DB2-BD59-A6C34878D82A}">
                    <a16:rowId xmlns:a16="http://schemas.microsoft.com/office/drawing/2014/main" val="3283988016"/>
                  </a:ext>
                </a:extLst>
              </a:tr>
              <a:tr h="239415">
                <a:tc gridSpan="12">
                  <a:txBody>
                    <a:bodyPr/>
                    <a:lstStyle/>
                    <a:p>
                      <a:pPr algn="l" fontAlgn="b"/>
                      <a:r>
                        <a:rPr lang="de" sz="1100" u="none" strike="noStrike" dirty="0">
                          <a:effectLst/>
                          <a:latin typeface="Century Gothic" panose="020B0502020202020204" pitchFamily="34" charset="0"/>
                        </a:rPr>
                        <a:t>NETZ</a:t>
                      </a:r>
                      <a:endParaRPr lang="en-US" sz="1100" b="0" i="0" u="none" strike="noStrike" dirty="0">
                        <a:solidFill>
                          <a:srgbClr val="000000"/>
                        </a:solidFill>
                        <a:effectLst/>
                        <a:latin typeface="Century Gothic" panose="020B0502020202020204" pitchFamily="34" charset="0"/>
                      </a:endParaRPr>
                    </a:p>
                  </a:txBody>
                  <a:tcPr marL="6374" marR="6374" marT="6374" marB="0" anchor="b">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717079978"/>
                  </a:ext>
                </a:extLst>
              </a:tr>
              <a:tr h="1294266">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extLst>
                  <a:ext uri="{0D108BD9-81ED-4DB2-BD59-A6C34878D82A}">
                    <a16:rowId xmlns:a16="http://schemas.microsoft.com/office/drawing/2014/main" val="2543157171"/>
                  </a:ext>
                </a:extLst>
              </a:tr>
              <a:tr h="246299">
                <a:tc gridSpan="12">
                  <a:txBody>
                    <a:bodyPr/>
                    <a:lstStyle/>
                    <a:p>
                      <a:pPr algn="l" fontAlgn="b"/>
                      <a:r>
                        <a:rPr lang="de" sz="1100" u="none" strike="noStrike" dirty="0">
                          <a:effectLst/>
                          <a:latin typeface="Century Gothic" panose="020B0502020202020204" pitchFamily="34" charset="0"/>
                        </a:rPr>
                        <a:t>SICHERHEIT</a:t>
                      </a:r>
                      <a:endParaRPr lang="en-US" sz="1100" b="0" i="0" u="none" strike="noStrike" dirty="0">
                        <a:solidFill>
                          <a:srgbClr val="000000"/>
                        </a:solidFill>
                        <a:effectLst/>
                        <a:latin typeface="Century Gothic" panose="020B0502020202020204" pitchFamily="34" charset="0"/>
                      </a:endParaRPr>
                    </a:p>
                  </a:txBody>
                  <a:tcPr marL="6374" marR="6374" marT="6374" marB="0" anchor="b">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059081865"/>
                  </a:ext>
                </a:extLst>
              </a:tr>
              <a:tr h="1332986">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extLst>
                  <a:ext uri="{0D108BD9-81ED-4DB2-BD59-A6C34878D82A}">
                    <a16:rowId xmlns:a16="http://schemas.microsoft.com/office/drawing/2014/main" val="997598651"/>
                  </a:ext>
                </a:extLst>
              </a:tr>
              <a:tr h="247336">
                <a:tc gridSpan="12">
                  <a:txBody>
                    <a:bodyPr/>
                    <a:lstStyle/>
                    <a:p>
                      <a:pPr algn="l" fontAlgn="b"/>
                      <a:r>
                        <a:rPr lang="de" sz="1100" u="none" strike="noStrike" dirty="0">
                          <a:effectLst/>
                          <a:latin typeface="Century Gothic" panose="020B0502020202020204" pitchFamily="34" charset="0"/>
                        </a:rPr>
                        <a:t>BEDARFSERMITTLUNG</a:t>
                      </a:r>
                      <a:endParaRPr lang="en-US" sz="1100" b="0" i="0" u="none" strike="noStrike" dirty="0">
                        <a:solidFill>
                          <a:srgbClr val="000000"/>
                        </a:solidFill>
                        <a:effectLst/>
                        <a:latin typeface="Century Gothic" panose="020B0502020202020204" pitchFamily="34" charset="0"/>
                      </a:endParaRPr>
                    </a:p>
                  </a:txBody>
                  <a:tcPr marL="6374" marR="6374" marT="6374" marB="0" anchor="b">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593437475"/>
                  </a:ext>
                </a:extLst>
              </a:tr>
              <a:tr h="1332986">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extLst>
                  <a:ext uri="{0D108BD9-81ED-4DB2-BD59-A6C34878D82A}">
                    <a16:rowId xmlns:a16="http://schemas.microsoft.com/office/drawing/2014/main" val="243334354"/>
                  </a:ext>
                </a:extLst>
              </a:tr>
            </a:tbl>
          </a:graphicData>
        </a:graphic>
      </p:graphicFrame>
      <p:sp>
        <p:nvSpPr>
          <p:cNvPr id="95" name="Rounded Rectangle 94">
            <a:extLst>
              <a:ext uri="{FF2B5EF4-FFF2-40B4-BE49-F238E27FC236}">
                <a16:creationId xmlns:a16="http://schemas.microsoft.com/office/drawing/2014/main" id="{B213C206-617F-B34A-81CF-3AA7C6B317A0}"/>
              </a:ext>
            </a:extLst>
          </p:cNvPr>
          <p:cNvSpPr/>
          <p:nvPr/>
        </p:nvSpPr>
        <p:spPr>
          <a:xfrm>
            <a:off x="5163029" y="5148226"/>
            <a:ext cx="5722515" cy="264167"/>
          </a:xfrm>
          <a:prstGeom prst="roundRect">
            <a:avLst/>
          </a:prstGeom>
          <a:solidFill>
            <a:schemeClr val="bg1">
              <a:lumMod val="85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de" sz="900" b="1">
                <a:solidFill>
                  <a:sysClr val="windowText" lastClr="000000"/>
                </a:solidFill>
                <a:latin typeface="Century Gothic" panose="020B0502020202020204" pitchFamily="34" charset="0"/>
                <a:ea typeface="Arial" charset="0"/>
                <a:cs typeface="Arial" charset="0"/>
              </a:rPr>
              <a:t>AKTIVITÄT 1</a:t>
            </a:r>
          </a:p>
        </p:txBody>
      </p:sp>
      <p:sp>
        <p:nvSpPr>
          <p:cNvPr id="96" name="Rounded Rectangle 95">
            <a:extLst>
              <a:ext uri="{FF2B5EF4-FFF2-40B4-BE49-F238E27FC236}">
                <a16:creationId xmlns:a16="http://schemas.microsoft.com/office/drawing/2014/main" id="{68EB49AC-C9E8-EF42-8900-EE5D30F0E18E}"/>
              </a:ext>
            </a:extLst>
          </p:cNvPr>
          <p:cNvSpPr/>
          <p:nvPr/>
        </p:nvSpPr>
        <p:spPr>
          <a:xfrm>
            <a:off x="8720049" y="5813566"/>
            <a:ext cx="2068411" cy="264167"/>
          </a:xfrm>
          <a:prstGeom prst="roundRect">
            <a:avLst/>
          </a:prstGeom>
          <a:solidFill>
            <a:srgbClr val="FF7D3A"/>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de" sz="900" b="1">
                <a:solidFill>
                  <a:sysClr val="windowText" lastClr="000000"/>
                </a:solidFill>
                <a:latin typeface="Century Gothic" panose="020B0502020202020204" pitchFamily="34" charset="0"/>
                <a:ea typeface="Arial" charset="0"/>
                <a:cs typeface="Arial" charset="0"/>
              </a:rPr>
              <a:t>AKTIVITÄT 2</a:t>
            </a:r>
            <a:endParaRPr lang="en-US" sz="900" b="1">
              <a:solidFill>
                <a:schemeClr val="bg1"/>
              </a:solidFill>
              <a:latin typeface="Century Gothic" panose="020B0502020202020204" pitchFamily="34" charset="0"/>
              <a:ea typeface="Arial" charset="0"/>
              <a:cs typeface="Arial" charset="0"/>
            </a:endParaRPr>
          </a:p>
        </p:txBody>
      </p:sp>
      <p:sp>
        <p:nvSpPr>
          <p:cNvPr id="99" name="Rounded Rectangle 98">
            <a:extLst>
              <a:ext uri="{FF2B5EF4-FFF2-40B4-BE49-F238E27FC236}">
                <a16:creationId xmlns:a16="http://schemas.microsoft.com/office/drawing/2014/main" id="{6769D3F1-B7C6-9D4B-8AA1-88D83569F980}"/>
              </a:ext>
            </a:extLst>
          </p:cNvPr>
          <p:cNvSpPr/>
          <p:nvPr/>
        </p:nvSpPr>
        <p:spPr>
          <a:xfrm>
            <a:off x="384378" y="1930399"/>
            <a:ext cx="1901213" cy="264167"/>
          </a:xfrm>
          <a:prstGeom prst="roundRect">
            <a:avLst/>
          </a:prstGeom>
          <a:solidFill>
            <a:schemeClr val="bg1">
              <a:lumMod val="85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de" sz="900" b="1">
                <a:solidFill>
                  <a:sysClr val="windowText" lastClr="000000"/>
                </a:solidFill>
                <a:latin typeface="Century Gothic" panose="020B0502020202020204" pitchFamily="34" charset="0"/>
                <a:ea typeface="Arial" charset="0"/>
                <a:cs typeface="Arial" charset="0"/>
              </a:rPr>
              <a:t>AKTIVITÄT 1</a:t>
            </a:r>
          </a:p>
        </p:txBody>
      </p:sp>
      <p:sp>
        <p:nvSpPr>
          <p:cNvPr id="100" name="Rounded Rectangle 99">
            <a:extLst>
              <a:ext uri="{FF2B5EF4-FFF2-40B4-BE49-F238E27FC236}">
                <a16:creationId xmlns:a16="http://schemas.microsoft.com/office/drawing/2014/main" id="{FC8CF580-20B1-194B-BDEC-541CC2B3EC4C}"/>
              </a:ext>
            </a:extLst>
          </p:cNvPr>
          <p:cNvSpPr/>
          <p:nvPr/>
        </p:nvSpPr>
        <p:spPr>
          <a:xfrm>
            <a:off x="2415035" y="1930399"/>
            <a:ext cx="1040948" cy="264167"/>
          </a:xfrm>
          <a:prstGeom prst="roundRect">
            <a:avLst/>
          </a:prstGeom>
          <a:solidFill>
            <a:srgbClr val="6CD5FC"/>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de" sz="900" b="1">
                <a:solidFill>
                  <a:sysClr val="windowText" lastClr="000000"/>
                </a:solidFill>
                <a:latin typeface="Century Gothic" panose="020B0502020202020204" pitchFamily="34" charset="0"/>
                <a:ea typeface="Arial" charset="0"/>
                <a:cs typeface="Arial" charset="0"/>
              </a:rPr>
              <a:t>AKTIVITÄT 2</a:t>
            </a:r>
            <a:endParaRPr lang="en-US" sz="900" b="1">
              <a:solidFill>
                <a:schemeClr val="bg1"/>
              </a:solidFill>
              <a:latin typeface="Century Gothic" panose="020B0502020202020204" pitchFamily="34" charset="0"/>
              <a:ea typeface="Arial" charset="0"/>
              <a:cs typeface="Arial" charset="0"/>
            </a:endParaRPr>
          </a:p>
        </p:txBody>
      </p:sp>
      <p:sp>
        <p:nvSpPr>
          <p:cNvPr id="101" name="Rounded Rectangle 100">
            <a:extLst>
              <a:ext uri="{FF2B5EF4-FFF2-40B4-BE49-F238E27FC236}">
                <a16:creationId xmlns:a16="http://schemas.microsoft.com/office/drawing/2014/main" id="{87769A52-A447-3040-9FEA-C7D29C72699C}"/>
              </a:ext>
            </a:extLst>
          </p:cNvPr>
          <p:cNvSpPr/>
          <p:nvPr/>
        </p:nvSpPr>
        <p:spPr>
          <a:xfrm>
            <a:off x="3820045" y="2366948"/>
            <a:ext cx="2068411" cy="264167"/>
          </a:xfrm>
          <a:prstGeom prst="roundRect">
            <a:avLst/>
          </a:prstGeom>
          <a:solidFill>
            <a:srgbClr val="FF7D3A"/>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de" sz="900" b="1">
                <a:solidFill>
                  <a:sysClr val="windowText" lastClr="000000"/>
                </a:solidFill>
                <a:latin typeface="Century Gothic" panose="020B0502020202020204" pitchFamily="34" charset="0"/>
                <a:ea typeface="Arial" charset="0"/>
                <a:cs typeface="Arial" charset="0"/>
              </a:rPr>
              <a:t>AKTIVITÄT 5</a:t>
            </a:r>
            <a:endParaRPr lang="en-US" sz="900" b="1">
              <a:solidFill>
                <a:schemeClr val="bg1"/>
              </a:solidFill>
              <a:latin typeface="Century Gothic" panose="020B0502020202020204" pitchFamily="34" charset="0"/>
              <a:ea typeface="Arial" charset="0"/>
              <a:cs typeface="Arial" charset="0"/>
            </a:endParaRPr>
          </a:p>
        </p:txBody>
      </p:sp>
      <p:sp>
        <p:nvSpPr>
          <p:cNvPr id="102" name="Rounded Rectangle 101">
            <a:extLst>
              <a:ext uri="{FF2B5EF4-FFF2-40B4-BE49-F238E27FC236}">
                <a16:creationId xmlns:a16="http://schemas.microsoft.com/office/drawing/2014/main" id="{60572C2C-A51A-864F-876E-FABD7E3805F7}"/>
              </a:ext>
            </a:extLst>
          </p:cNvPr>
          <p:cNvSpPr/>
          <p:nvPr/>
        </p:nvSpPr>
        <p:spPr>
          <a:xfrm>
            <a:off x="7716856" y="1930399"/>
            <a:ext cx="1108367" cy="264167"/>
          </a:xfrm>
          <a:prstGeom prst="roundRect">
            <a:avLst/>
          </a:prstGeom>
          <a:solidFill>
            <a:schemeClr val="tx2">
              <a:lumMod val="40000"/>
              <a:lumOff val="60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de" sz="900" b="1">
                <a:solidFill>
                  <a:sysClr val="windowText" lastClr="000000"/>
                </a:solidFill>
                <a:latin typeface="Century Gothic" panose="020B0502020202020204" pitchFamily="34" charset="0"/>
                <a:ea typeface="Arial" charset="0"/>
                <a:cs typeface="Arial" charset="0"/>
              </a:rPr>
              <a:t>AKTIVITÄT 4</a:t>
            </a:r>
          </a:p>
        </p:txBody>
      </p:sp>
      <p:sp>
        <p:nvSpPr>
          <p:cNvPr id="103" name="Rounded Rectangle 102">
            <a:extLst>
              <a:ext uri="{FF2B5EF4-FFF2-40B4-BE49-F238E27FC236}">
                <a16:creationId xmlns:a16="http://schemas.microsoft.com/office/drawing/2014/main" id="{C1DBF682-1086-E84E-BF26-B95DE492FD62}"/>
              </a:ext>
            </a:extLst>
          </p:cNvPr>
          <p:cNvSpPr/>
          <p:nvPr/>
        </p:nvSpPr>
        <p:spPr>
          <a:xfrm>
            <a:off x="2781794" y="3501163"/>
            <a:ext cx="6739192" cy="264167"/>
          </a:xfrm>
          <a:prstGeom prst="roundRect">
            <a:avLst/>
          </a:prstGeom>
          <a:solidFill>
            <a:srgbClr val="A1F4EF"/>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de" sz="900" b="1">
                <a:solidFill>
                  <a:sysClr val="windowText" lastClr="000000"/>
                </a:solidFill>
                <a:latin typeface="Century Gothic" panose="020B0502020202020204" pitchFamily="34" charset="0"/>
                <a:ea typeface="Arial" charset="0"/>
                <a:cs typeface="Arial" charset="0"/>
              </a:rPr>
              <a:t>AKTIVITÄT 1</a:t>
            </a:r>
          </a:p>
        </p:txBody>
      </p:sp>
      <p:sp>
        <p:nvSpPr>
          <p:cNvPr id="104" name="Rounded Rectangle 103">
            <a:extLst>
              <a:ext uri="{FF2B5EF4-FFF2-40B4-BE49-F238E27FC236}">
                <a16:creationId xmlns:a16="http://schemas.microsoft.com/office/drawing/2014/main" id="{79664B62-5A0F-7E44-BF2B-CA4A67CE97F4}"/>
              </a:ext>
            </a:extLst>
          </p:cNvPr>
          <p:cNvSpPr/>
          <p:nvPr/>
        </p:nvSpPr>
        <p:spPr>
          <a:xfrm>
            <a:off x="4014211" y="3940325"/>
            <a:ext cx="1658505" cy="264167"/>
          </a:xfrm>
          <a:prstGeom prst="roundRect">
            <a:avLst/>
          </a:prstGeom>
          <a:solidFill>
            <a:schemeClr val="tx2">
              <a:lumMod val="40000"/>
              <a:lumOff val="60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de" sz="900" b="1">
                <a:solidFill>
                  <a:sysClr val="windowText" lastClr="000000"/>
                </a:solidFill>
                <a:latin typeface="Century Gothic" panose="020B0502020202020204" pitchFamily="34" charset="0"/>
                <a:ea typeface="Arial" charset="0"/>
                <a:cs typeface="Arial" charset="0"/>
              </a:rPr>
              <a:t>AKTIVITÄT 3</a:t>
            </a:r>
          </a:p>
        </p:txBody>
      </p:sp>
      <p:sp>
        <p:nvSpPr>
          <p:cNvPr id="105" name="Rounded Rectangle 104">
            <a:extLst>
              <a:ext uri="{FF2B5EF4-FFF2-40B4-BE49-F238E27FC236}">
                <a16:creationId xmlns:a16="http://schemas.microsoft.com/office/drawing/2014/main" id="{6ACB3173-54E7-2249-BC2A-97F1438999D3}"/>
              </a:ext>
            </a:extLst>
          </p:cNvPr>
          <p:cNvSpPr/>
          <p:nvPr/>
        </p:nvSpPr>
        <p:spPr>
          <a:xfrm>
            <a:off x="478764" y="3931431"/>
            <a:ext cx="2615853" cy="544788"/>
          </a:xfrm>
          <a:prstGeom prst="roundRect">
            <a:avLst/>
          </a:prstGeom>
          <a:solidFill>
            <a:schemeClr val="bg1">
              <a:lumMod val="85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de" sz="900" b="1">
                <a:solidFill>
                  <a:sysClr val="windowText" lastClr="000000"/>
                </a:solidFill>
                <a:latin typeface="Century Gothic" panose="020B0502020202020204" pitchFamily="34" charset="0"/>
                <a:ea typeface="Arial" charset="0"/>
                <a:cs typeface="Arial" charset="0"/>
              </a:rPr>
              <a:t>AKTIVITÄT 2</a:t>
            </a:r>
          </a:p>
        </p:txBody>
      </p:sp>
      <p:sp>
        <p:nvSpPr>
          <p:cNvPr id="106" name="Rounded Rectangle 105">
            <a:extLst>
              <a:ext uri="{FF2B5EF4-FFF2-40B4-BE49-F238E27FC236}">
                <a16:creationId xmlns:a16="http://schemas.microsoft.com/office/drawing/2014/main" id="{067ABB2B-6423-5249-8CEB-B20258D1A8E0}"/>
              </a:ext>
            </a:extLst>
          </p:cNvPr>
          <p:cNvSpPr/>
          <p:nvPr/>
        </p:nvSpPr>
        <p:spPr>
          <a:xfrm>
            <a:off x="3518008" y="1930399"/>
            <a:ext cx="4080312" cy="264885"/>
          </a:xfrm>
          <a:prstGeom prst="roundRect">
            <a:avLst/>
          </a:prstGeom>
          <a:solidFill>
            <a:srgbClr val="A1F4EF"/>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de" sz="900" b="1">
                <a:solidFill>
                  <a:sysClr val="windowText" lastClr="000000"/>
                </a:solidFill>
                <a:latin typeface="Century Gothic" panose="020B0502020202020204" pitchFamily="34" charset="0"/>
                <a:ea typeface="Arial" charset="0"/>
                <a:cs typeface="Arial" charset="0"/>
              </a:rPr>
              <a:t>AKTIVITÄT 3</a:t>
            </a:r>
          </a:p>
        </p:txBody>
      </p:sp>
      <p:sp>
        <p:nvSpPr>
          <p:cNvPr id="107" name="Rounded Rectangle 106">
            <a:extLst>
              <a:ext uri="{FF2B5EF4-FFF2-40B4-BE49-F238E27FC236}">
                <a16:creationId xmlns:a16="http://schemas.microsoft.com/office/drawing/2014/main" id="{64A22C00-C32F-6545-B7D3-A1D4C083B8A7}"/>
              </a:ext>
            </a:extLst>
          </p:cNvPr>
          <p:cNvSpPr/>
          <p:nvPr/>
        </p:nvSpPr>
        <p:spPr>
          <a:xfrm>
            <a:off x="8121370" y="2769424"/>
            <a:ext cx="2068411" cy="264167"/>
          </a:xfrm>
          <a:prstGeom prst="roundRect">
            <a:avLst/>
          </a:prstGeom>
          <a:solidFill>
            <a:schemeClr val="accent4"/>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de" sz="900" b="1">
                <a:solidFill>
                  <a:sysClr val="windowText" lastClr="000000"/>
                </a:solidFill>
                <a:latin typeface="Century Gothic" panose="020B0502020202020204" pitchFamily="34" charset="0"/>
                <a:ea typeface="Arial" charset="0"/>
                <a:cs typeface="Arial" charset="0"/>
              </a:rPr>
              <a:t>AKTIVITÄT 7</a:t>
            </a:r>
          </a:p>
        </p:txBody>
      </p:sp>
      <p:sp>
        <p:nvSpPr>
          <p:cNvPr id="108" name="Rounded Rectangle 107">
            <a:extLst>
              <a:ext uri="{FF2B5EF4-FFF2-40B4-BE49-F238E27FC236}">
                <a16:creationId xmlns:a16="http://schemas.microsoft.com/office/drawing/2014/main" id="{0B7B20AC-F97A-084D-B612-F9C7DE74F8A2}"/>
              </a:ext>
            </a:extLst>
          </p:cNvPr>
          <p:cNvSpPr/>
          <p:nvPr/>
        </p:nvSpPr>
        <p:spPr>
          <a:xfrm>
            <a:off x="8315536" y="4342801"/>
            <a:ext cx="1658505" cy="264167"/>
          </a:xfrm>
          <a:prstGeom prst="roundRect">
            <a:avLst/>
          </a:prstGeom>
          <a:solidFill>
            <a:schemeClr val="accent4"/>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de" sz="900" b="1">
                <a:solidFill>
                  <a:sysClr val="windowText" lastClr="000000"/>
                </a:solidFill>
                <a:latin typeface="Century Gothic" panose="020B0502020202020204" pitchFamily="34" charset="0"/>
                <a:ea typeface="Arial" charset="0"/>
                <a:cs typeface="Arial" charset="0"/>
              </a:rPr>
              <a:t>AKTIVITÄT 4</a:t>
            </a:r>
          </a:p>
        </p:txBody>
      </p:sp>
      <p:sp>
        <p:nvSpPr>
          <p:cNvPr id="109" name="Rounded Rectangle 108">
            <a:extLst>
              <a:ext uri="{FF2B5EF4-FFF2-40B4-BE49-F238E27FC236}">
                <a16:creationId xmlns:a16="http://schemas.microsoft.com/office/drawing/2014/main" id="{1FB2EA0C-093E-FC40-B2BA-C04A7973FAAB}"/>
              </a:ext>
            </a:extLst>
          </p:cNvPr>
          <p:cNvSpPr/>
          <p:nvPr/>
        </p:nvSpPr>
        <p:spPr>
          <a:xfrm>
            <a:off x="7819333" y="2333594"/>
            <a:ext cx="4037043" cy="264167"/>
          </a:xfrm>
          <a:prstGeom prst="roundRect">
            <a:avLst/>
          </a:prstGeom>
          <a:solidFill>
            <a:srgbClr val="A1F4EF"/>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de" sz="900" b="1">
                <a:solidFill>
                  <a:sysClr val="windowText" lastClr="000000"/>
                </a:solidFill>
                <a:latin typeface="Century Gothic" panose="020B0502020202020204" pitchFamily="34" charset="0"/>
                <a:ea typeface="Arial" charset="0"/>
                <a:cs typeface="Arial" charset="0"/>
              </a:rPr>
              <a:t>AKTIVITÄT 6</a:t>
            </a:r>
          </a:p>
        </p:txBody>
      </p:sp>
      <p:sp>
        <p:nvSpPr>
          <p:cNvPr id="110" name="Pentagon 4">
            <a:extLst>
              <a:ext uri="{FF2B5EF4-FFF2-40B4-BE49-F238E27FC236}">
                <a16:creationId xmlns:a16="http://schemas.microsoft.com/office/drawing/2014/main" id="{27485D75-36D8-3F45-ACAC-546B885852B6}"/>
              </a:ext>
            </a:extLst>
          </p:cNvPr>
          <p:cNvSpPr/>
          <p:nvPr/>
        </p:nvSpPr>
        <p:spPr>
          <a:xfrm>
            <a:off x="411345" y="2286898"/>
            <a:ext cx="832766" cy="567024"/>
          </a:xfrm>
          <a:custGeom>
            <a:avLst/>
            <a:gdLst>
              <a:gd name="connsiteX0" fmla="*/ 0 w 978408"/>
              <a:gd name="connsiteY0" fmla="*/ 0 h 484632"/>
              <a:gd name="connsiteX1" fmla="*/ 786891 w 978408"/>
              <a:gd name="connsiteY1" fmla="*/ 0 h 484632"/>
              <a:gd name="connsiteX2" fmla="*/ 978408 w 978408"/>
              <a:gd name="connsiteY2" fmla="*/ 242316 h 484632"/>
              <a:gd name="connsiteX3" fmla="*/ 786891 w 978408"/>
              <a:gd name="connsiteY3" fmla="*/ 484632 h 484632"/>
              <a:gd name="connsiteX4" fmla="*/ 0 w 978408"/>
              <a:gd name="connsiteY4" fmla="*/ 484632 h 484632"/>
              <a:gd name="connsiteX5" fmla="*/ 0 w 978408"/>
              <a:gd name="connsiteY5" fmla="*/ 0 h 484632"/>
              <a:gd name="connsiteX0" fmla="*/ 0 w 786891"/>
              <a:gd name="connsiteY0" fmla="*/ 0 h 484632"/>
              <a:gd name="connsiteX1" fmla="*/ 786891 w 786891"/>
              <a:gd name="connsiteY1" fmla="*/ 0 h 484632"/>
              <a:gd name="connsiteX2" fmla="*/ 673608 w 786891"/>
              <a:gd name="connsiteY2" fmla="*/ 255016 h 484632"/>
              <a:gd name="connsiteX3" fmla="*/ 786891 w 786891"/>
              <a:gd name="connsiteY3" fmla="*/ 484632 h 484632"/>
              <a:gd name="connsiteX4" fmla="*/ 0 w 786891"/>
              <a:gd name="connsiteY4" fmla="*/ 484632 h 484632"/>
              <a:gd name="connsiteX5" fmla="*/ 0 w 786891"/>
              <a:gd name="connsiteY5" fmla="*/ 0 h 4846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86891" h="484632">
                <a:moveTo>
                  <a:pt x="0" y="0"/>
                </a:moveTo>
                <a:lnTo>
                  <a:pt x="786891" y="0"/>
                </a:lnTo>
                <a:lnTo>
                  <a:pt x="673608" y="255016"/>
                </a:lnTo>
                <a:lnTo>
                  <a:pt x="786891" y="484632"/>
                </a:lnTo>
                <a:lnTo>
                  <a:pt x="0" y="484632"/>
                </a:lnTo>
                <a:lnTo>
                  <a:pt x="0" y="0"/>
                </a:lnTo>
                <a:close/>
              </a:path>
            </a:pathLst>
          </a:custGeom>
          <a:gradFill>
            <a:gsLst>
              <a:gs pos="0">
                <a:srgbClr val="6CD5FC"/>
              </a:gs>
              <a:gs pos="100000">
                <a:srgbClr val="00B0F0"/>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de" sz="1000">
                <a:solidFill>
                  <a:schemeClr val="tx1"/>
                </a:solidFill>
                <a:latin typeface="Century Gothic" panose="020B0502020202020204" pitchFamily="34" charset="0"/>
              </a:rPr>
              <a:t>UPDATE VERSION 01/02</a:t>
            </a:r>
          </a:p>
        </p:txBody>
      </p:sp>
      <p:sp>
        <p:nvSpPr>
          <p:cNvPr id="98" name="Pentagon 4">
            <a:extLst>
              <a:ext uri="{FF2B5EF4-FFF2-40B4-BE49-F238E27FC236}">
                <a16:creationId xmlns:a16="http://schemas.microsoft.com/office/drawing/2014/main" id="{33EA5FF4-0267-9F4D-BD8B-D046A30E413E}"/>
              </a:ext>
            </a:extLst>
          </p:cNvPr>
          <p:cNvSpPr/>
          <p:nvPr/>
        </p:nvSpPr>
        <p:spPr>
          <a:xfrm>
            <a:off x="4864774" y="5537361"/>
            <a:ext cx="1165872" cy="411370"/>
          </a:xfrm>
          <a:custGeom>
            <a:avLst/>
            <a:gdLst>
              <a:gd name="connsiteX0" fmla="*/ 0 w 978408"/>
              <a:gd name="connsiteY0" fmla="*/ 0 h 484632"/>
              <a:gd name="connsiteX1" fmla="*/ 786891 w 978408"/>
              <a:gd name="connsiteY1" fmla="*/ 0 h 484632"/>
              <a:gd name="connsiteX2" fmla="*/ 978408 w 978408"/>
              <a:gd name="connsiteY2" fmla="*/ 242316 h 484632"/>
              <a:gd name="connsiteX3" fmla="*/ 786891 w 978408"/>
              <a:gd name="connsiteY3" fmla="*/ 484632 h 484632"/>
              <a:gd name="connsiteX4" fmla="*/ 0 w 978408"/>
              <a:gd name="connsiteY4" fmla="*/ 484632 h 484632"/>
              <a:gd name="connsiteX5" fmla="*/ 0 w 978408"/>
              <a:gd name="connsiteY5" fmla="*/ 0 h 484632"/>
              <a:gd name="connsiteX0" fmla="*/ 0 w 786891"/>
              <a:gd name="connsiteY0" fmla="*/ 0 h 484632"/>
              <a:gd name="connsiteX1" fmla="*/ 786891 w 786891"/>
              <a:gd name="connsiteY1" fmla="*/ 0 h 484632"/>
              <a:gd name="connsiteX2" fmla="*/ 673608 w 786891"/>
              <a:gd name="connsiteY2" fmla="*/ 255016 h 484632"/>
              <a:gd name="connsiteX3" fmla="*/ 786891 w 786891"/>
              <a:gd name="connsiteY3" fmla="*/ 484632 h 484632"/>
              <a:gd name="connsiteX4" fmla="*/ 0 w 786891"/>
              <a:gd name="connsiteY4" fmla="*/ 484632 h 484632"/>
              <a:gd name="connsiteX5" fmla="*/ 0 w 786891"/>
              <a:gd name="connsiteY5" fmla="*/ 0 h 4846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86891" h="484632">
                <a:moveTo>
                  <a:pt x="0" y="0"/>
                </a:moveTo>
                <a:lnTo>
                  <a:pt x="786891" y="0"/>
                </a:lnTo>
                <a:lnTo>
                  <a:pt x="673608" y="255016"/>
                </a:lnTo>
                <a:lnTo>
                  <a:pt x="786891" y="484632"/>
                </a:lnTo>
                <a:lnTo>
                  <a:pt x="0" y="484632"/>
                </a:lnTo>
                <a:lnTo>
                  <a:pt x="0" y="0"/>
                </a:lnTo>
                <a:close/>
              </a:path>
            </a:pathLst>
          </a:custGeom>
          <a:gradFill>
            <a:gsLst>
              <a:gs pos="0">
                <a:srgbClr val="FAAC9F"/>
              </a:gs>
              <a:gs pos="100000">
                <a:srgbClr val="FF7D3A"/>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de" sz="1000" dirty="0">
                <a:solidFill>
                  <a:schemeClr val="tx1"/>
                </a:solidFill>
                <a:latin typeface="Century Gothic" panose="020B0502020202020204" pitchFamily="34" charset="0"/>
              </a:rPr>
              <a:t>BERICHT FÄLLIG 05/20</a:t>
            </a:r>
          </a:p>
        </p:txBody>
      </p:sp>
      <p:grpSp>
        <p:nvGrpSpPr>
          <p:cNvPr id="112" name="Group 111">
            <a:extLst>
              <a:ext uri="{FF2B5EF4-FFF2-40B4-BE49-F238E27FC236}">
                <a16:creationId xmlns:a16="http://schemas.microsoft.com/office/drawing/2014/main" id="{655DF6AC-B60E-F748-ACC5-8FDA50C3A5D6}"/>
              </a:ext>
            </a:extLst>
          </p:cNvPr>
          <p:cNvGrpSpPr/>
          <p:nvPr/>
        </p:nvGrpSpPr>
        <p:grpSpPr>
          <a:xfrm>
            <a:off x="4722546" y="1227167"/>
            <a:ext cx="1147522" cy="5166360"/>
            <a:chOff x="2540000" y="88900"/>
            <a:chExt cx="1147522" cy="6530440"/>
          </a:xfrm>
        </p:grpSpPr>
        <p:cxnSp>
          <p:nvCxnSpPr>
            <p:cNvPr id="119" name="Straight Connector 118">
              <a:extLst>
                <a:ext uri="{FF2B5EF4-FFF2-40B4-BE49-F238E27FC236}">
                  <a16:creationId xmlns:a16="http://schemas.microsoft.com/office/drawing/2014/main" id="{E264A8A1-3A23-4D4F-93FF-5F5168DCF5D9}"/>
                </a:ext>
              </a:extLst>
            </p:cNvPr>
            <p:cNvCxnSpPr/>
            <p:nvPr/>
          </p:nvCxnSpPr>
          <p:spPr>
            <a:xfrm>
              <a:off x="2540000" y="88900"/>
              <a:ext cx="0" cy="6530440"/>
            </a:xfrm>
            <a:prstGeom prst="line">
              <a:avLst/>
            </a:prstGeom>
            <a:ln w="34925" cap="rnd">
              <a:solidFill>
                <a:schemeClr val="bg1">
                  <a:lumMod val="50000"/>
                  <a:alpha val="60000"/>
                </a:schemeClr>
              </a:solidFill>
              <a:prstDash val="sysDot"/>
              <a:headEnd type="oval"/>
              <a:tailEnd type="oval"/>
            </a:ln>
            <a:effectLst/>
          </p:spPr>
          <p:style>
            <a:lnRef idx="2">
              <a:schemeClr val="accent1"/>
            </a:lnRef>
            <a:fillRef idx="0">
              <a:schemeClr val="accent1"/>
            </a:fillRef>
            <a:effectRef idx="1">
              <a:schemeClr val="accent1"/>
            </a:effectRef>
            <a:fontRef idx="minor">
              <a:schemeClr val="tx1"/>
            </a:fontRef>
          </p:style>
        </p:cxnSp>
        <p:sp>
          <p:nvSpPr>
            <p:cNvPr id="120" name="Display 119">
              <a:extLst>
                <a:ext uri="{FF2B5EF4-FFF2-40B4-BE49-F238E27FC236}">
                  <a16:creationId xmlns:a16="http://schemas.microsoft.com/office/drawing/2014/main" id="{5AB8F71F-A130-984A-A59C-20394464B0D1}"/>
                </a:ext>
              </a:extLst>
            </p:cNvPr>
            <p:cNvSpPr/>
            <p:nvPr/>
          </p:nvSpPr>
          <p:spPr>
            <a:xfrm>
              <a:off x="2552694" y="1962457"/>
              <a:ext cx="1134828" cy="498271"/>
            </a:xfrm>
            <a:prstGeom prst="flowChartDisplay">
              <a:avLst/>
            </a:prstGeom>
            <a:solidFill>
              <a:schemeClr val="bg1">
                <a:lumMod val="95000"/>
              </a:schemeClr>
            </a:solidFill>
            <a:scene3d>
              <a:camera prst="orthographicFront"/>
              <a:lightRig rig="threePt" dir="t"/>
            </a:scene3d>
            <a:sp3d>
              <a:bevelT w="57150" h="38100"/>
            </a:sp3d>
          </p:spPr>
          <p:style>
            <a:lnRef idx="0">
              <a:schemeClr val="dk1"/>
            </a:lnRef>
            <a:fillRef idx="3">
              <a:schemeClr val="dk1"/>
            </a:fillRef>
            <a:effectRef idx="3">
              <a:schemeClr val="dk1"/>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de" sz="900" b="1">
                  <a:solidFill>
                    <a:schemeClr val="tx1"/>
                  </a:solidFill>
                  <a:latin typeface="Century Gothic" panose="020B0502020202020204" pitchFamily="34" charset="0"/>
                </a:rPr>
                <a:t>ERSTER MEILENSTEIN</a:t>
              </a:r>
              <a:endParaRPr lang="en-US" sz="900" b="1">
                <a:solidFill>
                  <a:schemeClr val="bg1"/>
                </a:solidFill>
                <a:latin typeface="Century Gothic" panose="020B0502020202020204" pitchFamily="34" charset="0"/>
              </a:endParaRPr>
            </a:p>
          </p:txBody>
        </p:sp>
      </p:grpSp>
      <p:grpSp>
        <p:nvGrpSpPr>
          <p:cNvPr id="113" name="Group 112">
            <a:extLst>
              <a:ext uri="{FF2B5EF4-FFF2-40B4-BE49-F238E27FC236}">
                <a16:creationId xmlns:a16="http://schemas.microsoft.com/office/drawing/2014/main" id="{665DFD33-B39E-FA43-BF58-48E3E42B6FB1}"/>
              </a:ext>
            </a:extLst>
          </p:cNvPr>
          <p:cNvGrpSpPr/>
          <p:nvPr/>
        </p:nvGrpSpPr>
        <p:grpSpPr>
          <a:xfrm>
            <a:off x="2369309" y="1138267"/>
            <a:ext cx="685515" cy="5280660"/>
            <a:chOff x="0" y="0"/>
            <a:chExt cx="685515" cy="5280660"/>
          </a:xfrm>
        </p:grpSpPr>
        <p:cxnSp>
          <p:nvCxnSpPr>
            <p:cNvPr id="117" name="Straight Connector 116">
              <a:extLst>
                <a:ext uri="{FF2B5EF4-FFF2-40B4-BE49-F238E27FC236}">
                  <a16:creationId xmlns:a16="http://schemas.microsoft.com/office/drawing/2014/main" id="{F97F1697-4891-7C44-B9DF-DBAF527A0BFE}"/>
                </a:ext>
              </a:extLst>
            </p:cNvPr>
            <p:cNvCxnSpPr/>
            <p:nvPr/>
          </p:nvCxnSpPr>
          <p:spPr>
            <a:xfrm>
              <a:off x="0" y="114300"/>
              <a:ext cx="0" cy="5166360"/>
            </a:xfrm>
            <a:prstGeom prst="line">
              <a:avLst/>
            </a:prstGeom>
            <a:ln w="34925" cap="rnd">
              <a:solidFill>
                <a:srgbClr val="92D050"/>
              </a:solidFill>
              <a:prstDash val="sysDot"/>
              <a:headEnd type="diamond"/>
              <a:tailEnd type="oval"/>
            </a:ln>
            <a:effectLst/>
          </p:spPr>
          <p:style>
            <a:lnRef idx="2">
              <a:schemeClr val="accent1"/>
            </a:lnRef>
            <a:fillRef idx="0">
              <a:schemeClr val="accent1"/>
            </a:fillRef>
            <a:effectRef idx="1">
              <a:schemeClr val="accent1"/>
            </a:effectRef>
            <a:fontRef idx="minor">
              <a:schemeClr val="tx1"/>
            </a:fontRef>
          </p:style>
        </p:cxnSp>
        <p:sp>
          <p:nvSpPr>
            <p:cNvPr id="118" name="TextBox 2">
              <a:extLst>
                <a:ext uri="{FF2B5EF4-FFF2-40B4-BE49-F238E27FC236}">
                  <a16:creationId xmlns:a16="http://schemas.microsoft.com/office/drawing/2014/main" id="{32BC2B22-9442-BE47-BF1C-CF4A2B12D645}"/>
                </a:ext>
              </a:extLst>
            </p:cNvPr>
            <p:cNvSpPr txBox="1"/>
            <p:nvPr/>
          </p:nvSpPr>
          <p:spPr>
            <a:xfrm>
              <a:off x="25398" y="0"/>
              <a:ext cx="660117" cy="265201"/>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de" sz="1100">
                  <a:solidFill>
                    <a:srgbClr val="00B050"/>
                  </a:solidFill>
                  <a:latin typeface="Century Gothic" panose="020B0502020202020204" pitchFamily="34" charset="0"/>
                </a:rPr>
                <a:t>HEUTE</a:t>
              </a:r>
            </a:p>
          </p:txBody>
        </p:sp>
      </p:grpSp>
      <p:grpSp>
        <p:nvGrpSpPr>
          <p:cNvPr id="114" name="Group 113">
            <a:extLst>
              <a:ext uri="{FF2B5EF4-FFF2-40B4-BE49-F238E27FC236}">
                <a16:creationId xmlns:a16="http://schemas.microsoft.com/office/drawing/2014/main" id="{D8ED3589-9ACF-F54E-99C4-A6E5BB4EF281}"/>
              </a:ext>
            </a:extLst>
          </p:cNvPr>
          <p:cNvGrpSpPr/>
          <p:nvPr/>
        </p:nvGrpSpPr>
        <p:grpSpPr>
          <a:xfrm>
            <a:off x="7934714" y="1227167"/>
            <a:ext cx="1147522" cy="5166360"/>
            <a:chOff x="6007100" y="88900"/>
            <a:chExt cx="1147522" cy="6530440"/>
          </a:xfrm>
        </p:grpSpPr>
        <p:cxnSp>
          <p:nvCxnSpPr>
            <p:cNvPr id="115" name="Straight Connector 114">
              <a:extLst>
                <a:ext uri="{FF2B5EF4-FFF2-40B4-BE49-F238E27FC236}">
                  <a16:creationId xmlns:a16="http://schemas.microsoft.com/office/drawing/2014/main" id="{5EA24AAC-8A15-F545-94BA-52BBEDE81A0B}"/>
                </a:ext>
              </a:extLst>
            </p:cNvPr>
            <p:cNvCxnSpPr/>
            <p:nvPr/>
          </p:nvCxnSpPr>
          <p:spPr>
            <a:xfrm>
              <a:off x="6007100" y="88900"/>
              <a:ext cx="0" cy="6530440"/>
            </a:xfrm>
            <a:prstGeom prst="line">
              <a:avLst/>
            </a:prstGeom>
            <a:ln w="34925" cap="rnd">
              <a:solidFill>
                <a:schemeClr val="bg1">
                  <a:lumMod val="50000"/>
                  <a:alpha val="60000"/>
                </a:schemeClr>
              </a:solidFill>
              <a:prstDash val="sysDot"/>
              <a:headEnd type="oval"/>
              <a:tailEnd type="oval"/>
            </a:ln>
            <a:effectLst/>
          </p:spPr>
          <p:style>
            <a:lnRef idx="2">
              <a:schemeClr val="accent1"/>
            </a:lnRef>
            <a:fillRef idx="0">
              <a:schemeClr val="accent1"/>
            </a:fillRef>
            <a:effectRef idx="1">
              <a:schemeClr val="accent1"/>
            </a:effectRef>
            <a:fontRef idx="minor">
              <a:schemeClr val="tx1"/>
            </a:fontRef>
          </p:style>
        </p:cxnSp>
        <p:sp>
          <p:nvSpPr>
            <p:cNvPr id="116" name="Display 115">
              <a:extLst>
                <a:ext uri="{FF2B5EF4-FFF2-40B4-BE49-F238E27FC236}">
                  <a16:creationId xmlns:a16="http://schemas.microsoft.com/office/drawing/2014/main" id="{2C32FD23-0335-4F42-AFD9-CBC744D37047}"/>
                </a:ext>
              </a:extLst>
            </p:cNvPr>
            <p:cNvSpPr/>
            <p:nvPr/>
          </p:nvSpPr>
          <p:spPr>
            <a:xfrm>
              <a:off x="6019794" y="3402731"/>
              <a:ext cx="1134828" cy="496939"/>
            </a:xfrm>
            <a:prstGeom prst="flowChartDisplay">
              <a:avLst/>
            </a:prstGeom>
            <a:solidFill>
              <a:schemeClr val="bg1">
                <a:lumMod val="95000"/>
              </a:schemeClr>
            </a:solidFill>
            <a:scene3d>
              <a:camera prst="orthographicFront"/>
              <a:lightRig rig="threePt" dir="t"/>
            </a:scene3d>
            <a:sp3d>
              <a:bevelT w="57150" h="38100"/>
            </a:sp3d>
          </p:spPr>
          <p:style>
            <a:lnRef idx="0">
              <a:schemeClr val="dk1"/>
            </a:lnRef>
            <a:fillRef idx="3">
              <a:schemeClr val="dk1"/>
            </a:fillRef>
            <a:effectRef idx="3">
              <a:schemeClr val="dk1"/>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de" sz="900" b="1" dirty="0">
                  <a:solidFill>
                    <a:schemeClr val="tx1"/>
                  </a:solidFill>
                  <a:latin typeface="Century Gothic" panose="020B0502020202020204" pitchFamily="34" charset="0"/>
                </a:rPr>
                <a:t>ZWEITER MEILENSTEIN</a:t>
              </a:r>
              <a:endParaRPr lang="en-US" sz="900" b="1" dirty="0">
                <a:solidFill>
                  <a:schemeClr val="bg1"/>
                </a:solidFill>
                <a:latin typeface="Century Gothic" panose="020B0502020202020204" pitchFamily="34" charset="0"/>
              </a:endParaRPr>
            </a:p>
          </p:txBody>
        </p:sp>
      </p:grpSp>
      <p:sp>
        <p:nvSpPr>
          <p:cNvPr id="121" name="Pentagon 4">
            <a:extLst>
              <a:ext uri="{FF2B5EF4-FFF2-40B4-BE49-F238E27FC236}">
                <a16:creationId xmlns:a16="http://schemas.microsoft.com/office/drawing/2014/main" id="{833CA76A-8CC3-5D45-A1CE-AE0C860A8AB0}"/>
              </a:ext>
            </a:extLst>
          </p:cNvPr>
          <p:cNvSpPr/>
          <p:nvPr/>
        </p:nvSpPr>
        <p:spPr>
          <a:xfrm>
            <a:off x="6186292" y="5784014"/>
            <a:ext cx="798253" cy="482600"/>
          </a:xfrm>
          <a:custGeom>
            <a:avLst/>
            <a:gdLst>
              <a:gd name="connsiteX0" fmla="*/ 0 w 978408"/>
              <a:gd name="connsiteY0" fmla="*/ 0 h 484632"/>
              <a:gd name="connsiteX1" fmla="*/ 786891 w 978408"/>
              <a:gd name="connsiteY1" fmla="*/ 0 h 484632"/>
              <a:gd name="connsiteX2" fmla="*/ 978408 w 978408"/>
              <a:gd name="connsiteY2" fmla="*/ 242316 h 484632"/>
              <a:gd name="connsiteX3" fmla="*/ 786891 w 978408"/>
              <a:gd name="connsiteY3" fmla="*/ 484632 h 484632"/>
              <a:gd name="connsiteX4" fmla="*/ 0 w 978408"/>
              <a:gd name="connsiteY4" fmla="*/ 484632 h 484632"/>
              <a:gd name="connsiteX5" fmla="*/ 0 w 978408"/>
              <a:gd name="connsiteY5" fmla="*/ 0 h 484632"/>
              <a:gd name="connsiteX0" fmla="*/ 0 w 786891"/>
              <a:gd name="connsiteY0" fmla="*/ 0 h 484632"/>
              <a:gd name="connsiteX1" fmla="*/ 786891 w 786891"/>
              <a:gd name="connsiteY1" fmla="*/ 0 h 484632"/>
              <a:gd name="connsiteX2" fmla="*/ 673608 w 786891"/>
              <a:gd name="connsiteY2" fmla="*/ 255016 h 484632"/>
              <a:gd name="connsiteX3" fmla="*/ 786891 w 786891"/>
              <a:gd name="connsiteY3" fmla="*/ 484632 h 484632"/>
              <a:gd name="connsiteX4" fmla="*/ 0 w 786891"/>
              <a:gd name="connsiteY4" fmla="*/ 484632 h 484632"/>
              <a:gd name="connsiteX5" fmla="*/ 0 w 786891"/>
              <a:gd name="connsiteY5" fmla="*/ 0 h 4846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86891" h="484632">
                <a:moveTo>
                  <a:pt x="0" y="0"/>
                </a:moveTo>
                <a:lnTo>
                  <a:pt x="786891" y="0"/>
                </a:lnTo>
                <a:lnTo>
                  <a:pt x="673608" y="255016"/>
                </a:lnTo>
                <a:lnTo>
                  <a:pt x="786891" y="484632"/>
                </a:lnTo>
                <a:lnTo>
                  <a:pt x="0" y="484632"/>
                </a:lnTo>
                <a:lnTo>
                  <a:pt x="0" y="0"/>
                </a:lnTo>
                <a:close/>
              </a:path>
            </a:pathLst>
          </a:custGeom>
          <a:gradFill>
            <a:gsLst>
              <a:gs pos="0">
                <a:srgbClr val="92D050"/>
              </a:gs>
              <a:gs pos="100000">
                <a:srgbClr val="00BD32"/>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de" sz="1050" dirty="0">
                <a:solidFill>
                  <a:schemeClr val="tx1"/>
                </a:solidFill>
                <a:latin typeface="Century Gothic" panose="020B0502020202020204" pitchFamily="34" charset="0"/>
              </a:rPr>
              <a:t>START 07/01</a:t>
            </a:r>
          </a:p>
        </p:txBody>
      </p:sp>
      <p:pic>
        <p:nvPicPr>
          <p:cNvPr id="1045" name="Rounded Rectangle 12">
            <a:extLst>
              <a:ext uri="{FF2B5EF4-FFF2-40B4-BE49-F238E27FC236}">
                <a16:creationId xmlns:a16="http://schemas.microsoft.com/office/drawing/2014/main" id="{A9434215-F6A7-49FF-BF26-5D947DBD2681}"/>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25400" y="990600"/>
            <a:ext cx="1905000" cy="406400"/>
          </a:xfrm>
          <a:prstGeom prst="rect">
            <a:avLst/>
          </a:prstGeom>
          <a:noFill/>
          <a:extLst>
            <a:ext uri="{909E8E84-426E-40DD-AFC4-6F175D3DCCD1}">
              <a14:hiddenFill xmlns:a14="http://schemas.microsoft.com/office/drawing/2010/main">
                <a:solidFill>
                  <a:srgbClr val="FFFFFF"/>
                </a:solidFill>
              </a14:hiddenFill>
            </a:ext>
          </a:extLst>
        </p:spPr>
      </p:pic>
      <p:pic>
        <p:nvPicPr>
          <p:cNvPr id="1030" name="Straight Connector 62">
            <a:extLst>
              <a:ext uri="{FF2B5EF4-FFF2-40B4-BE49-F238E27FC236}">
                <a16:creationId xmlns:a16="http://schemas.microsoft.com/office/drawing/2014/main" id="{C684F1B2-79AF-4753-A2DF-1C0A0D5F3352}"/>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52217638" y="59072463"/>
            <a:ext cx="2016125" cy="137701337"/>
          </a:xfrm>
          <a:prstGeom prst="rect">
            <a:avLst/>
          </a:prstGeom>
          <a:noFill/>
          <a:extLst>
            <a:ext uri="{909E8E84-426E-40DD-AFC4-6F175D3DCCD1}">
              <a14:hiddenFill xmlns:a14="http://schemas.microsoft.com/office/drawing/2010/main">
                <a:solidFill>
                  <a:srgbClr val="FFFFFF"/>
                </a:solidFill>
              </a14:hiddenFill>
            </a:ext>
          </a:extLst>
        </p:spPr>
      </p:pic>
      <p:pic>
        <p:nvPicPr>
          <p:cNvPr id="1029" name="TextBox 2">
            <a:extLst>
              <a:ext uri="{FF2B5EF4-FFF2-40B4-BE49-F238E27FC236}">
                <a16:creationId xmlns:a16="http://schemas.microsoft.com/office/drawing/2014/main" id="{8875E1D1-A960-4069-A7FA-1FB27EEE06AA}"/>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53628925" y="58064400"/>
            <a:ext cx="10483850" cy="4637088"/>
          </a:xfrm>
          <a:prstGeom prst="rect">
            <a:avLst/>
          </a:prstGeom>
          <a:noFill/>
          <a:extLst>
            <a:ext uri="{909E8E84-426E-40DD-AFC4-6F175D3DCCD1}">
              <a14:hiddenFill xmlns:a14="http://schemas.microsoft.com/office/drawing/2010/main">
                <a:solidFill>
                  <a:srgbClr val="FFFFFF"/>
                </a:solidFill>
              </a14:hiddenFill>
            </a:ext>
          </a:extLst>
        </p:spPr>
      </p:pic>
      <p:pic>
        <p:nvPicPr>
          <p:cNvPr id="1028" name="Straight Connector 64">
            <a:extLst>
              <a:ext uri="{FF2B5EF4-FFF2-40B4-BE49-F238E27FC236}">
                <a16:creationId xmlns:a16="http://schemas.microsoft.com/office/drawing/2014/main" id="{28EABE3B-568A-4D1F-8B36-3E30FA3E4E2F}"/>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162567938" y="12126913"/>
            <a:ext cx="1878012" cy="174059850"/>
          </a:xfrm>
          <a:prstGeom prst="rect">
            <a:avLst/>
          </a:prstGeom>
          <a:noFill/>
          <a:extLst>
            <a:ext uri="{909E8E84-426E-40DD-AFC4-6F175D3DCCD1}">
              <a14:hiddenFill xmlns:a14="http://schemas.microsoft.com/office/drawing/2010/main">
                <a:solidFill>
                  <a:srgbClr val="FFFFFF"/>
                </a:solidFill>
              </a14:hiddenFill>
            </a:ext>
          </a:extLst>
        </p:spPr>
      </p:pic>
      <p:pic>
        <p:nvPicPr>
          <p:cNvPr id="1027" name="Display 65">
            <a:extLst>
              <a:ext uri="{FF2B5EF4-FFF2-40B4-BE49-F238E27FC236}">
                <a16:creationId xmlns:a16="http://schemas.microsoft.com/office/drawing/2014/main" id="{B902309F-BEB0-4791-9611-64079B265D5E}"/>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162567938" y="88580913"/>
            <a:ext cx="20283487" cy="186039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367233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de" sz="1600" b="1" dirty="0">
                          <a:solidFill>
                            <a:schemeClr val="tx1"/>
                          </a:solidFill>
                          <a:effectLst/>
                          <a:latin typeface="Century Gothic" panose="020B0502020202020204" pitchFamily="34" charset="0"/>
                        </a:rPr>
                        <a:t>VERZICHTSERKLÄRUNG</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de" sz="1400" b="0" dirty="0">
                          <a:solidFill>
                            <a:schemeClr val="tx1"/>
                          </a:solidFill>
                          <a:effectLst/>
                          <a:latin typeface="Century Gothic" panose="020B0502020202020204" pitchFamily="34" charset="0"/>
                        </a:rPr>
                        <a:t>Alle Artikel, Vorlagen oder Informationen, die von Smartsheet auf der Website bereitgestellt werden, dienen nur als Referenz. Obwohl wir uns bemühen, die Informationen auf dem neuesten Stand und korrekt zu halten, geben wir keine Zusicherungen oder Gewährleistungen jeglicher Art, weder ausdrücklich noch stillschweigend, über die Vollständigkeit, Genauigkeit, Zuverlässigkeit, Eignung oder Verfügbarkeit in Bezug auf die Website oder die auf der Website enthaltenen Informationen, Artikel, Vorlagen oder zugehörigen Grafiken. Jegliches Vertrauen, das Sie auf solche Informationen setzen, erfolgt daher ausschließlich auf Ihr eigenes Risiko.</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1</TotalTime>
  <Words>284</Words>
  <Application>Microsoft Macintosh PowerPoint</Application>
  <PresentationFormat>Widescreen</PresentationFormat>
  <Paragraphs>95</Paragraphs>
  <Slides>3</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Alexandra Ragazhinskaya</dc:creator>
  <cp:lastModifiedBy>Jason Flores</cp:lastModifiedBy>
  <cp:revision>2</cp:revision>
  <cp:lastPrinted>2020-08-31T22:23:58Z</cp:lastPrinted>
  <dcterms:created xsi:type="dcterms:W3CDTF">2021-07-07T23:54:57Z</dcterms:created>
  <dcterms:modified xsi:type="dcterms:W3CDTF">2022-04-11T22:17:54Z</dcterms:modified>
</cp:coreProperties>
</file>