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9" r:id="rId2"/>
    <p:sldId id="296" r:id="rId3"/>
    <p:sldId id="297" r:id="rId4"/>
    <p:sldId id="29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4/11/22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83986587"/>
              </p:ext>
            </p:extLst>
          </p:nvPr>
        </p:nvGraphicFramePr>
        <p:xfrm>
          <a:off x="335273" y="876584"/>
          <a:ext cx="11576842" cy="5807035"/>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de" sz="1000" dirty="0">
                          <a:solidFill>
                            <a:schemeClr val="tx1"/>
                          </a:solidFill>
                          <a:latin typeface="Century Gothic" panose="020B0502020202020204" pitchFamily="34" charset="0"/>
                        </a:rPr>
                        <a:t>2018 - 3. Quartal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2018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2.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3.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1" dirty="0">
                          <a:solidFill>
                            <a:schemeClr val="tx1"/>
                          </a:solidFill>
                          <a:latin typeface="Century Gothic" panose="020B0502020202020204" pitchFamily="34" charset="0"/>
                        </a:rPr>
                        <a:t>PRODUKT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Übersicht über die Roadmap</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Benutzeranforderungen</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Feature-Anforderungen</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Feature-Release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249312">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Pilot</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Feedback-Analyse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Kundentests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marL="0" marR="0">
                        <a:spcBef>
                          <a:spcPts val="0"/>
                        </a:spcBef>
                        <a:spcAft>
                          <a:spcPts val="0"/>
                        </a:spcAft>
                      </a:pPr>
                      <a:r>
                        <a:rPr lang="de"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Testen von Analysen</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309694">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88758">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de" sz="1000" b="1" dirty="0">
                <a:latin typeface="Century Gothic" panose="020B0502020202020204" pitchFamily="34" charset="0"/>
              </a:rPr>
              <a:t>STATUSSCHLÜSSELSTREAM 1 STREAM 2 STREAM 3 STREAM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69367" y="1810732"/>
            <a:ext cx="915614"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65101" y="1813303"/>
            <a:ext cx="419502"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74670" y="1810732"/>
            <a:ext cx="4764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64724" y="1810732"/>
            <a:ext cx="1758106"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bg1"/>
                </a:solidFill>
                <a:latin typeface="Century Gothic" panose="020B0502020202020204" pitchFamily="34" charset="0"/>
                <a:ea typeface="Arial" charset="0"/>
                <a:cs typeface="Arial" charset="0"/>
              </a:rPr>
              <a:t>TEXT</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de" sz="2000" b="1" dirty="0">
                <a:solidFill>
                  <a:schemeClr val="bg1">
                    <a:lumMod val="50000"/>
                  </a:schemeClr>
                </a:solidFill>
                <a:latin typeface="Century Gothic" panose="020B0502020202020204" pitchFamily="34" charset="0"/>
              </a:rPr>
              <a:t>AGILE PRODUKT-ROADMAP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AGILE PRODUKT-ROADMAP</a:t>
            </a: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34005" y="2882040"/>
            <a:ext cx="88015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65101" y="5412548"/>
            <a:ext cx="2785978"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bg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03541441"/>
              </p:ext>
            </p:extLst>
          </p:nvPr>
        </p:nvGraphicFramePr>
        <p:xfrm>
          <a:off x="335273" y="876584"/>
          <a:ext cx="11576842" cy="5008694"/>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de" sz="1000" dirty="0">
                          <a:solidFill>
                            <a:schemeClr val="tx1"/>
                          </a:solidFill>
                          <a:latin typeface="Century Gothic" panose="020B0502020202020204" pitchFamily="34" charset="0"/>
                        </a:rPr>
                        <a:t>2018 - 3. Quartal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2018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2.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3.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1" dirty="0">
                          <a:solidFill>
                            <a:schemeClr val="tx1"/>
                          </a:solidFill>
                          <a:latin typeface="Century Gothic" panose="020B0502020202020204" pitchFamily="34" charset="0"/>
                        </a:rPr>
                        <a:t>ENTWICKLUNG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de" sz="800" b="0" i="0" u="none" strike="noStrike" dirty="0">
                          <a:solidFill>
                            <a:srgbClr val="000000"/>
                          </a:solidFill>
                          <a:effectLst/>
                          <a:latin typeface="Century Gothic" panose="020B0502020202020204" pitchFamily="34" charset="0"/>
                        </a:rPr>
                        <a:t>Prototyp</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de" sz="800" b="0" i="0" u="none" strike="noStrike" dirty="0">
                          <a:solidFill>
                            <a:srgbClr val="000000"/>
                          </a:solidFill>
                          <a:effectLst/>
                          <a:latin typeface="Century Gothic" panose="020B0502020202020204" pitchFamily="34" charset="0"/>
                        </a:rPr>
                        <a:t>Einsatz</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de" sz="800" b="0" i="0" u="none" strike="noStrike" dirty="0">
                          <a:solidFill>
                            <a:srgbClr val="000000"/>
                          </a:solidFill>
                          <a:effectLst/>
                          <a:latin typeface="Century Gothic" panose="020B0502020202020204" pitchFamily="34" charset="0"/>
                        </a:rPr>
                        <a:t>Beta-Tests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de" sz="800" b="0" i="0" u="none" strike="noStrike" dirty="0">
                          <a:solidFill>
                            <a:srgbClr val="000000"/>
                          </a:solidFill>
                          <a:effectLst/>
                          <a:latin typeface="Century Gothic" panose="020B0502020202020204" pitchFamily="34" charset="0"/>
                        </a:rPr>
                        <a:t>Technische Analyse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412069">
                <a:tc>
                  <a:txBody>
                    <a:bodyPr/>
                    <a:lstStyle/>
                    <a:p>
                      <a:pPr algn="l" fontAlgn="ctr"/>
                      <a:r>
                        <a:rPr lang="de" sz="800" b="0" i="0" u="none" strike="noStrike" dirty="0">
                          <a:solidFill>
                            <a:srgbClr val="000000"/>
                          </a:solidFill>
                          <a:effectLst/>
                          <a:latin typeface="Century Gothic" panose="020B0502020202020204" pitchFamily="34" charset="0"/>
                        </a:rPr>
                        <a:t>Story Rezension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de" sz="800" b="0" i="0" u="none" strike="noStrike" dirty="0">
                          <a:solidFill>
                            <a:srgbClr val="000000"/>
                          </a:solidFill>
                          <a:effectLst/>
                          <a:latin typeface="Century Gothic" panose="020B0502020202020204" pitchFamily="34" charset="0"/>
                        </a:rPr>
                        <a:t>Demo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de" sz="800" b="0" i="0" u="none" strike="noStrike" dirty="0">
                          <a:solidFill>
                            <a:srgbClr val="000000"/>
                          </a:solidFill>
                          <a:effectLst/>
                          <a:latin typeface="Century Gothic" panose="020B0502020202020204" pitchFamily="34" charset="0"/>
                        </a:rPr>
                        <a:t>Integrierter Prototyp</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34095">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de" sz="1000" b="1" dirty="0">
                <a:latin typeface="Century Gothic" panose="020B0502020202020204" pitchFamily="34" charset="0"/>
              </a:rPr>
              <a:t>STATUSSCHLÜSSELSTREAM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de" sz="2000" b="1" dirty="0">
                <a:solidFill>
                  <a:schemeClr val="bg1">
                    <a:lumMod val="50000"/>
                  </a:schemeClr>
                </a:solidFill>
                <a:latin typeface="Century Gothic" panose="020B0502020202020204" pitchFamily="34" charset="0"/>
              </a:rPr>
              <a:t>AGILE PRODUKT-ROADMAP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AGILE PRODUKT-ROADMAP</a:t>
            </a:r>
          </a:p>
        </p:txBody>
      </p:sp>
      <p:sp>
        <p:nvSpPr>
          <p:cNvPr id="18" name="Rounded Rectangle 17">
            <a:extLst>
              <a:ext uri="{FF2B5EF4-FFF2-40B4-BE49-F238E27FC236}">
                <a16:creationId xmlns:a16="http://schemas.microsoft.com/office/drawing/2014/main" id="{E342B9D0-8F4D-5D42-89DE-4F40D46420F7}"/>
              </a:ext>
            </a:extLst>
          </p:cNvPr>
          <p:cNvSpPr/>
          <p:nvPr/>
        </p:nvSpPr>
        <p:spPr>
          <a:xfrm>
            <a:off x="1544780" y="3391550"/>
            <a:ext cx="2423905"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1840798"/>
            <a:ext cx="156014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1840798"/>
            <a:ext cx="69156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303077"/>
            <a:ext cx="968300"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367161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013015228"/>
              </p:ext>
            </p:extLst>
          </p:nvPr>
        </p:nvGraphicFramePr>
        <p:xfrm>
          <a:off x="335273" y="876584"/>
          <a:ext cx="11618407" cy="5163813"/>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de" sz="1000" dirty="0">
                          <a:solidFill>
                            <a:schemeClr val="tx1"/>
                          </a:solidFill>
                          <a:latin typeface="Century Gothic" panose="020B0502020202020204" pitchFamily="34" charset="0"/>
                        </a:rPr>
                        <a:t>2018 - 3. Quartal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2018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2.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3.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1" dirty="0">
                          <a:solidFill>
                            <a:schemeClr val="tx1"/>
                          </a:solidFill>
                          <a:latin typeface="Century Gothic" panose="020B0502020202020204" pitchFamily="34" charset="0"/>
                        </a:rPr>
                        <a:t>BENUTZERERFAHRUNG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de" sz="800" b="0" i="0" u="none" strike="noStrike" dirty="0">
                          <a:solidFill>
                            <a:srgbClr val="000000"/>
                          </a:solidFill>
                          <a:effectLst/>
                          <a:latin typeface="Century Gothic" panose="020B0502020202020204" pitchFamily="34" charset="0"/>
                        </a:rPr>
                        <a:t>Drahtmodell</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de" sz="800" b="0" i="0" u="none" strike="noStrike" dirty="0">
                          <a:solidFill>
                            <a:srgbClr val="000000"/>
                          </a:solidFill>
                          <a:effectLst/>
                          <a:latin typeface="Century Gothic" panose="020B0502020202020204" pitchFamily="34" charset="0"/>
                        </a:rPr>
                        <a:t>Styleguide-Entwicklung</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de" sz="800" b="0" i="0" u="none" strike="noStrike" dirty="0">
                          <a:solidFill>
                            <a:srgbClr val="000000"/>
                          </a:solidFill>
                          <a:effectLst/>
                          <a:latin typeface="Century Gothic" panose="020B0502020202020204" pitchFamily="34" charset="0"/>
                        </a:rPr>
                        <a:t>Oberflächengestaltung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de" sz="800" b="0" i="0" u="none" strike="noStrike" dirty="0">
                          <a:solidFill>
                            <a:srgbClr val="000000"/>
                          </a:solidFill>
                          <a:effectLst/>
                          <a:latin typeface="Century Gothic" panose="020B0502020202020204" pitchFamily="34" charset="0"/>
                        </a:rPr>
                        <a:t>UX-Vorlagen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383373">
                <a:tc>
                  <a:txBody>
                    <a:bodyPr/>
                    <a:lstStyle/>
                    <a:p>
                      <a:pPr algn="l" fontAlgn="ctr"/>
                      <a:r>
                        <a:rPr lang="de" sz="800" b="0" i="0" u="none" strike="noStrike" dirty="0">
                          <a:solidFill>
                            <a:srgbClr val="000000"/>
                          </a:solidFill>
                          <a:effectLst/>
                          <a:latin typeface="Century Gothic" panose="020B0502020202020204" pitchFamily="34" charset="0"/>
                        </a:rPr>
                        <a:t>Feature-Design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de" sz="800" b="0" i="0" u="none" strike="noStrike" dirty="0">
                          <a:solidFill>
                            <a:srgbClr val="000000"/>
                          </a:solidFill>
                          <a:effectLst/>
                          <a:latin typeface="Century Gothic" panose="020B0502020202020204" pitchFamily="34" charset="0"/>
                        </a:rPr>
                        <a:t>UX-Audit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de" sz="800" b="0" i="0" u="none" strike="noStrike" dirty="0">
                          <a:solidFill>
                            <a:srgbClr val="000000"/>
                          </a:solidFill>
                          <a:effectLst/>
                          <a:latin typeface="Century Gothic" panose="020B0502020202020204" pitchFamily="34" charset="0"/>
                        </a:rPr>
                        <a:t>Site-Test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de" sz="1000" b="1" dirty="0">
                <a:latin typeface="Century Gothic" panose="020B0502020202020204" pitchFamily="34" charset="0"/>
              </a:rPr>
              <a:t>STATUSSCHLÜSSELSTREAM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de" sz="2000" b="1" dirty="0">
                <a:solidFill>
                  <a:schemeClr val="bg1">
                    <a:lumMod val="50000"/>
                  </a:schemeClr>
                </a:solidFill>
                <a:latin typeface="Century Gothic" panose="020B0502020202020204" pitchFamily="34" charset="0"/>
              </a:rPr>
              <a:t>AGILE PRODUKT-ROADMAP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AGILE PRODUKT-ROADMAP</a:t>
            </a:r>
          </a:p>
        </p:txBody>
      </p:sp>
      <p:sp>
        <p:nvSpPr>
          <p:cNvPr id="16" name="Rounded Rectangle 15">
            <a:extLst>
              <a:ext uri="{FF2B5EF4-FFF2-40B4-BE49-F238E27FC236}">
                <a16:creationId xmlns:a16="http://schemas.microsoft.com/office/drawing/2014/main" id="{0D69B198-618A-A944-AE26-99E62CBA244D}"/>
              </a:ext>
            </a:extLst>
          </p:cNvPr>
          <p:cNvSpPr/>
          <p:nvPr/>
        </p:nvSpPr>
        <p:spPr>
          <a:xfrm>
            <a:off x="1536569" y="4756441"/>
            <a:ext cx="52679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365621"/>
            <a:ext cx="820132"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255729"/>
            <a:ext cx="3187719"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bg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255729"/>
            <a:ext cx="4572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26956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194118615"/>
              </p:ext>
            </p:extLst>
          </p:nvPr>
        </p:nvGraphicFramePr>
        <p:xfrm>
          <a:off x="335273" y="876584"/>
          <a:ext cx="11576842" cy="4597788"/>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de" sz="1000" dirty="0">
                          <a:solidFill>
                            <a:schemeClr val="tx1"/>
                          </a:solidFill>
                          <a:latin typeface="Century Gothic" panose="020B0502020202020204" pitchFamily="34" charset="0"/>
                        </a:rPr>
                        <a:t>2018 - 3. Quartal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2018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2.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3.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2019 – 4.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2020 – 1. Quartal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JULI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SEPTEMBER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OKT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FEBRUAR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VERDERBEN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de" sz="900" b="1" dirty="0">
                          <a:solidFill>
                            <a:schemeClr val="tx1"/>
                          </a:solidFill>
                          <a:latin typeface="Century Gothic" panose="020B0502020202020204" pitchFamily="34" charset="0"/>
                        </a:rPr>
                        <a:t>effektiver Jahreszins</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MAI</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de"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1" dirty="0">
                          <a:solidFill>
                            <a:schemeClr val="tx1"/>
                          </a:solidFill>
                          <a:latin typeface="Century Gothic" panose="020B0502020202020204" pitchFamily="34" charset="0"/>
                        </a:rPr>
                        <a:t>QUALITÄTSSICHERUNG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de" sz="800" b="0" i="0" u="none" strike="noStrike" dirty="0">
                          <a:solidFill>
                            <a:srgbClr val="000000"/>
                          </a:solidFill>
                          <a:effectLst/>
                          <a:latin typeface="Century Gothic" panose="020B0502020202020204" pitchFamily="34" charset="0"/>
                        </a:rPr>
                        <a:t>Vorschau-Tests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de" sz="800" b="0" i="0" u="none" strike="noStrike" dirty="0">
                          <a:solidFill>
                            <a:srgbClr val="000000"/>
                          </a:solidFill>
                          <a:effectLst/>
                          <a:latin typeface="Century Gothic" panose="020B0502020202020204" pitchFamily="34" charset="0"/>
                        </a:rPr>
                        <a:t>Qualitätssicherung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405888">
                <a:tc>
                  <a:txBody>
                    <a:bodyPr/>
                    <a:lstStyle/>
                    <a:p>
                      <a:pPr algn="l" fontAlgn="ctr"/>
                      <a:r>
                        <a:rPr lang="de" sz="800" b="0" i="0" u="none" strike="noStrike" dirty="0">
                          <a:solidFill>
                            <a:srgbClr val="000000"/>
                          </a:solidFill>
                          <a:effectLst/>
                          <a:latin typeface="Century Gothic" panose="020B0502020202020204" pitchFamily="34" charset="0"/>
                        </a:rPr>
                        <a:t>Metrik</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de" sz="800" b="0" i="0" u="none" strike="noStrike" dirty="0">
                          <a:solidFill>
                            <a:srgbClr val="000000"/>
                          </a:solidFill>
                          <a:effectLst/>
                          <a:latin typeface="Century Gothic" panose="020B0502020202020204" pitchFamily="34" charset="0"/>
                        </a:rPr>
                        <a:t>Varianzprüfung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51535">
                <a:tc>
                  <a:txBody>
                    <a:bodyPr/>
                    <a:lstStyle/>
                    <a:p>
                      <a:pPr algn="l" fontAlgn="ctr"/>
                      <a:r>
                        <a:rPr lang="de" sz="800" b="0" i="0" u="none" strike="noStrike" dirty="0">
                          <a:solidFill>
                            <a:srgbClr val="000000"/>
                          </a:solidFill>
                          <a:effectLst/>
                          <a:latin typeface="Century Gothic" panose="020B0502020202020204" pitchFamily="34" charset="0"/>
                        </a:rPr>
                        <a:t>Tests zur Benutzerakzeptanz</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25901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221381">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89522">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de" sz="1000" b="1" dirty="0">
                <a:latin typeface="Century Gothic" panose="020B0502020202020204" pitchFamily="34" charset="0"/>
              </a:rPr>
              <a:t>STATUSSCHLÜSSELSTREAM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de" sz="2000" b="1" dirty="0">
                <a:solidFill>
                  <a:schemeClr val="bg1">
                    <a:lumMod val="50000"/>
                  </a:schemeClr>
                </a:solidFill>
                <a:latin typeface="Century Gothic" panose="020B0502020202020204" pitchFamily="34" charset="0"/>
              </a:rPr>
              <a:t>AGILE PRODUKT-ROADMAP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AGILE PRODUKT-ROADMAP</a:t>
            </a:r>
          </a:p>
        </p:txBody>
      </p:sp>
      <p:sp>
        <p:nvSpPr>
          <p:cNvPr id="16" name="Rounded Rectangle 15">
            <a:extLst>
              <a:ext uri="{FF2B5EF4-FFF2-40B4-BE49-F238E27FC236}">
                <a16:creationId xmlns:a16="http://schemas.microsoft.com/office/drawing/2014/main" id="{8F84502B-F932-5C4C-84C9-D15ED8B8DEE5}"/>
              </a:ext>
            </a:extLst>
          </p:cNvPr>
          <p:cNvSpPr/>
          <p:nvPr/>
        </p:nvSpPr>
        <p:spPr>
          <a:xfrm>
            <a:off x="1959561" y="2333073"/>
            <a:ext cx="63281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800700"/>
            <a:ext cx="87987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234686"/>
            <a:ext cx="443060"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136958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Template>
  <TotalTime>1</TotalTime>
  <Words>473</Words>
  <Application>Microsoft Macintosh PowerPoint</Application>
  <PresentationFormat>Widescreen</PresentationFormat>
  <Paragraphs>192</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3</cp:revision>
  <dcterms:created xsi:type="dcterms:W3CDTF">2018-08-29T16:05:38Z</dcterms:created>
  <dcterms:modified xsi:type="dcterms:W3CDTF">2022-04-11T22:18:14Z</dcterms:modified>
</cp:coreProperties>
</file>