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00E7F2"/>
    <a:srgbClr val="00BD3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02" autoAdjust="0"/>
    <p:restoredTop sz="86447"/>
  </p:normalViewPr>
  <p:slideViewPr>
    <p:cSldViewPr snapToGrid="0" snapToObjects="1">
      <p:cViewPr>
        <p:scale>
          <a:sx n="161" d="100"/>
          <a:sy n="161" d="100"/>
        </p:scale>
        <p:origin x="76" y="13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endParaRPr lang="en-US" dirty="0"/>
          </a:p>
        </p:txBody>
      </p:sp>
      <p:sp>
        <p:nvSpPr>
          <p:cNvPr id="4" name="Slide Number Placeholder 3"/>
          <p:cNvSpPr>
            <a:spLocks noGrp="1"/>
          </p:cNvSpPr>
          <p:nvPr>
            <p:ph type="sldNum" sz="quarter" idx="10"/>
          </p:nvPr>
        </p:nvSpPr>
        <p:spPr/>
        <p:txBody>
          <a:bodyPr/>
          <a:lstStyle/>
          <a:p>
            <a:pPr/>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endParaRPr lang="en-US" dirty="0"/>
          </a:p>
        </p:txBody>
      </p:sp>
      <p:sp>
        <p:nvSpPr>
          <p:cNvPr id="4" name="Slide Number Placeholder 3"/>
          <p:cNvSpPr>
            <a:spLocks noGrp="1"/>
          </p:cNvSpPr>
          <p:nvPr>
            <p:ph type="sldNum" sz="quarter" idx="10"/>
          </p:nvPr>
        </p:nvSpPr>
        <p:spPr/>
        <p:txBody>
          <a:bodyPr/>
          <a:lstStyle/>
          <a:p>
            <a:pPr/>
            <a:fld id="{C0711C10-233D-DA48-A5CB-9365BBABB6B4}" type="slidenum">
              <a:rPr lang="en-US" smtClean="0"/>
              <a:t>3</a:t>
            </a:fld>
            <a:endParaRPr lang="en-US" dirty="0"/>
          </a:p>
        </p:txBody>
      </p:sp>
    </p:spTree>
    <p:extLst>
      <p:ext uri="{BB962C8B-B14F-4D97-AF65-F5344CB8AC3E}">
        <p14:creationId xmlns:p14="http://schemas.microsoft.com/office/powerpoint/2010/main" val="4262396697"/>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endParaRPr lang="en-US" dirty="0"/>
          </a:p>
        </p:txBody>
      </p:sp>
      <p:sp>
        <p:nvSpPr>
          <p:cNvPr id="4" name="Slide Number Placeholder 3"/>
          <p:cNvSpPr>
            <a:spLocks noGrp="1"/>
          </p:cNvSpPr>
          <p:nvPr>
            <p:ph type="sldNum" sz="quarter" idx="10"/>
          </p:nvPr>
        </p:nvSpPr>
        <p:spPr/>
        <p:txBody>
          <a:bodyPr/>
          <a:lstStyle/>
          <a:p>
            <a:pPr/>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iSYpZi"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pPr/>
            <a:r>
              <a:rPr lang="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400383"/>
          </a:xfrm>
          <a:prstGeom prst="rect">
            <a:avLst/>
          </a:prstGeom>
          <a:noFill/>
        </p:spPr>
        <p:txBody>
          <a:bodyPr wrap="square" rtlCol="0">
            <a:spAutoFit/>
          </a:bodyPr>
          <a:lstStyle/>
          <a:p>
            <a:pPr>
              <a:spcAft>
                <a:spcPts val="600"/>
              </a:spcAft>
            </a:pPr>
            <a:r>
              <a:rPr lang="de" sz="1600" dirty="0">
                <a:latin typeface="Century Gothic" panose="020B0502020202020204" pitchFamily="34" charset="0"/>
              </a:rPr>
              <a:t>Geben Sie Aufgaben-IDs, Projekttitel, Vorgänge und Vorgangsbesitzer im Diagrammbereich ein. </a:t>
            </a:r>
          </a:p>
          <a:p>
            <a:pPr/>
            <a:endParaRPr lang="en-US" sz="1600" dirty="0">
              <a:latin typeface="Century Gothic" panose="020B0502020202020204" pitchFamily="34" charset="0"/>
            </a:endParaRPr>
          </a:p>
          <a:p>
            <a:pPr>
              <a:spcAft>
                <a:spcPts val="600"/>
              </a:spcAft>
            </a:pPr>
            <a:r>
              <a:rPr lang="de" sz="1600" dirty="0">
                <a:latin typeface="Century Gothic" panose="020B0502020202020204" pitchFamily="34" charset="0"/>
              </a:rPr>
              <a:t>Passen Sie die Balken für jede Aufgabe an, um die Zeitdauer über einen Zeitraum von 1 Monat darzustellen.  Fügen Sie Meilensteindaten und zusätzliche Vorgangsinformationen in jedem Balken oder im Diagrammbereich hinzu.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a:r>
              <a:rPr lang="de" sz="2400" b="1" dirty="0">
                <a:solidFill>
                  <a:schemeClr val="tx1">
                    <a:lumMod val="65000"/>
                    <a:lumOff val="35000"/>
                  </a:schemeClr>
                </a:solidFill>
                <a:latin typeface="Century Gothic" panose="020B0502020202020204" pitchFamily="34" charset="0"/>
              </a:rPr>
              <a:t>1-MONATS-GANTT-DIAGRAMMVORLAGE</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1-MONATS-GANTT-DIAGRAMMVORLAGE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737091109"/>
              </p:ext>
            </p:extLst>
          </p:nvPr>
        </p:nvGraphicFramePr>
        <p:xfrm>
          <a:off x="327121" y="516122"/>
          <a:ext cx="11573795" cy="5666153"/>
        </p:xfrm>
        <a:graphic>
          <a:graphicData uri="http://schemas.openxmlformats.org/drawingml/2006/table">
            <a:tbl>
              <a:tblPr firstRow="1" bandRow="1">
                <a:tableStyleId>{5C22544A-7EE6-4342-B048-85BDC9FD1C3A}</a:tableStyleId>
              </a:tblPr>
              <a:tblGrid>
                <a:gridCol w="355891">
                  <a:extLst>
                    <a:ext uri="{9D8B030D-6E8A-4147-A177-3AD203B41FA5}">
                      <a16:colId xmlns:a16="http://schemas.microsoft.com/office/drawing/2014/main" val="1672129667"/>
                    </a:ext>
                  </a:extLst>
                </a:gridCol>
                <a:gridCol w="2378240">
                  <a:extLst>
                    <a:ext uri="{9D8B030D-6E8A-4147-A177-3AD203B41FA5}">
                      <a16:colId xmlns:a16="http://schemas.microsoft.com/office/drawing/2014/main" val="602210714"/>
                    </a:ext>
                  </a:extLst>
                </a:gridCol>
                <a:gridCol w="1182757">
                  <a:extLst>
                    <a:ext uri="{9D8B030D-6E8A-4147-A177-3AD203B41FA5}">
                      <a16:colId xmlns:a16="http://schemas.microsoft.com/office/drawing/2014/main" val="1817390762"/>
                    </a:ext>
                  </a:extLst>
                </a:gridCol>
                <a:gridCol w="246997">
                  <a:extLst>
                    <a:ext uri="{9D8B030D-6E8A-4147-A177-3AD203B41FA5}">
                      <a16:colId xmlns:a16="http://schemas.microsoft.com/office/drawing/2014/main" val="745651107"/>
                    </a:ext>
                  </a:extLst>
                </a:gridCol>
                <a:gridCol w="246997">
                  <a:extLst>
                    <a:ext uri="{9D8B030D-6E8A-4147-A177-3AD203B41FA5}">
                      <a16:colId xmlns:a16="http://schemas.microsoft.com/office/drawing/2014/main" val="3839570682"/>
                    </a:ext>
                  </a:extLst>
                </a:gridCol>
                <a:gridCol w="246997">
                  <a:extLst>
                    <a:ext uri="{9D8B030D-6E8A-4147-A177-3AD203B41FA5}">
                      <a16:colId xmlns:a16="http://schemas.microsoft.com/office/drawing/2014/main" val="3893106002"/>
                    </a:ext>
                  </a:extLst>
                </a:gridCol>
                <a:gridCol w="246997">
                  <a:extLst>
                    <a:ext uri="{9D8B030D-6E8A-4147-A177-3AD203B41FA5}">
                      <a16:colId xmlns:a16="http://schemas.microsoft.com/office/drawing/2014/main" val="1453603295"/>
                    </a:ext>
                  </a:extLst>
                </a:gridCol>
                <a:gridCol w="246997">
                  <a:extLst>
                    <a:ext uri="{9D8B030D-6E8A-4147-A177-3AD203B41FA5}">
                      <a16:colId xmlns:a16="http://schemas.microsoft.com/office/drawing/2014/main" val="3405603126"/>
                    </a:ext>
                  </a:extLst>
                </a:gridCol>
                <a:gridCol w="246997">
                  <a:extLst>
                    <a:ext uri="{9D8B030D-6E8A-4147-A177-3AD203B41FA5}">
                      <a16:colId xmlns:a16="http://schemas.microsoft.com/office/drawing/2014/main" val="4188645958"/>
                    </a:ext>
                  </a:extLst>
                </a:gridCol>
                <a:gridCol w="246997">
                  <a:extLst>
                    <a:ext uri="{9D8B030D-6E8A-4147-A177-3AD203B41FA5}">
                      <a16:colId xmlns:a16="http://schemas.microsoft.com/office/drawing/2014/main" val="370284219"/>
                    </a:ext>
                  </a:extLst>
                </a:gridCol>
                <a:gridCol w="246997">
                  <a:extLst>
                    <a:ext uri="{9D8B030D-6E8A-4147-A177-3AD203B41FA5}">
                      <a16:colId xmlns:a16="http://schemas.microsoft.com/office/drawing/2014/main" val="2570255189"/>
                    </a:ext>
                  </a:extLst>
                </a:gridCol>
                <a:gridCol w="246997">
                  <a:extLst>
                    <a:ext uri="{9D8B030D-6E8A-4147-A177-3AD203B41FA5}">
                      <a16:colId xmlns:a16="http://schemas.microsoft.com/office/drawing/2014/main" val="4253557748"/>
                    </a:ext>
                  </a:extLst>
                </a:gridCol>
                <a:gridCol w="246997">
                  <a:extLst>
                    <a:ext uri="{9D8B030D-6E8A-4147-A177-3AD203B41FA5}">
                      <a16:colId xmlns:a16="http://schemas.microsoft.com/office/drawing/2014/main" val="732807866"/>
                    </a:ext>
                  </a:extLst>
                </a:gridCol>
                <a:gridCol w="246997">
                  <a:extLst>
                    <a:ext uri="{9D8B030D-6E8A-4147-A177-3AD203B41FA5}">
                      <a16:colId xmlns:a16="http://schemas.microsoft.com/office/drawing/2014/main" val="1262655051"/>
                    </a:ext>
                  </a:extLst>
                </a:gridCol>
                <a:gridCol w="246997">
                  <a:extLst>
                    <a:ext uri="{9D8B030D-6E8A-4147-A177-3AD203B41FA5}">
                      <a16:colId xmlns:a16="http://schemas.microsoft.com/office/drawing/2014/main" val="2519593283"/>
                    </a:ext>
                  </a:extLst>
                </a:gridCol>
                <a:gridCol w="246997">
                  <a:extLst>
                    <a:ext uri="{9D8B030D-6E8A-4147-A177-3AD203B41FA5}">
                      <a16:colId xmlns:a16="http://schemas.microsoft.com/office/drawing/2014/main" val="3604026297"/>
                    </a:ext>
                  </a:extLst>
                </a:gridCol>
                <a:gridCol w="246997">
                  <a:extLst>
                    <a:ext uri="{9D8B030D-6E8A-4147-A177-3AD203B41FA5}">
                      <a16:colId xmlns:a16="http://schemas.microsoft.com/office/drawing/2014/main" val="232041137"/>
                    </a:ext>
                  </a:extLst>
                </a:gridCol>
                <a:gridCol w="246997">
                  <a:extLst>
                    <a:ext uri="{9D8B030D-6E8A-4147-A177-3AD203B41FA5}">
                      <a16:colId xmlns:a16="http://schemas.microsoft.com/office/drawing/2014/main" val="2728829233"/>
                    </a:ext>
                  </a:extLst>
                </a:gridCol>
                <a:gridCol w="246997">
                  <a:extLst>
                    <a:ext uri="{9D8B030D-6E8A-4147-A177-3AD203B41FA5}">
                      <a16:colId xmlns:a16="http://schemas.microsoft.com/office/drawing/2014/main" val="2950927136"/>
                    </a:ext>
                  </a:extLst>
                </a:gridCol>
                <a:gridCol w="246997">
                  <a:extLst>
                    <a:ext uri="{9D8B030D-6E8A-4147-A177-3AD203B41FA5}">
                      <a16:colId xmlns:a16="http://schemas.microsoft.com/office/drawing/2014/main" val="936931241"/>
                    </a:ext>
                  </a:extLst>
                </a:gridCol>
                <a:gridCol w="246997">
                  <a:extLst>
                    <a:ext uri="{9D8B030D-6E8A-4147-A177-3AD203B41FA5}">
                      <a16:colId xmlns:a16="http://schemas.microsoft.com/office/drawing/2014/main" val="2034922114"/>
                    </a:ext>
                  </a:extLst>
                </a:gridCol>
                <a:gridCol w="246997">
                  <a:extLst>
                    <a:ext uri="{9D8B030D-6E8A-4147-A177-3AD203B41FA5}">
                      <a16:colId xmlns:a16="http://schemas.microsoft.com/office/drawing/2014/main" val="1239885453"/>
                    </a:ext>
                  </a:extLst>
                </a:gridCol>
                <a:gridCol w="246997">
                  <a:extLst>
                    <a:ext uri="{9D8B030D-6E8A-4147-A177-3AD203B41FA5}">
                      <a16:colId xmlns:a16="http://schemas.microsoft.com/office/drawing/2014/main" val="1170377824"/>
                    </a:ext>
                  </a:extLst>
                </a:gridCol>
                <a:gridCol w="246997">
                  <a:extLst>
                    <a:ext uri="{9D8B030D-6E8A-4147-A177-3AD203B41FA5}">
                      <a16:colId xmlns:a16="http://schemas.microsoft.com/office/drawing/2014/main" val="827869095"/>
                    </a:ext>
                  </a:extLst>
                </a:gridCol>
                <a:gridCol w="246997">
                  <a:extLst>
                    <a:ext uri="{9D8B030D-6E8A-4147-A177-3AD203B41FA5}">
                      <a16:colId xmlns:a16="http://schemas.microsoft.com/office/drawing/2014/main" val="4260472543"/>
                    </a:ext>
                  </a:extLst>
                </a:gridCol>
                <a:gridCol w="246997">
                  <a:extLst>
                    <a:ext uri="{9D8B030D-6E8A-4147-A177-3AD203B41FA5}">
                      <a16:colId xmlns:a16="http://schemas.microsoft.com/office/drawing/2014/main" val="439312100"/>
                    </a:ext>
                  </a:extLst>
                </a:gridCol>
                <a:gridCol w="246997">
                  <a:extLst>
                    <a:ext uri="{9D8B030D-6E8A-4147-A177-3AD203B41FA5}">
                      <a16:colId xmlns:a16="http://schemas.microsoft.com/office/drawing/2014/main" val="2569058073"/>
                    </a:ext>
                  </a:extLst>
                </a:gridCol>
                <a:gridCol w="246997">
                  <a:extLst>
                    <a:ext uri="{9D8B030D-6E8A-4147-A177-3AD203B41FA5}">
                      <a16:colId xmlns:a16="http://schemas.microsoft.com/office/drawing/2014/main" val="4092754096"/>
                    </a:ext>
                  </a:extLst>
                </a:gridCol>
                <a:gridCol w="246997">
                  <a:extLst>
                    <a:ext uri="{9D8B030D-6E8A-4147-A177-3AD203B41FA5}">
                      <a16:colId xmlns:a16="http://schemas.microsoft.com/office/drawing/2014/main" val="3565316753"/>
                    </a:ext>
                  </a:extLst>
                </a:gridCol>
                <a:gridCol w="246997">
                  <a:extLst>
                    <a:ext uri="{9D8B030D-6E8A-4147-A177-3AD203B41FA5}">
                      <a16:colId xmlns:a16="http://schemas.microsoft.com/office/drawing/2014/main" val="252538321"/>
                    </a:ext>
                  </a:extLst>
                </a:gridCol>
                <a:gridCol w="246997">
                  <a:extLst>
                    <a:ext uri="{9D8B030D-6E8A-4147-A177-3AD203B41FA5}">
                      <a16:colId xmlns:a16="http://schemas.microsoft.com/office/drawing/2014/main" val="3066641982"/>
                    </a:ext>
                  </a:extLst>
                </a:gridCol>
                <a:gridCol w="246997">
                  <a:extLst>
                    <a:ext uri="{9D8B030D-6E8A-4147-A177-3AD203B41FA5}">
                      <a16:colId xmlns:a16="http://schemas.microsoft.com/office/drawing/2014/main" val="1988828579"/>
                    </a:ext>
                  </a:extLst>
                </a:gridCol>
                <a:gridCol w="246997">
                  <a:extLst>
                    <a:ext uri="{9D8B030D-6E8A-4147-A177-3AD203B41FA5}">
                      <a16:colId xmlns:a16="http://schemas.microsoft.com/office/drawing/2014/main" val="1555367992"/>
                    </a:ext>
                  </a:extLst>
                </a:gridCol>
                <a:gridCol w="246997">
                  <a:extLst>
                    <a:ext uri="{9D8B030D-6E8A-4147-A177-3AD203B41FA5}">
                      <a16:colId xmlns:a16="http://schemas.microsoft.com/office/drawing/2014/main" val="4012040060"/>
                    </a:ext>
                  </a:extLst>
                </a:gridCol>
              </a:tblGrid>
              <a:tr h="228833">
                <a:tc>
                  <a:txBody>
                    <a:bodyPr/>
                    <a:lstStyle/>
                    <a:p>
                      <a:pPr/>
                      <a:r>
                        <a:rPr lang="de" sz="900" dirty="0">
                          <a:solidFill>
                            <a:schemeClr val="tx1"/>
                          </a:solidFill>
                          <a:latin typeface="Century Gothic" panose="020B0502020202020204" pitchFamily="34" charset="0"/>
                        </a:rPr>
                        <a:t>ID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r>
                        <a:rPr lang="de" sz="900" dirty="0">
                          <a:solidFill>
                            <a:schemeClr val="tx1"/>
                          </a:solidFill>
                          <a:latin typeface="Century Gothic" panose="020B0502020202020204" pitchFamily="34" charset="0"/>
                        </a:rPr>
                        <a:t>PROJEKTE + AUFGABEN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r>
                        <a:rPr lang="de" sz="900" dirty="0">
                          <a:solidFill>
                            <a:schemeClr val="tx1"/>
                          </a:solidFill>
                          <a:latin typeface="Century Gothic" panose="020B0502020202020204" pitchFamily="34" charset="0"/>
                        </a:rPr>
                        <a:t>EIGENTÜMER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de" sz="900" b="1"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30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31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110">
                <a:tc>
                  <a:txBody>
                    <a:bodyPr/>
                    <a:lstStyle/>
                    <a:p>
                      <a:pPr>
                        <a:lnSpc>
                          <a:spcPct val="100000"/>
                        </a:lnSpc>
                      </a:pPr>
                      <a:r>
                        <a:rPr lang="de" sz="1000" dirty="0">
                          <a:solidFill>
                            <a:schemeClr val="tx1"/>
                          </a:solidFill>
                          <a:latin typeface="Century Gothic" panose="020B0502020202020204" pitchFamily="34" charset="0"/>
                        </a:rPr>
                        <a:t>1.1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de" sz="1000" dirty="0">
                          <a:solidFill>
                            <a:schemeClr val="tx1"/>
                          </a:solidFill>
                          <a:latin typeface="Century Gothic" panose="020B0502020202020204" pitchFamily="34" charset="0"/>
                        </a:rPr>
                        <a:t>P1; Forschung und Analyse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453110">
                <a:tc>
                  <a:txBody>
                    <a:bodyPr/>
                    <a:lstStyle/>
                    <a:p>
                      <a:pPr>
                        <a:lnSpc>
                          <a:spcPct val="100000"/>
                        </a:lnSpc>
                      </a:pPr>
                      <a:r>
                        <a:rPr lang="de" sz="1000" dirty="0">
                          <a:solidFill>
                            <a:schemeClr val="tx1"/>
                          </a:solidFill>
                          <a:latin typeface="Century Gothic" panose="020B0502020202020204" pitchFamily="34" charset="0"/>
                        </a:rPr>
                        <a:t>1.2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de" sz="1000" dirty="0">
                          <a:solidFill>
                            <a:schemeClr val="tx1"/>
                          </a:solidFill>
                          <a:latin typeface="Century Gothic" panose="020B0502020202020204" pitchFamily="34" charset="0"/>
                        </a:rPr>
                        <a:t>P1; Anforderungen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453110">
                <a:tc>
                  <a:txBody>
                    <a:bodyPr/>
                    <a:lstStyle/>
                    <a:p>
                      <a:pPr>
                        <a:lnSpc>
                          <a:spcPct val="100000"/>
                        </a:lnSpc>
                      </a:pPr>
                      <a:r>
                        <a:rPr lang="de" sz="1000" dirty="0">
                          <a:solidFill>
                            <a:schemeClr val="tx1"/>
                          </a:solidFill>
                          <a:latin typeface="Century Gothic" panose="020B0502020202020204" pitchFamily="34" charset="0"/>
                        </a:rPr>
                        <a:t>1.3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de" sz="1000" dirty="0">
                          <a:solidFill>
                            <a:schemeClr val="tx1"/>
                          </a:solidFill>
                          <a:latin typeface="Century Gothic" panose="020B0502020202020204" pitchFamily="34" charset="0"/>
                        </a:rPr>
                        <a:t>P1; Entwurf</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453110">
                <a:tc>
                  <a:txBody>
                    <a:bodyPr/>
                    <a:lstStyle/>
                    <a:p>
                      <a:pPr>
                        <a:lnSpc>
                          <a:spcPct val="100000"/>
                        </a:lnSpc>
                      </a:pPr>
                      <a:r>
                        <a:rPr lang="de" sz="1000" dirty="0">
                          <a:solidFill>
                            <a:schemeClr val="tx1"/>
                          </a:solidFill>
                          <a:latin typeface="Century Gothic" panose="020B0502020202020204" pitchFamily="34" charset="0"/>
                        </a:rPr>
                        <a:t>1.4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de" sz="1000" dirty="0">
                          <a:solidFill>
                            <a:schemeClr val="tx1"/>
                          </a:solidFill>
                          <a:latin typeface="Century Gothic" panose="020B0502020202020204" pitchFamily="34" charset="0"/>
                        </a:rPr>
                        <a:t>P1; Rezension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453110">
                <a:tc>
                  <a:txBody>
                    <a:bodyPr/>
                    <a:lstStyle/>
                    <a:p>
                      <a:pPr>
                        <a:lnSpc>
                          <a:spcPct val="100000"/>
                        </a:lnSpc>
                      </a:pPr>
                      <a:r>
                        <a:rPr lang="de" sz="1000" dirty="0">
                          <a:solidFill>
                            <a:schemeClr val="tx1"/>
                          </a:solidFill>
                          <a:latin typeface="Century Gothic" panose="020B0502020202020204" pitchFamily="34" charset="0"/>
                        </a:rPr>
                        <a:t>1.5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de" sz="1000" dirty="0">
                          <a:solidFill>
                            <a:schemeClr val="tx1"/>
                          </a:solidFill>
                          <a:latin typeface="Century Gothic" panose="020B0502020202020204" pitchFamily="34" charset="0"/>
                        </a:rPr>
                        <a:t>P1; Entwicklung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453110">
                <a:tc>
                  <a:txBody>
                    <a:bodyPr/>
                    <a:lstStyle/>
                    <a:p>
                      <a:pPr>
                        <a:lnSpc>
                          <a:spcPct val="100000"/>
                        </a:lnSpc>
                      </a:pPr>
                      <a:r>
                        <a:rPr lang="de" sz="1000" dirty="0">
                          <a:solidFill>
                            <a:schemeClr val="tx1"/>
                          </a:solidFill>
                          <a:latin typeface="Century Gothic" panose="020B0502020202020204" pitchFamily="34" charset="0"/>
                        </a:rPr>
                        <a:t>2.1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E7F2"/>
                    </a:solidFill>
                  </a:tcPr>
                </a:tc>
                <a:tc>
                  <a:txBody>
                    <a:bodyPr/>
                    <a:lstStyle/>
                    <a:p>
                      <a:pPr>
                        <a:lnSpc>
                          <a:spcPct val="100000"/>
                        </a:lnSpc>
                      </a:pPr>
                      <a:r>
                        <a:rPr lang="de" sz="1000" dirty="0">
                          <a:solidFill>
                            <a:schemeClr val="tx1"/>
                          </a:solidFill>
                          <a:latin typeface="Century Gothic" panose="020B0502020202020204" pitchFamily="34" charset="0"/>
                        </a:rPr>
                        <a:t>P2; Forschung und Analyse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453110">
                <a:tc>
                  <a:txBody>
                    <a:bodyPr/>
                    <a:lstStyle/>
                    <a:p>
                      <a:pPr>
                        <a:lnSpc>
                          <a:spcPct val="100000"/>
                        </a:lnSpc>
                      </a:pPr>
                      <a:r>
                        <a:rPr lang="de" sz="1000" dirty="0">
                          <a:solidFill>
                            <a:schemeClr val="tx1"/>
                          </a:solidFill>
                          <a:latin typeface="Century Gothic" panose="020B0502020202020204" pitchFamily="34" charset="0"/>
                        </a:rPr>
                        <a:t>2.2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E7F2"/>
                    </a:solidFill>
                  </a:tcPr>
                </a:tc>
                <a:tc>
                  <a:txBody>
                    <a:bodyPr/>
                    <a:lstStyle/>
                    <a:p>
                      <a:pPr>
                        <a:lnSpc>
                          <a:spcPct val="100000"/>
                        </a:lnSpc>
                      </a:pPr>
                      <a:r>
                        <a:rPr lang="de" sz="1000" dirty="0">
                          <a:solidFill>
                            <a:schemeClr val="tx1"/>
                          </a:solidFill>
                          <a:latin typeface="Century Gothic" panose="020B0502020202020204" pitchFamily="34" charset="0"/>
                        </a:rPr>
                        <a:t>P2; Entwurf</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453110">
                <a:tc>
                  <a:txBody>
                    <a:bodyPr/>
                    <a:lstStyle/>
                    <a:p>
                      <a:pPr>
                        <a:lnSpc>
                          <a:spcPct val="100000"/>
                        </a:lnSpc>
                      </a:pPr>
                      <a:r>
                        <a:rPr lang="de" sz="1000" dirty="0">
                          <a:solidFill>
                            <a:schemeClr val="tx1"/>
                          </a:solidFill>
                          <a:latin typeface="Century Gothic" panose="020B0502020202020204" pitchFamily="34" charset="0"/>
                        </a:rPr>
                        <a:t>1.6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de" sz="1000" dirty="0">
                          <a:solidFill>
                            <a:schemeClr val="tx1"/>
                          </a:solidFill>
                          <a:latin typeface="Century Gothic" panose="020B0502020202020204" pitchFamily="34" charset="0"/>
                        </a:rPr>
                        <a:t>P1; Testen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453110">
                <a:tc>
                  <a:txBody>
                    <a:bodyPr/>
                    <a:lstStyle/>
                    <a:p>
                      <a:pPr>
                        <a:lnSpc>
                          <a:spcPct val="100000"/>
                        </a:lnSpc>
                      </a:pPr>
                      <a:r>
                        <a:rPr lang="de" sz="1000" dirty="0">
                          <a:solidFill>
                            <a:schemeClr val="tx1"/>
                          </a:solidFill>
                          <a:latin typeface="Century Gothic" panose="020B0502020202020204" pitchFamily="34" charset="0"/>
                        </a:rPr>
                        <a:t>1.7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de" sz="1000" dirty="0">
                          <a:solidFill>
                            <a:schemeClr val="tx1"/>
                          </a:solidFill>
                          <a:latin typeface="Century Gothic" panose="020B0502020202020204" pitchFamily="34" charset="0"/>
                        </a:rPr>
                        <a:t>P1; Marketing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453110">
                <a:tc>
                  <a:txBody>
                    <a:bodyPr/>
                    <a:lstStyle/>
                    <a:p>
                      <a:pPr>
                        <a:lnSpc>
                          <a:spcPct val="100000"/>
                        </a:lnSpc>
                      </a:pPr>
                      <a:r>
                        <a:rPr lang="de" sz="1000" dirty="0">
                          <a:solidFill>
                            <a:schemeClr val="tx1"/>
                          </a:solidFill>
                          <a:latin typeface="Century Gothic" panose="020B0502020202020204" pitchFamily="34" charset="0"/>
                        </a:rPr>
                        <a:t>1.8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a:lnSpc>
                          <a:spcPct val="100000"/>
                        </a:lnSpc>
                      </a:pPr>
                      <a:r>
                        <a:rPr lang="de" sz="1000" dirty="0">
                          <a:solidFill>
                            <a:schemeClr val="tx1"/>
                          </a:solidFill>
                          <a:latin typeface="Century Gothic" panose="020B0502020202020204" pitchFamily="34" charset="0"/>
                        </a:rPr>
                        <a:t>P1; Technischer Support / </a:t>
                      </a:r>
                    </a:p>
                    <a:p>
                      <a:pPr>
                        <a:lnSpc>
                          <a:spcPct val="100000"/>
                        </a:lnSpc>
                      </a:pPr>
                      <a:r>
                        <a:rPr lang="de" sz="1000" dirty="0">
                          <a:solidFill>
                            <a:schemeClr val="tx1"/>
                          </a:solidFill>
                          <a:latin typeface="Century Gothic" panose="020B0502020202020204" pitchFamily="34" charset="0"/>
                        </a:rPr>
                        <a:t>Verkaufstraining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453110">
                <a:tc>
                  <a:txBody>
                    <a:bodyPr/>
                    <a:lstStyle/>
                    <a:p>
                      <a:pPr>
                        <a:lnSpc>
                          <a:spcPct val="100000"/>
                        </a:lnSpc>
                      </a:pPr>
                      <a:r>
                        <a:rPr lang="de" sz="1000" dirty="0">
                          <a:solidFill>
                            <a:schemeClr val="tx1"/>
                          </a:solidFill>
                          <a:latin typeface="Century Gothic" panose="020B0502020202020204" pitchFamily="34" charset="0"/>
                        </a:rPr>
                        <a:t>3.1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FC000"/>
                    </a:solidFill>
                  </a:tcPr>
                </a:tc>
                <a:tc>
                  <a:txBody>
                    <a:bodyPr/>
                    <a:lstStyle/>
                    <a:p>
                      <a:pPr>
                        <a:lnSpc>
                          <a:spcPct val="100000"/>
                        </a:lnSpc>
                      </a:pPr>
                      <a:r>
                        <a:rPr lang="de" sz="1000" dirty="0">
                          <a:solidFill>
                            <a:schemeClr val="tx1"/>
                          </a:solidFill>
                          <a:latin typeface="Century Gothic" panose="020B0502020202020204" pitchFamily="34" charset="0"/>
                        </a:rPr>
                        <a:t>P3; Forschung und Analyse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453110">
                <a:tc>
                  <a:txBody>
                    <a:bodyPr/>
                    <a:lstStyle/>
                    <a:p>
                      <a:pPr>
                        <a:lnSpc>
                          <a:spcPct val="100000"/>
                        </a:lnSpc>
                      </a:pPr>
                      <a:r>
                        <a:rPr lang="de" sz="1000" dirty="0">
                          <a:solidFill>
                            <a:schemeClr val="tx1"/>
                          </a:solidFill>
                          <a:latin typeface="Century Gothic" panose="020B0502020202020204" pitchFamily="34" charset="0"/>
                        </a:rPr>
                        <a:t>1.9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1000" dirty="0">
                          <a:solidFill>
                            <a:schemeClr val="tx1"/>
                          </a:solidFill>
                          <a:latin typeface="Century Gothic" panose="020B0502020202020204" pitchFamily="34" charset="0"/>
                        </a:rPr>
                        <a:t>P1; Abschießen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830314"/>
            <a:ext cx="976123"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6719182" y="3561319"/>
            <a:ext cx="137160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5477634" y="3108639"/>
            <a:ext cx="1005840"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297919"/>
            <a:ext cx="464156"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750599"/>
            <a:ext cx="260604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9674712" y="5372039"/>
            <a:ext cx="1471234"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203279"/>
            <a:ext cx="383296"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655959"/>
            <a:ext cx="999152"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6" name="Rectangle 45">
            <a:extLst>
              <a:ext uri="{FF2B5EF4-FFF2-40B4-BE49-F238E27FC236}">
                <a16:creationId xmlns:a16="http://schemas.microsoft.com/office/drawing/2014/main" id="{3B60B896-37F2-1C41-A35B-FD3D0B568849}"/>
              </a:ext>
            </a:extLst>
          </p:cNvPr>
          <p:cNvSpPr/>
          <p:nvPr/>
        </p:nvSpPr>
        <p:spPr>
          <a:xfrm>
            <a:off x="11660020" y="5810557"/>
            <a:ext cx="228600"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980554" y="177996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7249302" y="35862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11690719" y="58558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43CF4442-3A25-A143-A9BF-AFB5201BA991}"/>
              </a:ext>
            </a:extLst>
          </p:cNvPr>
          <p:cNvSpPr/>
          <p:nvPr/>
        </p:nvSpPr>
        <p:spPr>
          <a:xfrm>
            <a:off x="10177369" y="4919359"/>
            <a:ext cx="1471234"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466679"/>
            <a:ext cx="738602"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013999"/>
            <a:ext cx="96012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830E72BF-A773-8C4C-8663-F1DA6677DB04}"/>
              </a:ext>
            </a:extLst>
          </p:cNvPr>
          <p:cNvGrpSpPr/>
          <p:nvPr/>
        </p:nvGrpSpPr>
        <p:grpSpPr>
          <a:xfrm>
            <a:off x="9056314"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r>
                <a:rPr lang="de" sz="800" dirty="0">
                  <a:solidFill>
                    <a:schemeClr val="tx1"/>
                  </a:solidFill>
                  <a:latin typeface="Century Gothic" panose="020B0502020202020204" pitchFamily="34" charset="0"/>
                </a:rPr>
                <a:t>HEUTE</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3" name="Rectangle 62">
            <a:extLst>
              <a:ext uri="{FF2B5EF4-FFF2-40B4-BE49-F238E27FC236}">
                <a16:creationId xmlns:a16="http://schemas.microsoft.com/office/drawing/2014/main" id="{B99B6039-151D-6841-B456-3DAB28268C33}"/>
              </a:ext>
            </a:extLst>
          </p:cNvPr>
          <p:cNvSpPr/>
          <p:nvPr/>
        </p:nvSpPr>
        <p:spPr>
          <a:xfrm>
            <a:off x="4879456" y="3557266"/>
            <a:ext cx="1789791"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Review geplant für Donnerstag, den 13. um 13 Uhr</a:t>
            </a:r>
          </a:p>
        </p:txBody>
      </p:sp>
      <p:sp>
        <p:nvSpPr>
          <p:cNvPr id="64" name="Rectangle 63">
            <a:extLst>
              <a:ext uri="{FF2B5EF4-FFF2-40B4-BE49-F238E27FC236}">
                <a16:creationId xmlns:a16="http://schemas.microsoft.com/office/drawing/2014/main" id="{245818E5-FF55-2B47-B4BE-82FC528C827E}"/>
              </a:ext>
            </a:extLst>
          </p:cNvPr>
          <p:cNvSpPr/>
          <p:nvPr/>
        </p:nvSpPr>
        <p:spPr>
          <a:xfrm>
            <a:off x="6351639" y="4035404"/>
            <a:ext cx="2750944"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Führen Sie die Modalanalyse bis Freitag, den 21. um 15 Uhr durch</a:t>
            </a:r>
          </a:p>
        </p:txBody>
      </p:sp>
      <p:sp>
        <p:nvSpPr>
          <p:cNvPr id="66" name="Rectangle 65">
            <a:extLst>
              <a:ext uri="{FF2B5EF4-FFF2-40B4-BE49-F238E27FC236}">
                <a16:creationId xmlns:a16="http://schemas.microsoft.com/office/drawing/2014/main" id="{FB1FF99E-2DDD-D24E-8BBD-FE0355C8F62C}"/>
              </a:ext>
            </a:extLst>
          </p:cNvPr>
          <p:cNvSpPr/>
          <p:nvPr/>
        </p:nvSpPr>
        <p:spPr>
          <a:xfrm>
            <a:off x="6523574" y="2201951"/>
            <a:ext cx="1247374"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Sign-Off erhalten</a:t>
            </a:r>
          </a:p>
        </p:txBody>
      </p:sp>
      <p:sp>
        <p:nvSpPr>
          <p:cNvPr id="3" name="TextBox 2">
            <a:extLst>
              <a:ext uri="{FF2B5EF4-FFF2-40B4-BE49-F238E27FC236}">
                <a16:creationId xmlns:a16="http://schemas.microsoft.com/office/drawing/2014/main" id="{7EC1C1D8-D8F0-2B43-9BED-E530F89CD9EF}"/>
              </a:ext>
            </a:extLst>
          </p:cNvPr>
          <p:cNvSpPr txBox="1"/>
          <p:nvPr/>
        </p:nvSpPr>
        <p:spPr>
          <a:xfrm>
            <a:off x="10177369" y="120740"/>
            <a:ext cx="1813242" cy="338554"/>
          </a:xfrm>
          <a:prstGeom prst="rect">
            <a:avLst/>
          </a:prstGeom>
          <a:noFill/>
        </p:spPr>
        <p:txBody>
          <a:bodyPr wrap="square" rtlCol="0">
            <a:spAutoFit/>
          </a:bodyPr>
          <a:lstStyle/>
          <a:p>
            <a:pPr algn="r"/>
            <a:r>
              <a:rPr lang="de" sz="1600" dirty="0">
                <a:latin typeface="Century Gothic" panose="020B0502020202020204" pitchFamily="34" charset="0"/>
              </a:rPr>
              <a:t>JUNI</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1-MONATS-GANTT-DIAGRAMMVORLAGE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884212593"/>
              </p:ext>
            </p:extLst>
          </p:nvPr>
        </p:nvGraphicFramePr>
        <p:xfrm>
          <a:off x="327121" y="516122"/>
          <a:ext cx="11573795" cy="5666153"/>
        </p:xfrm>
        <a:graphic>
          <a:graphicData uri="http://schemas.openxmlformats.org/drawingml/2006/table">
            <a:tbl>
              <a:tblPr firstRow="1" bandRow="1">
                <a:tableStyleId>{5C22544A-7EE6-4342-B048-85BDC9FD1C3A}</a:tableStyleId>
              </a:tblPr>
              <a:tblGrid>
                <a:gridCol w="355891">
                  <a:extLst>
                    <a:ext uri="{9D8B030D-6E8A-4147-A177-3AD203B41FA5}">
                      <a16:colId xmlns:a16="http://schemas.microsoft.com/office/drawing/2014/main" val="1672129667"/>
                    </a:ext>
                  </a:extLst>
                </a:gridCol>
                <a:gridCol w="2378240">
                  <a:extLst>
                    <a:ext uri="{9D8B030D-6E8A-4147-A177-3AD203B41FA5}">
                      <a16:colId xmlns:a16="http://schemas.microsoft.com/office/drawing/2014/main" val="602210714"/>
                    </a:ext>
                  </a:extLst>
                </a:gridCol>
                <a:gridCol w="1182757">
                  <a:extLst>
                    <a:ext uri="{9D8B030D-6E8A-4147-A177-3AD203B41FA5}">
                      <a16:colId xmlns:a16="http://schemas.microsoft.com/office/drawing/2014/main" val="1817390762"/>
                    </a:ext>
                  </a:extLst>
                </a:gridCol>
                <a:gridCol w="246997">
                  <a:extLst>
                    <a:ext uri="{9D8B030D-6E8A-4147-A177-3AD203B41FA5}">
                      <a16:colId xmlns:a16="http://schemas.microsoft.com/office/drawing/2014/main" val="745651107"/>
                    </a:ext>
                  </a:extLst>
                </a:gridCol>
                <a:gridCol w="246997">
                  <a:extLst>
                    <a:ext uri="{9D8B030D-6E8A-4147-A177-3AD203B41FA5}">
                      <a16:colId xmlns:a16="http://schemas.microsoft.com/office/drawing/2014/main" val="3839570682"/>
                    </a:ext>
                  </a:extLst>
                </a:gridCol>
                <a:gridCol w="246997">
                  <a:extLst>
                    <a:ext uri="{9D8B030D-6E8A-4147-A177-3AD203B41FA5}">
                      <a16:colId xmlns:a16="http://schemas.microsoft.com/office/drawing/2014/main" val="3893106002"/>
                    </a:ext>
                  </a:extLst>
                </a:gridCol>
                <a:gridCol w="246997">
                  <a:extLst>
                    <a:ext uri="{9D8B030D-6E8A-4147-A177-3AD203B41FA5}">
                      <a16:colId xmlns:a16="http://schemas.microsoft.com/office/drawing/2014/main" val="1453603295"/>
                    </a:ext>
                  </a:extLst>
                </a:gridCol>
                <a:gridCol w="246997">
                  <a:extLst>
                    <a:ext uri="{9D8B030D-6E8A-4147-A177-3AD203B41FA5}">
                      <a16:colId xmlns:a16="http://schemas.microsoft.com/office/drawing/2014/main" val="3405603126"/>
                    </a:ext>
                  </a:extLst>
                </a:gridCol>
                <a:gridCol w="246997">
                  <a:extLst>
                    <a:ext uri="{9D8B030D-6E8A-4147-A177-3AD203B41FA5}">
                      <a16:colId xmlns:a16="http://schemas.microsoft.com/office/drawing/2014/main" val="4188645958"/>
                    </a:ext>
                  </a:extLst>
                </a:gridCol>
                <a:gridCol w="246997">
                  <a:extLst>
                    <a:ext uri="{9D8B030D-6E8A-4147-A177-3AD203B41FA5}">
                      <a16:colId xmlns:a16="http://schemas.microsoft.com/office/drawing/2014/main" val="370284219"/>
                    </a:ext>
                  </a:extLst>
                </a:gridCol>
                <a:gridCol w="246997">
                  <a:extLst>
                    <a:ext uri="{9D8B030D-6E8A-4147-A177-3AD203B41FA5}">
                      <a16:colId xmlns:a16="http://schemas.microsoft.com/office/drawing/2014/main" val="2570255189"/>
                    </a:ext>
                  </a:extLst>
                </a:gridCol>
                <a:gridCol w="246997">
                  <a:extLst>
                    <a:ext uri="{9D8B030D-6E8A-4147-A177-3AD203B41FA5}">
                      <a16:colId xmlns:a16="http://schemas.microsoft.com/office/drawing/2014/main" val="4253557748"/>
                    </a:ext>
                  </a:extLst>
                </a:gridCol>
                <a:gridCol w="246997">
                  <a:extLst>
                    <a:ext uri="{9D8B030D-6E8A-4147-A177-3AD203B41FA5}">
                      <a16:colId xmlns:a16="http://schemas.microsoft.com/office/drawing/2014/main" val="732807866"/>
                    </a:ext>
                  </a:extLst>
                </a:gridCol>
                <a:gridCol w="246997">
                  <a:extLst>
                    <a:ext uri="{9D8B030D-6E8A-4147-A177-3AD203B41FA5}">
                      <a16:colId xmlns:a16="http://schemas.microsoft.com/office/drawing/2014/main" val="1262655051"/>
                    </a:ext>
                  </a:extLst>
                </a:gridCol>
                <a:gridCol w="246997">
                  <a:extLst>
                    <a:ext uri="{9D8B030D-6E8A-4147-A177-3AD203B41FA5}">
                      <a16:colId xmlns:a16="http://schemas.microsoft.com/office/drawing/2014/main" val="2519593283"/>
                    </a:ext>
                  </a:extLst>
                </a:gridCol>
                <a:gridCol w="246997">
                  <a:extLst>
                    <a:ext uri="{9D8B030D-6E8A-4147-A177-3AD203B41FA5}">
                      <a16:colId xmlns:a16="http://schemas.microsoft.com/office/drawing/2014/main" val="3604026297"/>
                    </a:ext>
                  </a:extLst>
                </a:gridCol>
                <a:gridCol w="246997">
                  <a:extLst>
                    <a:ext uri="{9D8B030D-6E8A-4147-A177-3AD203B41FA5}">
                      <a16:colId xmlns:a16="http://schemas.microsoft.com/office/drawing/2014/main" val="232041137"/>
                    </a:ext>
                  </a:extLst>
                </a:gridCol>
                <a:gridCol w="246997">
                  <a:extLst>
                    <a:ext uri="{9D8B030D-6E8A-4147-A177-3AD203B41FA5}">
                      <a16:colId xmlns:a16="http://schemas.microsoft.com/office/drawing/2014/main" val="2728829233"/>
                    </a:ext>
                  </a:extLst>
                </a:gridCol>
                <a:gridCol w="246997">
                  <a:extLst>
                    <a:ext uri="{9D8B030D-6E8A-4147-A177-3AD203B41FA5}">
                      <a16:colId xmlns:a16="http://schemas.microsoft.com/office/drawing/2014/main" val="2950927136"/>
                    </a:ext>
                  </a:extLst>
                </a:gridCol>
                <a:gridCol w="246997">
                  <a:extLst>
                    <a:ext uri="{9D8B030D-6E8A-4147-A177-3AD203B41FA5}">
                      <a16:colId xmlns:a16="http://schemas.microsoft.com/office/drawing/2014/main" val="936931241"/>
                    </a:ext>
                  </a:extLst>
                </a:gridCol>
                <a:gridCol w="246997">
                  <a:extLst>
                    <a:ext uri="{9D8B030D-6E8A-4147-A177-3AD203B41FA5}">
                      <a16:colId xmlns:a16="http://schemas.microsoft.com/office/drawing/2014/main" val="2034922114"/>
                    </a:ext>
                  </a:extLst>
                </a:gridCol>
                <a:gridCol w="246997">
                  <a:extLst>
                    <a:ext uri="{9D8B030D-6E8A-4147-A177-3AD203B41FA5}">
                      <a16:colId xmlns:a16="http://schemas.microsoft.com/office/drawing/2014/main" val="1239885453"/>
                    </a:ext>
                  </a:extLst>
                </a:gridCol>
                <a:gridCol w="246997">
                  <a:extLst>
                    <a:ext uri="{9D8B030D-6E8A-4147-A177-3AD203B41FA5}">
                      <a16:colId xmlns:a16="http://schemas.microsoft.com/office/drawing/2014/main" val="1170377824"/>
                    </a:ext>
                  </a:extLst>
                </a:gridCol>
                <a:gridCol w="246997">
                  <a:extLst>
                    <a:ext uri="{9D8B030D-6E8A-4147-A177-3AD203B41FA5}">
                      <a16:colId xmlns:a16="http://schemas.microsoft.com/office/drawing/2014/main" val="827869095"/>
                    </a:ext>
                  </a:extLst>
                </a:gridCol>
                <a:gridCol w="246997">
                  <a:extLst>
                    <a:ext uri="{9D8B030D-6E8A-4147-A177-3AD203B41FA5}">
                      <a16:colId xmlns:a16="http://schemas.microsoft.com/office/drawing/2014/main" val="4260472543"/>
                    </a:ext>
                  </a:extLst>
                </a:gridCol>
                <a:gridCol w="246997">
                  <a:extLst>
                    <a:ext uri="{9D8B030D-6E8A-4147-A177-3AD203B41FA5}">
                      <a16:colId xmlns:a16="http://schemas.microsoft.com/office/drawing/2014/main" val="439312100"/>
                    </a:ext>
                  </a:extLst>
                </a:gridCol>
                <a:gridCol w="246997">
                  <a:extLst>
                    <a:ext uri="{9D8B030D-6E8A-4147-A177-3AD203B41FA5}">
                      <a16:colId xmlns:a16="http://schemas.microsoft.com/office/drawing/2014/main" val="2569058073"/>
                    </a:ext>
                  </a:extLst>
                </a:gridCol>
                <a:gridCol w="246997">
                  <a:extLst>
                    <a:ext uri="{9D8B030D-6E8A-4147-A177-3AD203B41FA5}">
                      <a16:colId xmlns:a16="http://schemas.microsoft.com/office/drawing/2014/main" val="4092754096"/>
                    </a:ext>
                  </a:extLst>
                </a:gridCol>
                <a:gridCol w="246997">
                  <a:extLst>
                    <a:ext uri="{9D8B030D-6E8A-4147-A177-3AD203B41FA5}">
                      <a16:colId xmlns:a16="http://schemas.microsoft.com/office/drawing/2014/main" val="3565316753"/>
                    </a:ext>
                  </a:extLst>
                </a:gridCol>
                <a:gridCol w="246997">
                  <a:extLst>
                    <a:ext uri="{9D8B030D-6E8A-4147-A177-3AD203B41FA5}">
                      <a16:colId xmlns:a16="http://schemas.microsoft.com/office/drawing/2014/main" val="252538321"/>
                    </a:ext>
                  </a:extLst>
                </a:gridCol>
                <a:gridCol w="246997">
                  <a:extLst>
                    <a:ext uri="{9D8B030D-6E8A-4147-A177-3AD203B41FA5}">
                      <a16:colId xmlns:a16="http://schemas.microsoft.com/office/drawing/2014/main" val="3066641982"/>
                    </a:ext>
                  </a:extLst>
                </a:gridCol>
                <a:gridCol w="246997">
                  <a:extLst>
                    <a:ext uri="{9D8B030D-6E8A-4147-A177-3AD203B41FA5}">
                      <a16:colId xmlns:a16="http://schemas.microsoft.com/office/drawing/2014/main" val="1988828579"/>
                    </a:ext>
                  </a:extLst>
                </a:gridCol>
                <a:gridCol w="246997">
                  <a:extLst>
                    <a:ext uri="{9D8B030D-6E8A-4147-A177-3AD203B41FA5}">
                      <a16:colId xmlns:a16="http://schemas.microsoft.com/office/drawing/2014/main" val="1555367992"/>
                    </a:ext>
                  </a:extLst>
                </a:gridCol>
                <a:gridCol w="246997">
                  <a:extLst>
                    <a:ext uri="{9D8B030D-6E8A-4147-A177-3AD203B41FA5}">
                      <a16:colId xmlns:a16="http://schemas.microsoft.com/office/drawing/2014/main" val="4012040060"/>
                    </a:ext>
                  </a:extLst>
                </a:gridCol>
              </a:tblGrid>
              <a:tr h="228833">
                <a:tc>
                  <a:txBody>
                    <a:bodyPr/>
                    <a:lstStyle/>
                    <a:p>
                      <a:pPr/>
                      <a:r>
                        <a:rPr lang="de" sz="900" dirty="0">
                          <a:solidFill>
                            <a:schemeClr val="tx1"/>
                          </a:solidFill>
                          <a:latin typeface="Century Gothic" panose="020B0502020202020204" pitchFamily="34" charset="0"/>
                        </a:rPr>
                        <a:t>ID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r>
                        <a:rPr lang="de" sz="900" dirty="0">
                          <a:solidFill>
                            <a:schemeClr val="tx1"/>
                          </a:solidFill>
                          <a:latin typeface="Century Gothic" panose="020B0502020202020204" pitchFamily="34" charset="0"/>
                        </a:rPr>
                        <a:t>PROJEKTE + AUFGABEN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r>
                        <a:rPr lang="de" sz="900" dirty="0">
                          <a:solidFill>
                            <a:schemeClr val="tx1"/>
                          </a:solidFill>
                          <a:latin typeface="Century Gothic" panose="020B0502020202020204" pitchFamily="34" charset="0"/>
                        </a:rPr>
                        <a:t>EIGENTÜMER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de" sz="900" b="1"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19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24</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25</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26</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27</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28</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29</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30</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900" b="1" dirty="0">
                          <a:solidFill>
                            <a:schemeClr val="tx1"/>
                          </a:solidFill>
                          <a:latin typeface="Century Gothic" panose="020B0502020202020204" pitchFamily="34" charset="0"/>
                        </a:rPr>
                        <a:t>31</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110">
                <a:tc>
                  <a:txBody>
                    <a:bodyPr/>
                    <a:lstStyle/>
                    <a:p>
                      <a:pPr>
                        <a:lnSpc>
                          <a:spcPct val="100000"/>
                        </a:lnSpc>
                      </a:pPr>
                      <a:r>
                        <a:rPr lang="de"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de" sz="1000" dirty="0">
                          <a:solidFill>
                            <a:schemeClr val="tx1"/>
                          </a:solidFill>
                          <a:latin typeface="Century Gothic" panose="020B0502020202020204" pitchFamily="34" charset="0"/>
                        </a:rPr>
                        <a:t>Aufgabe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r>
                        <a:rPr lang="de" sz="1000" dirty="0">
                          <a:solidFill>
                            <a:schemeClr val="tx1"/>
                          </a:solidFill>
                          <a:latin typeface="Century Gothic" panose="020B0502020202020204" pitchFamily="34" charset="0"/>
                        </a:rPr>
                        <a:t>Eigentümer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453110">
                <a:tc>
                  <a:txBody>
                    <a:bodyPr/>
                    <a:lstStyle/>
                    <a:p>
                      <a:pPr>
                        <a:lnSpc>
                          <a:spcPct val="100000"/>
                        </a:lnSpc>
                      </a:pPr>
                      <a:endParaRPr lang="en-US" sz="1000" dirty="0">
                        <a:solidFill>
                          <a:schemeClr val="tx1"/>
                        </a:solidFill>
                        <a:latin typeface="Century Gothic" panose="020B0502020202020204" pitchFamily="34" charset="0"/>
                      </a:endParaRP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7" y="830314"/>
            <a:ext cx="1828800"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561319"/>
            <a:ext cx="109728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108639"/>
            <a:ext cx="146304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297919"/>
            <a:ext cx="146304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750599"/>
            <a:ext cx="109728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254638" y="5372039"/>
            <a:ext cx="1097280"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203279"/>
            <a:ext cx="73152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655959"/>
            <a:ext cx="1828800"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6" name="Rectangle 45">
            <a:extLst>
              <a:ext uri="{FF2B5EF4-FFF2-40B4-BE49-F238E27FC236}">
                <a16:creationId xmlns:a16="http://schemas.microsoft.com/office/drawing/2014/main" id="{3B60B896-37F2-1C41-A35B-FD3D0B568849}"/>
              </a:ext>
            </a:extLst>
          </p:cNvPr>
          <p:cNvSpPr/>
          <p:nvPr/>
        </p:nvSpPr>
        <p:spPr>
          <a:xfrm>
            <a:off x="4254638" y="5810557"/>
            <a:ext cx="731520" cy="2743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8487717" y="177996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8488637" y="35862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8487717" y="58558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43CF4442-3A25-A143-A9BF-AFB5201BA991}"/>
              </a:ext>
            </a:extLst>
          </p:cNvPr>
          <p:cNvSpPr/>
          <p:nvPr/>
        </p:nvSpPr>
        <p:spPr>
          <a:xfrm>
            <a:off x="4254638" y="4919359"/>
            <a:ext cx="1463040" cy="2743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466679"/>
            <a:ext cx="1828800" cy="27432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013999"/>
            <a:ext cx="731520"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830E72BF-A773-8C4C-8663-F1DA6677DB04}"/>
              </a:ext>
            </a:extLst>
          </p:cNvPr>
          <p:cNvGrpSpPr/>
          <p:nvPr/>
        </p:nvGrpSpPr>
        <p:grpSpPr>
          <a:xfrm>
            <a:off x="9056314"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r>
                <a:rPr lang="de" sz="800" dirty="0">
                  <a:solidFill>
                    <a:schemeClr val="tx1"/>
                  </a:solidFill>
                  <a:latin typeface="Century Gothic" panose="020B0502020202020204" pitchFamily="34" charset="0"/>
                </a:rPr>
                <a:t>HEUTE</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3" name="Rectangle 62">
            <a:extLst>
              <a:ext uri="{FF2B5EF4-FFF2-40B4-BE49-F238E27FC236}">
                <a16:creationId xmlns:a16="http://schemas.microsoft.com/office/drawing/2014/main" id="{B99B6039-151D-6841-B456-3DAB28268C33}"/>
              </a:ext>
            </a:extLst>
          </p:cNvPr>
          <p:cNvSpPr/>
          <p:nvPr/>
        </p:nvSpPr>
        <p:spPr>
          <a:xfrm>
            <a:off x="6217121" y="2187595"/>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
        <p:nvSpPr>
          <p:cNvPr id="64" name="Rectangle 63">
            <a:extLst>
              <a:ext uri="{FF2B5EF4-FFF2-40B4-BE49-F238E27FC236}">
                <a16:creationId xmlns:a16="http://schemas.microsoft.com/office/drawing/2014/main" id="{245818E5-FF55-2B47-B4BE-82FC528C827E}"/>
              </a:ext>
            </a:extLst>
          </p:cNvPr>
          <p:cNvSpPr/>
          <p:nvPr/>
        </p:nvSpPr>
        <p:spPr>
          <a:xfrm>
            <a:off x="6217121" y="2640022"/>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
        <p:nvSpPr>
          <p:cNvPr id="66" name="Rectangle 65">
            <a:extLst>
              <a:ext uri="{FF2B5EF4-FFF2-40B4-BE49-F238E27FC236}">
                <a16:creationId xmlns:a16="http://schemas.microsoft.com/office/drawing/2014/main" id="{FB1FF99E-2DDD-D24E-8BBD-FE0355C8F62C}"/>
              </a:ext>
            </a:extLst>
          </p:cNvPr>
          <p:cNvSpPr/>
          <p:nvPr/>
        </p:nvSpPr>
        <p:spPr>
          <a:xfrm>
            <a:off x="6217121" y="830314"/>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
        <p:nvSpPr>
          <p:cNvPr id="3" name="TextBox 2">
            <a:extLst>
              <a:ext uri="{FF2B5EF4-FFF2-40B4-BE49-F238E27FC236}">
                <a16:creationId xmlns:a16="http://schemas.microsoft.com/office/drawing/2014/main" id="{7EC1C1D8-D8F0-2B43-9BED-E530F89CD9EF}"/>
              </a:ext>
            </a:extLst>
          </p:cNvPr>
          <p:cNvSpPr txBox="1"/>
          <p:nvPr/>
        </p:nvSpPr>
        <p:spPr>
          <a:xfrm>
            <a:off x="10177369" y="120740"/>
            <a:ext cx="1813242" cy="338554"/>
          </a:xfrm>
          <a:prstGeom prst="rect">
            <a:avLst/>
          </a:prstGeom>
          <a:noFill/>
        </p:spPr>
        <p:txBody>
          <a:bodyPr wrap="square" rtlCol="0">
            <a:spAutoFit/>
          </a:bodyPr>
          <a:lstStyle/>
          <a:p>
            <a:pPr algn="r"/>
            <a:r>
              <a:rPr lang="de" sz="1600" dirty="0">
                <a:latin typeface="Century Gothic" panose="020B0502020202020204" pitchFamily="34" charset="0"/>
              </a:rPr>
              <a:t>MONAT</a:t>
            </a:r>
          </a:p>
        </p:txBody>
      </p:sp>
      <p:sp>
        <p:nvSpPr>
          <p:cNvPr id="57" name="Rectangle 56">
            <a:extLst>
              <a:ext uri="{FF2B5EF4-FFF2-40B4-BE49-F238E27FC236}">
                <a16:creationId xmlns:a16="http://schemas.microsoft.com/office/drawing/2014/main" id="{70D87360-3599-CF48-B4F4-DF4BF1BBA6FA}"/>
              </a:ext>
            </a:extLst>
          </p:cNvPr>
          <p:cNvSpPr/>
          <p:nvPr/>
        </p:nvSpPr>
        <p:spPr>
          <a:xfrm>
            <a:off x="6217121" y="1282741"/>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
        <p:nvSpPr>
          <p:cNvPr id="58" name="Rectangle 57">
            <a:extLst>
              <a:ext uri="{FF2B5EF4-FFF2-40B4-BE49-F238E27FC236}">
                <a16:creationId xmlns:a16="http://schemas.microsoft.com/office/drawing/2014/main" id="{655760B2-9A30-284C-972B-17D8CEC5168E}"/>
              </a:ext>
            </a:extLst>
          </p:cNvPr>
          <p:cNvSpPr/>
          <p:nvPr/>
        </p:nvSpPr>
        <p:spPr>
          <a:xfrm>
            <a:off x="6217121" y="1735168"/>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
        <p:nvSpPr>
          <p:cNvPr id="59" name="Rectangle 58">
            <a:extLst>
              <a:ext uri="{FF2B5EF4-FFF2-40B4-BE49-F238E27FC236}">
                <a16:creationId xmlns:a16="http://schemas.microsoft.com/office/drawing/2014/main" id="{2B93C36B-B6D8-5245-9B77-C5C417A5E350}"/>
              </a:ext>
            </a:extLst>
          </p:cNvPr>
          <p:cNvSpPr/>
          <p:nvPr/>
        </p:nvSpPr>
        <p:spPr>
          <a:xfrm>
            <a:off x="6217121" y="4449730"/>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
        <p:nvSpPr>
          <p:cNvPr id="65" name="Rectangle 64">
            <a:extLst>
              <a:ext uri="{FF2B5EF4-FFF2-40B4-BE49-F238E27FC236}">
                <a16:creationId xmlns:a16="http://schemas.microsoft.com/office/drawing/2014/main" id="{B7BC757C-A309-D048-9C3C-F1A2AE071B6A}"/>
              </a:ext>
            </a:extLst>
          </p:cNvPr>
          <p:cNvSpPr/>
          <p:nvPr/>
        </p:nvSpPr>
        <p:spPr>
          <a:xfrm>
            <a:off x="6217121" y="4902157"/>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
        <p:nvSpPr>
          <p:cNvPr id="67" name="Rectangle 66">
            <a:extLst>
              <a:ext uri="{FF2B5EF4-FFF2-40B4-BE49-F238E27FC236}">
                <a16:creationId xmlns:a16="http://schemas.microsoft.com/office/drawing/2014/main" id="{E1C9393D-4E7D-7647-AC64-947874435B30}"/>
              </a:ext>
            </a:extLst>
          </p:cNvPr>
          <p:cNvSpPr/>
          <p:nvPr/>
        </p:nvSpPr>
        <p:spPr>
          <a:xfrm>
            <a:off x="6217121" y="3092449"/>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
        <p:nvSpPr>
          <p:cNvPr id="68" name="Rectangle 67">
            <a:extLst>
              <a:ext uri="{FF2B5EF4-FFF2-40B4-BE49-F238E27FC236}">
                <a16:creationId xmlns:a16="http://schemas.microsoft.com/office/drawing/2014/main" id="{8A3C2710-382B-134A-9752-3FD7B396D277}"/>
              </a:ext>
            </a:extLst>
          </p:cNvPr>
          <p:cNvSpPr/>
          <p:nvPr/>
        </p:nvSpPr>
        <p:spPr>
          <a:xfrm>
            <a:off x="6217121" y="3544876"/>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
        <p:nvSpPr>
          <p:cNvPr id="69" name="Rectangle 68">
            <a:extLst>
              <a:ext uri="{FF2B5EF4-FFF2-40B4-BE49-F238E27FC236}">
                <a16:creationId xmlns:a16="http://schemas.microsoft.com/office/drawing/2014/main" id="{547D9FD8-6174-8C4B-B867-3BF92AE02CCF}"/>
              </a:ext>
            </a:extLst>
          </p:cNvPr>
          <p:cNvSpPr/>
          <p:nvPr/>
        </p:nvSpPr>
        <p:spPr>
          <a:xfrm>
            <a:off x="6217121" y="3997303"/>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
        <p:nvSpPr>
          <p:cNvPr id="70" name="Rectangle 69">
            <a:extLst>
              <a:ext uri="{FF2B5EF4-FFF2-40B4-BE49-F238E27FC236}">
                <a16:creationId xmlns:a16="http://schemas.microsoft.com/office/drawing/2014/main" id="{FA5B9B55-831F-2B4F-A45D-C048188D3A69}"/>
              </a:ext>
            </a:extLst>
          </p:cNvPr>
          <p:cNvSpPr/>
          <p:nvPr/>
        </p:nvSpPr>
        <p:spPr>
          <a:xfrm>
            <a:off x="6217121" y="5354584"/>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
        <p:nvSpPr>
          <p:cNvPr id="71" name="Rectangle 70">
            <a:extLst>
              <a:ext uri="{FF2B5EF4-FFF2-40B4-BE49-F238E27FC236}">
                <a16:creationId xmlns:a16="http://schemas.microsoft.com/office/drawing/2014/main" id="{D6B1E209-43CB-2C49-8212-237882A2F360}"/>
              </a:ext>
            </a:extLst>
          </p:cNvPr>
          <p:cNvSpPr/>
          <p:nvPr/>
        </p:nvSpPr>
        <p:spPr>
          <a:xfrm>
            <a:off x="6217121" y="5807013"/>
            <a:ext cx="128016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900" dirty="0">
                <a:solidFill>
                  <a:schemeClr val="tx1"/>
                </a:solidFill>
                <a:latin typeface="Century Gothic" panose="020B0502020202020204" pitchFamily="34" charset="0"/>
              </a:rPr>
              <a:t>Aufgabennotizen</a:t>
            </a:r>
          </a:p>
        </p:txBody>
      </p:sp>
    </p:spTree>
    <p:extLst>
      <p:ext uri="{BB962C8B-B14F-4D97-AF65-F5344CB8AC3E}">
        <p14:creationId xmlns:p14="http://schemas.microsoft.com/office/powerpoint/2010/main" val="1085862746"/>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thm15="http://schemas.microsoft.com/office/thememl/2012/main"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F9D26E0-008E-4DAC-B458-B233FAECB29C}" vid="{393A54F6-AFC4-44F5-8C08-C075E28BF9E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IC-1-Month-Gantt-Chart-Template_PowerPoint - SR edits</Template>
  <TotalTime>0</TotalTime>
  <Words>346</Words>
  <Application>Microsoft Office PowerPoint</Application>
  <PresentationFormat>Широкоэкранный</PresentationFormat>
  <Paragraphs>128</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oreProperties xmlns:dc="http://purl.org/dc/elements/1.1/" xmlns:dcterms="http://purl.org/dc/terms/" xmlns:xsi="http://www.w3.org/2001/XMLSchema-instance" xmlns="http://schemas.openxmlformats.org/package/2006/metadata/core-properties">
  <dc:title>Презентация PowerPoint</dc:title>
  <dc:creator>Alexandra Ragazhinskaya</dc:creator>
  <lastModifiedBy>Alexandra Ragazhinskaya</lastModifiedBy>
  <revision>1</revision>
  <lastPrinted>2020-08-31T22:23:58.0000000Z</lastPrinted>
  <dcterms:created xsi:type="dcterms:W3CDTF">2020-10-14T18:18:16.0000000Z</dcterms:created>
  <dcterms:modified xsi:type="dcterms:W3CDTF">2020-10-14T18:18:53.0000000Z</dcterms:modified>
</coreProperties>
</file>