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94674"/>
  </p:normalViewPr>
  <p:slideViewPr>
    <p:cSldViewPr snapToGrid="0" snapToObjects="1">
      <p:cViewPr varScale="1">
        <p:scale>
          <a:sx n="161" d="100"/>
          <a:sy n="161" d="100"/>
        </p:scale>
        <p:origin x="128"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D300EE-2CE4-4445-94F8-2B4CE9DF661E}" type="datetimeFigureOut">
              <a:rPr lang="ru-RU" smtClean="0"/>
              <a:t>15.06.2020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CACDA1-28E5-44C4-A823-381B7187B7FA}" type="slidenum">
              <a:rPr lang="ru-RU" smtClean="0"/>
              <a:t>‹#›</a:t>
            </a:fld>
            <a:endParaRPr lang="ru-RU"/>
          </a:p>
        </p:txBody>
      </p:sp>
    </p:spTree>
    <p:extLst>
      <p:ext uri="{BB962C8B-B14F-4D97-AF65-F5344CB8AC3E}">
        <p14:creationId xmlns:p14="http://schemas.microsoft.com/office/powerpoint/2010/main" val="1247350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4067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holJ1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6337064"/>
            <a:ext cx="12192000" cy="52093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riangle 5"/>
          <p:cNvSpPr/>
          <p:nvPr/>
        </p:nvSpPr>
        <p:spPr>
          <a:xfrm rot="10800000">
            <a:off x="11066584" y="6337064"/>
            <a:ext cx="445477" cy="151809"/>
          </a:xfrm>
          <a:prstGeom prst="triangle">
            <a:avLst>
              <a:gd name="adj" fmla="val 4771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Arial" charset="0"/>
                <a:ea typeface="Arial" charset="0"/>
                <a:cs typeface="Arial" charset="0"/>
              </a:rPr>
              <a:t>SWOT PUZZLE</a:t>
            </a:r>
          </a:p>
        </p:txBody>
      </p:sp>
      <p:sp>
        <p:nvSpPr>
          <p:cNvPr id="2" name="Round Single Corner Rectangle 1"/>
          <p:cNvSpPr/>
          <p:nvPr/>
        </p:nvSpPr>
        <p:spPr>
          <a:xfrm>
            <a:off x="4865076" y="233464"/>
            <a:ext cx="3267247" cy="466927"/>
          </a:xfrm>
          <a:prstGeom prst="round1Rect">
            <a:avLst>
              <a:gd name="adj" fmla="val 50000"/>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a:latin typeface="Arial" charset="0"/>
                <a:ea typeface="Arial" charset="0"/>
                <a:cs typeface="Arial" charset="0"/>
              </a:rPr>
              <a:t>STRENGTHS (+)</a:t>
            </a:r>
            <a:endParaRPr lang="en-US" b="1" dirty="0">
              <a:latin typeface="Arial" charset="0"/>
              <a:ea typeface="Arial" charset="0"/>
              <a:cs typeface="Arial" charset="0"/>
            </a:endParaRPr>
          </a:p>
        </p:txBody>
      </p:sp>
      <p:sp>
        <p:nvSpPr>
          <p:cNvPr id="4" name="Rectangle 3"/>
          <p:cNvSpPr/>
          <p:nvPr/>
        </p:nvSpPr>
        <p:spPr>
          <a:xfrm>
            <a:off x="4865077" y="700391"/>
            <a:ext cx="3267247" cy="2171763"/>
          </a:xfrm>
          <a:prstGeom prst="rect">
            <a:avLst/>
          </a:prstGeom>
          <a:solidFill>
            <a:schemeClr val="accent1">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lumMod val="50000"/>
                  </a:schemeClr>
                </a:solidFill>
              </a:rPr>
              <a:t>•</a:t>
            </a:r>
          </a:p>
          <a:p>
            <a:r>
              <a:rPr lang="en-US" dirty="0">
                <a:solidFill>
                  <a:schemeClr val="bg1">
                    <a:lumMod val="50000"/>
                  </a:schemeClr>
                </a:solidFill>
              </a:rPr>
              <a:t>•</a:t>
            </a:r>
          </a:p>
          <a:p>
            <a:r>
              <a:rPr lang="en-US" dirty="0">
                <a:solidFill>
                  <a:schemeClr val="bg1">
                    <a:lumMod val="50000"/>
                  </a:schemeClr>
                </a:solidFill>
              </a:rPr>
              <a:t>•</a:t>
            </a:r>
          </a:p>
          <a:p>
            <a:r>
              <a:rPr lang="en-US" dirty="0">
                <a:solidFill>
                  <a:schemeClr val="bg1">
                    <a:lumMod val="50000"/>
                  </a:schemeClr>
                </a:solidFill>
              </a:rPr>
              <a:t>•</a:t>
            </a:r>
          </a:p>
        </p:txBody>
      </p:sp>
      <p:sp>
        <p:nvSpPr>
          <p:cNvPr id="11" name="Round Single Corner Rectangle 10"/>
          <p:cNvSpPr/>
          <p:nvPr/>
        </p:nvSpPr>
        <p:spPr>
          <a:xfrm>
            <a:off x="8475784" y="233464"/>
            <a:ext cx="3267247" cy="466927"/>
          </a:xfrm>
          <a:prstGeom prst="round1Rect">
            <a:avLst>
              <a:gd name="adj" fmla="val 50000"/>
            </a:avLst>
          </a:prstGeom>
          <a:solidFill>
            <a:schemeClr val="accent5"/>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a:latin typeface="Arial" charset="0"/>
                <a:ea typeface="Arial" charset="0"/>
                <a:cs typeface="Arial" charset="0"/>
              </a:rPr>
              <a:t>WEAKNESSES (–)</a:t>
            </a:r>
            <a:endParaRPr lang="en-US" dirty="0"/>
          </a:p>
        </p:txBody>
      </p:sp>
      <p:sp>
        <p:nvSpPr>
          <p:cNvPr id="12" name="Rectangle 11"/>
          <p:cNvSpPr/>
          <p:nvPr/>
        </p:nvSpPr>
        <p:spPr>
          <a:xfrm>
            <a:off x="8475785" y="700391"/>
            <a:ext cx="3267247" cy="2171763"/>
          </a:xfrm>
          <a:prstGeom prst="rect">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lumMod val="50000"/>
                  </a:schemeClr>
                </a:solidFill>
              </a:rPr>
              <a:t>•</a:t>
            </a:r>
          </a:p>
          <a:p>
            <a:r>
              <a:rPr lang="en-US" dirty="0">
                <a:solidFill>
                  <a:schemeClr val="bg1">
                    <a:lumMod val="50000"/>
                  </a:schemeClr>
                </a:solidFill>
              </a:rPr>
              <a:t>•</a:t>
            </a:r>
          </a:p>
          <a:p>
            <a:r>
              <a:rPr lang="en-US" dirty="0">
                <a:solidFill>
                  <a:schemeClr val="bg1">
                    <a:lumMod val="50000"/>
                  </a:schemeClr>
                </a:solidFill>
              </a:rPr>
              <a:t>•</a:t>
            </a:r>
          </a:p>
          <a:p>
            <a:r>
              <a:rPr lang="en-US" dirty="0">
                <a:solidFill>
                  <a:schemeClr val="bg1">
                    <a:lumMod val="50000"/>
                  </a:schemeClr>
                </a:solidFill>
              </a:rPr>
              <a:t>•</a:t>
            </a:r>
          </a:p>
        </p:txBody>
      </p:sp>
      <p:sp>
        <p:nvSpPr>
          <p:cNvPr id="13" name="Round Single Corner Rectangle 12"/>
          <p:cNvSpPr/>
          <p:nvPr/>
        </p:nvSpPr>
        <p:spPr>
          <a:xfrm>
            <a:off x="4865075" y="3168034"/>
            <a:ext cx="3267247" cy="466927"/>
          </a:xfrm>
          <a:prstGeom prst="round1Rect">
            <a:avLst>
              <a:gd name="adj" fmla="val 50000"/>
            </a:avLst>
          </a:prstGeom>
          <a:solidFill>
            <a:schemeClr val="accent6">
              <a:lumMod val="5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a:latin typeface="Arial" charset="0"/>
                <a:ea typeface="Arial" charset="0"/>
                <a:cs typeface="Arial" charset="0"/>
              </a:rPr>
              <a:t>OPPORTUNITIES (+)</a:t>
            </a:r>
            <a:endParaRPr lang="en-US" dirty="0"/>
          </a:p>
        </p:txBody>
      </p:sp>
      <p:sp>
        <p:nvSpPr>
          <p:cNvPr id="14" name="Rectangle 13"/>
          <p:cNvSpPr/>
          <p:nvPr/>
        </p:nvSpPr>
        <p:spPr>
          <a:xfrm>
            <a:off x="4865076" y="3634961"/>
            <a:ext cx="3267247" cy="2171763"/>
          </a:xfrm>
          <a:prstGeom prst="rect">
            <a:avLst/>
          </a:prstGeom>
          <a:solidFill>
            <a:schemeClr val="accent6">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lumMod val="50000"/>
                  </a:schemeClr>
                </a:solidFill>
              </a:rPr>
              <a:t>•</a:t>
            </a:r>
          </a:p>
          <a:p>
            <a:r>
              <a:rPr lang="en-US" dirty="0">
                <a:solidFill>
                  <a:schemeClr val="bg1">
                    <a:lumMod val="50000"/>
                  </a:schemeClr>
                </a:solidFill>
              </a:rPr>
              <a:t>•</a:t>
            </a:r>
          </a:p>
          <a:p>
            <a:r>
              <a:rPr lang="en-US" dirty="0">
                <a:solidFill>
                  <a:schemeClr val="bg1">
                    <a:lumMod val="50000"/>
                  </a:schemeClr>
                </a:solidFill>
              </a:rPr>
              <a:t>•</a:t>
            </a:r>
          </a:p>
          <a:p>
            <a:r>
              <a:rPr lang="en-US" dirty="0">
                <a:solidFill>
                  <a:schemeClr val="bg1">
                    <a:lumMod val="50000"/>
                  </a:schemeClr>
                </a:solidFill>
              </a:rPr>
              <a:t>•</a:t>
            </a:r>
          </a:p>
        </p:txBody>
      </p:sp>
      <p:sp>
        <p:nvSpPr>
          <p:cNvPr id="15" name="Round Single Corner Rectangle 14"/>
          <p:cNvSpPr/>
          <p:nvPr/>
        </p:nvSpPr>
        <p:spPr>
          <a:xfrm>
            <a:off x="8475783" y="3168034"/>
            <a:ext cx="3267247" cy="466927"/>
          </a:xfrm>
          <a:prstGeom prst="round1Rect">
            <a:avLst>
              <a:gd name="adj" fmla="val 50000"/>
            </a:avLst>
          </a:prstGeom>
          <a:solidFill>
            <a:schemeClr val="accent4">
              <a:lumMod val="5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a:latin typeface="Arial" charset="0"/>
                <a:ea typeface="Arial" charset="0"/>
                <a:cs typeface="Arial" charset="0"/>
              </a:rPr>
              <a:t>THREATS (–)</a:t>
            </a:r>
            <a:endParaRPr lang="en-US" dirty="0"/>
          </a:p>
        </p:txBody>
      </p:sp>
      <p:sp>
        <p:nvSpPr>
          <p:cNvPr id="16" name="Rectangle 15"/>
          <p:cNvSpPr/>
          <p:nvPr/>
        </p:nvSpPr>
        <p:spPr>
          <a:xfrm>
            <a:off x="8475784" y="3634961"/>
            <a:ext cx="3267247" cy="2171763"/>
          </a:xfrm>
          <a:prstGeom prst="rect">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lumMod val="50000"/>
                  </a:schemeClr>
                </a:solidFill>
              </a:rPr>
              <a:t>•</a:t>
            </a:r>
          </a:p>
          <a:p>
            <a:r>
              <a:rPr lang="en-US" dirty="0">
                <a:solidFill>
                  <a:schemeClr val="bg1">
                    <a:lumMod val="50000"/>
                  </a:schemeClr>
                </a:solidFill>
              </a:rPr>
              <a:t>•</a:t>
            </a:r>
          </a:p>
          <a:p>
            <a:r>
              <a:rPr lang="en-US" dirty="0">
                <a:solidFill>
                  <a:schemeClr val="bg1">
                    <a:lumMod val="50000"/>
                  </a:schemeClr>
                </a:solidFill>
              </a:rPr>
              <a:t>•</a:t>
            </a:r>
          </a:p>
          <a:p>
            <a:r>
              <a:rPr lang="en-US" dirty="0">
                <a:solidFill>
                  <a:schemeClr val="bg1">
                    <a:lumMod val="50000"/>
                  </a:schemeClr>
                </a:solidFill>
              </a:rPr>
              <a:t>•</a:t>
            </a:r>
          </a:p>
        </p:txBody>
      </p:sp>
      <p:grpSp>
        <p:nvGrpSpPr>
          <p:cNvPr id="10" name="Group 9"/>
          <p:cNvGrpSpPr/>
          <p:nvPr/>
        </p:nvGrpSpPr>
        <p:grpSpPr>
          <a:xfrm>
            <a:off x="494567" y="1579638"/>
            <a:ext cx="3880639" cy="3878177"/>
            <a:chOff x="365613" y="2045777"/>
            <a:chExt cx="3880639" cy="3878177"/>
          </a:xfrm>
          <a:effectLst>
            <a:reflection blurRad="63500" stA="50000" endA="300" endPos="33000" dist="50800" dir="5400000" sy="-100000" algn="bl" rotWithShape="0"/>
          </a:effectLst>
        </p:grpSpPr>
        <p:sp>
          <p:nvSpPr>
            <p:cNvPr id="18" name="Freeform 5"/>
            <p:cNvSpPr>
              <a:spLocks/>
            </p:cNvSpPr>
            <p:nvPr/>
          </p:nvSpPr>
          <p:spPr bwMode="auto">
            <a:xfrm>
              <a:off x="365613" y="2045777"/>
              <a:ext cx="1935395" cy="2328137"/>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solidFill>
              <a:schemeClr val="accent1"/>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bIns="540000" anchor="ctr"/>
            <a:lstStyle/>
            <a:p>
              <a:pPr algn="ctr" eaLnBrk="1" hangingPunct="1">
                <a:defRPr/>
              </a:pPr>
              <a:r>
                <a:rPr lang="en-US" sz="6000" b="1" dirty="0">
                  <a:solidFill>
                    <a:schemeClr val="bg1"/>
                  </a:solidFill>
                  <a:latin typeface="Arial" charset="0"/>
                  <a:ea typeface="Arial" charset="0"/>
                  <a:cs typeface="Arial" charset="0"/>
                </a:rPr>
                <a:t>S</a:t>
              </a:r>
              <a:endParaRPr lang="en-GB" sz="6000" b="1" dirty="0">
                <a:solidFill>
                  <a:schemeClr val="bg1"/>
                </a:solidFill>
                <a:latin typeface="Arial" charset="0"/>
                <a:ea typeface="Arial" charset="0"/>
                <a:cs typeface="Arial" charset="0"/>
              </a:endParaRPr>
            </a:p>
          </p:txBody>
        </p:sp>
        <p:sp>
          <p:nvSpPr>
            <p:cNvPr id="19" name="Freeform 6"/>
            <p:cNvSpPr>
              <a:spLocks/>
            </p:cNvSpPr>
            <p:nvPr/>
          </p:nvSpPr>
          <p:spPr bwMode="auto">
            <a:xfrm>
              <a:off x="365613" y="3988559"/>
              <a:ext cx="2328138" cy="1935395"/>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solidFill>
              <a:schemeClr val="accent6">
                <a:lumMod val="75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rIns="468000" anchor="ctr" anchorCtr="1"/>
            <a:lstStyle/>
            <a:p>
              <a:pPr eaLnBrk="1" hangingPunct="1">
                <a:defRPr/>
              </a:pPr>
              <a:r>
                <a:rPr lang="en-US" sz="6000" b="1" dirty="0">
                  <a:solidFill>
                    <a:schemeClr val="bg1"/>
                  </a:solidFill>
                  <a:latin typeface="Arial" charset="0"/>
                  <a:ea typeface="Arial" charset="0"/>
                  <a:cs typeface="Arial" charset="0"/>
                </a:rPr>
                <a:t>O</a:t>
              </a:r>
              <a:endParaRPr lang="en-GB" sz="6000" b="1" dirty="0">
                <a:solidFill>
                  <a:schemeClr val="bg1"/>
                </a:solidFill>
                <a:latin typeface="Arial" charset="0"/>
                <a:ea typeface="Arial" charset="0"/>
                <a:cs typeface="Arial" charset="0"/>
              </a:endParaRPr>
            </a:p>
          </p:txBody>
        </p:sp>
        <p:sp>
          <p:nvSpPr>
            <p:cNvPr id="20" name="Freeform 7"/>
            <p:cNvSpPr>
              <a:spLocks/>
            </p:cNvSpPr>
            <p:nvPr/>
          </p:nvSpPr>
          <p:spPr bwMode="auto">
            <a:xfrm>
              <a:off x="1915653" y="2045777"/>
              <a:ext cx="2328137" cy="1935395"/>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solidFill>
              <a:schemeClr val="accent5"/>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lIns="468000" anchor="ctr"/>
            <a:lstStyle/>
            <a:p>
              <a:pPr algn="ctr" eaLnBrk="1" hangingPunct="1">
                <a:defRPr/>
              </a:pPr>
              <a:r>
                <a:rPr lang="en-US" sz="6000" b="1" dirty="0">
                  <a:solidFill>
                    <a:schemeClr val="bg1"/>
                  </a:solidFill>
                  <a:latin typeface="Arial" charset="0"/>
                  <a:ea typeface="Arial" charset="0"/>
                  <a:cs typeface="Arial" charset="0"/>
                </a:rPr>
                <a:t>W</a:t>
              </a:r>
              <a:endParaRPr lang="en-GB" sz="6000" b="1" dirty="0">
                <a:solidFill>
                  <a:schemeClr val="bg1"/>
                </a:solidFill>
                <a:latin typeface="Arial" charset="0"/>
                <a:ea typeface="Arial" charset="0"/>
                <a:cs typeface="Arial" charset="0"/>
              </a:endParaRPr>
            </a:p>
          </p:txBody>
        </p:sp>
        <p:sp>
          <p:nvSpPr>
            <p:cNvPr id="21" name="Freeform 8"/>
            <p:cNvSpPr>
              <a:spLocks/>
            </p:cNvSpPr>
            <p:nvPr/>
          </p:nvSpPr>
          <p:spPr bwMode="auto">
            <a:xfrm>
              <a:off x="2309626" y="3597048"/>
              <a:ext cx="1936626" cy="2326906"/>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solidFill>
              <a:schemeClr val="accent4">
                <a:lumMod val="75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tIns="468000" anchor="ctr" anchorCtr="1"/>
            <a:lstStyle/>
            <a:p>
              <a:pPr eaLnBrk="1" hangingPunct="1">
                <a:defRPr/>
              </a:pPr>
              <a:r>
                <a:rPr lang="en-US" sz="6000" b="1" dirty="0">
                  <a:solidFill>
                    <a:schemeClr val="bg1"/>
                  </a:solidFill>
                  <a:latin typeface="Arial" charset="0"/>
                  <a:ea typeface="Arial" charset="0"/>
                  <a:cs typeface="Arial" charset="0"/>
                </a:rPr>
                <a:t>T</a:t>
              </a:r>
              <a:endParaRPr lang="en-GB" sz="6000" b="1" dirty="0">
                <a:solidFill>
                  <a:schemeClr val="bg1"/>
                </a:solidFill>
                <a:latin typeface="Arial" charset="0"/>
                <a:ea typeface="Arial" charset="0"/>
                <a:cs typeface="Arial" charset="0"/>
              </a:endParaRPr>
            </a:p>
          </p:txBody>
        </p:sp>
      </p:grpSp>
      <p:pic>
        <p:nvPicPr>
          <p:cNvPr id="5" name="Рисунок 4">
            <a:hlinkClick r:id="rId2"/>
            <a:extLst>
              <a:ext uri="{FF2B5EF4-FFF2-40B4-BE49-F238E27FC236}">
                <a16:creationId xmlns:a16="http://schemas.microsoft.com/office/drawing/2014/main" id="{EC3FC673-748A-483F-A29B-5E9BFA48E77C}"/>
              </a:ext>
            </a:extLst>
          </p:cNvPr>
          <p:cNvPicPr>
            <a:picLocks noChangeAspect="1"/>
          </p:cNvPicPr>
          <p:nvPr/>
        </p:nvPicPr>
        <p:blipFill>
          <a:blip r:embed="rId3"/>
          <a:stretch>
            <a:fillRect/>
          </a:stretch>
        </p:blipFill>
        <p:spPr>
          <a:xfrm>
            <a:off x="859556" y="244317"/>
            <a:ext cx="2229760" cy="309810"/>
          </a:xfrm>
          <a:prstGeom prst="rect">
            <a:avLst/>
          </a:prstGeom>
        </p:spPr>
      </p:pic>
      <p:sp>
        <p:nvSpPr>
          <p:cNvPr id="9" name="Прямоугольник 8">
            <a:extLst>
              <a:ext uri="{FF2B5EF4-FFF2-40B4-BE49-F238E27FC236}">
                <a16:creationId xmlns:a16="http://schemas.microsoft.com/office/drawing/2014/main" id="{1C276449-3D08-476F-B43E-E34E6C8A65A4}"/>
              </a:ext>
            </a:extLst>
          </p:cNvPr>
          <p:cNvSpPr/>
          <p:nvPr/>
        </p:nvSpPr>
        <p:spPr>
          <a:xfrm>
            <a:off x="4990569" y="3244334"/>
            <a:ext cx="2210862" cy="369332"/>
          </a:xfrm>
          <a:prstGeom prst="rect">
            <a:avLst/>
          </a:prstGeom>
        </p:spPr>
        <p:txBody>
          <a:bodyPr wrap="none">
            <a:spAutoFit/>
          </a:bodyPr>
          <a:lstStyle/>
          <a:p>
            <a:r>
              <a:rPr lang="en-US" dirty="0">
                <a:solidFill>
                  <a:srgbClr val="000000"/>
                </a:solidFill>
                <a:latin typeface="Arial" panose="020B0604020202020204" pitchFamily="34" charset="0"/>
              </a:rPr>
              <a:t>https://bit.ly/3holJ1y</a:t>
            </a:r>
            <a:endParaRPr lang="ru-RU" dirty="0"/>
          </a:p>
        </p:txBody>
      </p:sp>
    </p:spTree>
    <p:extLst>
      <p:ext uri="{BB962C8B-B14F-4D97-AF65-F5344CB8AC3E}">
        <p14:creationId xmlns:p14="http://schemas.microsoft.com/office/powerpoint/2010/main" val="87664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76280953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_SWOT_Puzzle_PPT" id="{26C3A571-B622-014E-B447-EE24B187C9EA}" vid="{D3012249-32A7-F646-8635-FF69A7C95B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Temp_SWOT_Puzzle_PPT</Template>
  <TotalTime>2</TotalTime>
  <Words>133</Words>
  <Application>Microsoft Office PowerPoint</Application>
  <PresentationFormat>Широкоэкранный</PresentationFormat>
  <Paragraphs>30</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2020-06-15T16:30:43Z</dcterms:created>
  <dcterms:modified xsi:type="dcterms:W3CDTF">2020-06-15T16:32:44Z</dcterms:modified>
</cp:coreProperties>
</file>