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8" r:id="rId2"/>
    <p:sldId id="309" r:id="rId3"/>
    <p:sldId id="316" r:id="rId4"/>
    <p:sldId id="337" r:id="rId5"/>
    <p:sldId id="342" r:id="rId6"/>
    <p:sldId id="327" r:id="rId7"/>
    <p:sldId id="343" r:id="rId8"/>
    <p:sldId id="344" r:id="rId9"/>
    <p:sldId id="345" r:id="rId10"/>
    <p:sldId id="338" r:id="rId11"/>
    <p:sldId id="320"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3"/>
    <a:srgbClr val="E3EAF6"/>
    <a:srgbClr val="5B7191"/>
    <a:srgbClr val="CDD5DD"/>
    <a:srgbClr val="74859B"/>
    <a:srgbClr val="C4D2E7"/>
    <a:srgbClr val="F0A622"/>
    <a:srgbClr val="5E913E"/>
    <a:srgbClr val="CE1D02"/>
    <a:srgbClr val="4DA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86447"/>
  </p:normalViewPr>
  <p:slideViewPr>
    <p:cSldViewPr snapToGrid="0" snapToObjects="1">
      <p:cViewPr varScale="1">
        <p:scale>
          <a:sx n="157" d="100"/>
          <a:sy n="157" d="100"/>
        </p:scale>
        <p:origin x="260" y="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8/10/2019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276335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541261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188251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654322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971349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42308206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241694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8/10/2019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8/10/2019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8/10/2019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8/10/2019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8/10/2019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t.ly/2ZWJpB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STATUS REPORT</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1057204"/>
            <a:ext cx="11221474" cy="1015663"/>
          </a:xfrm>
          <a:prstGeom prst="rect">
            <a:avLst/>
          </a:prstGeom>
          <a:noFill/>
        </p:spPr>
        <p:txBody>
          <a:bodyPr wrap="square" rtlCol="0">
            <a:spAutoFit/>
          </a:bodyPr>
          <a:lstStyle/>
          <a:p>
            <a:r>
              <a:rPr lang="en-US" sz="6000" dirty="0">
                <a:latin typeface="Century Gothic" panose="020B0502020202020204" pitchFamily="34" charset="0"/>
              </a:rPr>
              <a:t>PROJECT NAME</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681361"/>
            <a:ext cx="11404473" cy="3328988"/>
          </a:xfrm>
          <a:prstGeom prst="rect">
            <a:avLst/>
          </a:prstGeom>
          <a:noFill/>
        </p:spPr>
        <p:txBody>
          <a:bodyPr wrap="square" rtlCol="0">
            <a:spAutoFit/>
          </a:bodyPr>
          <a:lstStyle/>
          <a:p>
            <a:pPr>
              <a:lnSpc>
                <a:spcPct val="200000"/>
              </a:lnSpc>
            </a:pPr>
            <a:r>
              <a:rPr lang="en-US" dirty="0">
                <a:latin typeface="Century Gothic" panose="020B0502020202020204" pitchFamily="34" charset="0"/>
              </a:rPr>
              <a:t>PROJECT CODE:  </a:t>
            </a:r>
          </a:p>
          <a:p>
            <a:pPr>
              <a:lnSpc>
                <a:spcPct val="200000"/>
              </a:lnSpc>
            </a:pPr>
            <a:r>
              <a:rPr lang="en-US" dirty="0">
                <a:latin typeface="Century Gothic" panose="020B0502020202020204" pitchFamily="34" charset="0"/>
              </a:rPr>
              <a:t>PROJECT MANAGER:  </a:t>
            </a:r>
          </a:p>
          <a:p>
            <a:pPr>
              <a:lnSpc>
                <a:spcPct val="200000"/>
              </a:lnSpc>
            </a:pPr>
            <a:r>
              <a:rPr lang="en-US" dirty="0">
                <a:latin typeface="Century Gothic" panose="020B0502020202020204" pitchFamily="34" charset="0"/>
              </a:rPr>
              <a:t>DATE OF REPORT:  </a:t>
            </a:r>
          </a:p>
          <a:p>
            <a:pPr>
              <a:lnSpc>
                <a:spcPct val="200000"/>
              </a:lnSpc>
            </a:pPr>
            <a:r>
              <a:rPr lang="en-US" dirty="0">
                <a:latin typeface="Century Gothic" panose="020B0502020202020204" pitchFamily="34" charset="0"/>
              </a:rPr>
              <a:t>PERIOD COVERED:  </a:t>
            </a:r>
          </a:p>
          <a:p>
            <a:pPr>
              <a:lnSpc>
                <a:spcPct val="200000"/>
              </a:lnSpc>
            </a:pPr>
            <a:r>
              <a:rPr lang="en-US" dirty="0">
                <a:latin typeface="Century Gothic" panose="020B0502020202020204" pitchFamily="34" charset="0"/>
              </a:rPr>
              <a:t>PROJECTED DATE OF COMPLETION:  </a:t>
            </a:r>
          </a:p>
          <a:p>
            <a:pPr>
              <a:lnSpc>
                <a:spcPct val="200000"/>
              </a:lnSpc>
            </a:pPr>
            <a:r>
              <a:rPr lang="en-US" dirty="0">
                <a:latin typeface="Century Gothic" panose="020B0502020202020204" pitchFamily="34" charset="0"/>
              </a:rPr>
              <a:t>OVERALL PROJECT STATUS:  ROADBLOCK / OVERAGE   |   POTENTIAL RISKS / DELAYS   |   ON TRACK</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258589"/>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TIMELINE</a:t>
            </a:r>
          </a:p>
        </p:txBody>
      </p:sp>
      <p:grpSp>
        <p:nvGrpSpPr>
          <p:cNvPr id="6" name="Group 5">
            <a:extLst>
              <a:ext uri="{FF2B5EF4-FFF2-40B4-BE49-F238E27FC236}">
                <a16:creationId xmlns:a16="http://schemas.microsoft.com/office/drawing/2014/main" id="{00000000-0008-0000-0000-00003E000000}"/>
              </a:ext>
            </a:extLst>
          </p:cNvPr>
          <p:cNvGrpSpPr/>
          <p:nvPr/>
        </p:nvGrpSpPr>
        <p:grpSpPr>
          <a:xfrm>
            <a:off x="736845" y="2418942"/>
            <a:ext cx="9891728" cy="380988"/>
            <a:chOff x="98778" y="1555750"/>
            <a:chExt cx="9372600" cy="381000"/>
          </a:xfrm>
        </p:grpSpPr>
        <p:cxnSp>
          <p:nvCxnSpPr>
            <p:cNvPr id="35" name="Straight Connector 34">
              <a:extLst>
                <a:ext uri="{FF2B5EF4-FFF2-40B4-BE49-F238E27FC236}">
                  <a16:creationId xmlns:a16="http://schemas.microsoft.com/office/drawing/2014/main" id="{00000000-0008-0000-0000-000009000000}"/>
                </a:ext>
              </a:extLst>
            </p:cNvPr>
            <p:cNvCxnSpPr/>
            <p:nvPr/>
          </p:nvCxnSpPr>
          <p:spPr>
            <a:xfrm>
              <a:off x="98778" y="1746250"/>
              <a:ext cx="9372600" cy="0"/>
            </a:xfrm>
            <a:prstGeom prst="line">
              <a:avLst/>
            </a:prstGeom>
            <a:ln w="28575">
              <a:solidFill>
                <a:schemeClr val="bg1">
                  <a:lumMod val="50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00000000-0008-0000-0000-00003D000000}"/>
                </a:ext>
              </a:extLst>
            </p:cNvPr>
            <p:cNvGrpSpPr/>
            <p:nvPr/>
          </p:nvGrpSpPr>
          <p:grpSpPr>
            <a:xfrm>
              <a:off x="299907" y="1555750"/>
              <a:ext cx="8983751" cy="381000"/>
              <a:chOff x="299907" y="1555750"/>
              <a:chExt cx="8983751" cy="381000"/>
            </a:xfrm>
          </p:grpSpPr>
          <p:cxnSp>
            <p:nvCxnSpPr>
              <p:cNvPr id="37" name="Straight Connector 36">
                <a:extLst>
                  <a:ext uri="{FF2B5EF4-FFF2-40B4-BE49-F238E27FC236}">
                    <a16:creationId xmlns:a16="http://schemas.microsoft.com/office/drawing/2014/main" id="{00000000-0008-0000-0000-00000B000000}"/>
                  </a:ext>
                </a:extLst>
              </p:cNvPr>
              <p:cNvCxnSpPr/>
              <p:nvPr/>
            </p:nvCxnSpPr>
            <p:spPr>
              <a:xfrm>
                <a:off x="29990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0000000-0008-0000-0000-00000C000000}"/>
                  </a:ext>
                </a:extLst>
              </p:cNvPr>
              <p:cNvCxnSpPr/>
              <p:nvPr/>
            </p:nvCxnSpPr>
            <p:spPr>
              <a:xfrm>
                <a:off x="749094"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0000000-0008-0000-0000-00000D000000}"/>
                  </a:ext>
                </a:extLst>
              </p:cNvPr>
              <p:cNvCxnSpPr/>
              <p:nvPr/>
            </p:nvCxnSpPr>
            <p:spPr>
              <a:xfrm>
                <a:off x="119828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0000000-0008-0000-0000-00000E000000}"/>
                  </a:ext>
                </a:extLst>
              </p:cNvPr>
              <p:cNvCxnSpPr/>
              <p:nvPr/>
            </p:nvCxnSpPr>
            <p:spPr>
              <a:xfrm>
                <a:off x="1647469"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0000000-0008-0000-0000-00000F000000}"/>
                  </a:ext>
                </a:extLst>
              </p:cNvPr>
              <p:cNvCxnSpPr/>
              <p:nvPr/>
            </p:nvCxnSpPr>
            <p:spPr>
              <a:xfrm>
                <a:off x="209665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0000000-0008-0000-0000-000010000000}"/>
                  </a:ext>
                </a:extLst>
              </p:cNvPr>
              <p:cNvCxnSpPr/>
              <p:nvPr/>
            </p:nvCxnSpPr>
            <p:spPr>
              <a:xfrm>
                <a:off x="254584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0000000-0008-0000-0000-000011000000}"/>
                  </a:ext>
                </a:extLst>
              </p:cNvPr>
              <p:cNvCxnSpPr/>
              <p:nvPr/>
            </p:nvCxnSpPr>
            <p:spPr>
              <a:xfrm>
                <a:off x="299503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0000000-0008-0000-0000-000012000000}"/>
                  </a:ext>
                </a:extLst>
              </p:cNvPr>
              <p:cNvCxnSpPr/>
              <p:nvPr/>
            </p:nvCxnSpPr>
            <p:spPr>
              <a:xfrm>
                <a:off x="344422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0000000-0008-0000-0000-000013000000}"/>
                  </a:ext>
                </a:extLst>
              </p:cNvPr>
              <p:cNvCxnSpPr/>
              <p:nvPr/>
            </p:nvCxnSpPr>
            <p:spPr>
              <a:xfrm>
                <a:off x="389340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0000000-0008-0000-0000-000014000000}"/>
                  </a:ext>
                </a:extLst>
              </p:cNvPr>
              <p:cNvCxnSpPr/>
              <p:nvPr/>
            </p:nvCxnSpPr>
            <p:spPr>
              <a:xfrm>
                <a:off x="434259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00000000-0008-0000-0000-000015000000}"/>
                  </a:ext>
                </a:extLst>
              </p:cNvPr>
              <p:cNvCxnSpPr/>
              <p:nvPr/>
            </p:nvCxnSpPr>
            <p:spPr>
              <a:xfrm>
                <a:off x="479178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00000000-0008-0000-0000-000016000000}"/>
                  </a:ext>
                </a:extLst>
              </p:cNvPr>
              <p:cNvCxnSpPr/>
              <p:nvPr/>
            </p:nvCxnSpPr>
            <p:spPr>
              <a:xfrm>
                <a:off x="524097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00000000-0008-0000-0000-000017000000}"/>
                  </a:ext>
                </a:extLst>
              </p:cNvPr>
              <p:cNvCxnSpPr/>
              <p:nvPr/>
            </p:nvCxnSpPr>
            <p:spPr>
              <a:xfrm>
                <a:off x="569015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0000000-0008-0000-0000-000018000000}"/>
                  </a:ext>
                </a:extLst>
              </p:cNvPr>
              <p:cNvCxnSpPr/>
              <p:nvPr/>
            </p:nvCxnSpPr>
            <p:spPr>
              <a:xfrm>
                <a:off x="613934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00000000-0008-0000-0000-000019000000}"/>
                  </a:ext>
                </a:extLst>
              </p:cNvPr>
              <p:cNvCxnSpPr/>
              <p:nvPr/>
            </p:nvCxnSpPr>
            <p:spPr>
              <a:xfrm>
                <a:off x="6588533"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00000000-0008-0000-0000-00001A000000}"/>
                  </a:ext>
                </a:extLst>
              </p:cNvPr>
              <p:cNvCxnSpPr/>
              <p:nvPr/>
            </p:nvCxnSpPr>
            <p:spPr>
              <a:xfrm>
                <a:off x="703772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00000000-0008-0000-0000-00001B000000}"/>
                  </a:ext>
                </a:extLst>
              </p:cNvPr>
              <p:cNvCxnSpPr/>
              <p:nvPr/>
            </p:nvCxnSpPr>
            <p:spPr>
              <a:xfrm>
                <a:off x="7486908"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00000000-0008-0000-0000-00001C000000}"/>
                  </a:ext>
                </a:extLst>
              </p:cNvPr>
              <p:cNvCxnSpPr/>
              <p:nvPr/>
            </p:nvCxnSpPr>
            <p:spPr>
              <a:xfrm>
                <a:off x="793609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00000000-0008-0000-0000-00001D000000}"/>
                  </a:ext>
                </a:extLst>
              </p:cNvPr>
              <p:cNvCxnSpPr/>
              <p:nvPr/>
            </p:nvCxnSpPr>
            <p:spPr>
              <a:xfrm>
                <a:off x="8385283"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0000000-0008-0000-0000-00001E000000}"/>
                  </a:ext>
                </a:extLst>
              </p:cNvPr>
              <p:cNvCxnSpPr/>
              <p:nvPr/>
            </p:nvCxnSpPr>
            <p:spPr>
              <a:xfrm>
                <a:off x="883447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00000000-0008-0000-0000-00001F000000}"/>
                  </a:ext>
                </a:extLst>
              </p:cNvPr>
              <p:cNvCxnSpPr/>
              <p:nvPr/>
            </p:nvCxnSpPr>
            <p:spPr>
              <a:xfrm>
                <a:off x="9283658"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grpSp>
      </p:grpSp>
      <p:grpSp>
        <p:nvGrpSpPr>
          <p:cNvPr id="9" name="Group 8">
            <a:extLst>
              <a:ext uri="{FF2B5EF4-FFF2-40B4-BE49-F238E27FC236}">
                <a16:creationId xmlns:a16="http://schemas.microsoft.com/office/drawing/2014/main" id="{00000000-0008-0000-0000-000026000000}"/>
              </a:ext>
            </a:extLst>
          </p:cNvPr>
          <p:cNvGrpSpPr/>
          <p:nvPr/>
        </p:nvGrpSpPr>
        <p:grpSpPr>
          <a:xfrm>
            <a:off x="828641" y="886195"/>
            <a:ext cx="1718327" cy="1800352"/>
            <a:chOff x="174978" y="393700"/>
            <a:chExt cx="1498600" cy="1473200"/>
          </a:xfrm>
        </p:grpSpPr>
        <p:cxnSp>
          <p:nvCxnSpPr>
            <p:cNvPr id="33" name="Straight Connector 32">
              <a:extLst>
                <a:ext uri="{FF2B5EF4-FFF2-40B4-BE49-F238E27FC236}">
                  <a16:creationId xmlns:a16="http://schemas.microsoft.com/office/drawing/2014/main" id="{00000000-0008-0000-0000-000025000000}"/>
                </a:ext>
              </a:extLst>
            </p:cNvPr>
            <p:cNvCxnSpPr/>
            <p:nvPr/>
          </p:nvCxnSpPr>
          <p:spPr>
            <a:xfrm>
              <a:off x="213078" y="1193800"/>
              <a:ext cx="0" cy="6731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4" name="Round Single Corner Rectangle 33">
              <a:extLst>
                <a:ext uri="{FF2B5EF4-FFF2-40B4-BE49-F238E27FC236}">
                  <a16:creationId xmlns:a16="http://schemas.microsoft.com/office/drawing/2014/main" id="{00000000-0008-0000-0000-000023000000}"/>
                </a:ext>
              </a:extLst>
            </p:cNvPr>
            <p:cNvSpPr/>
            <p:nvPr/>
          </p:nvSpPr>
          <p:spPr>
            <a:xfrm>
              <a:off x="174978" y="393700"/>
              <a:ext cx="1498600" cy="889000"/>
            </a:xfrm>
            <a:prstGeom prst="round1Rect">
              <a:avLst>
                <a:gd name="adj" fmla="val 9524"/>
              </a:avLst>
            </a:prstGeom>
            <a:solidFill>
              <a:srgbClr val="EAEEF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1</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0" name="Group 9">
            <a:extLst>
              <a:ext uri="{FF2B5EF4-FFF2-40B4-BE49-F238E27FC236}">
                <a16:creationId xmlns:a16="http://schemas.microsoft.com/office/drawing/2014/main" id="{00000000-0008-0000-0000-000028000000}"/>
              </a:ext>
            </a:extLst>
          </p:cNvPr>
          <p:cNvGrpSpPr/>
          <p:nvPr/>
        </p:nvGrpSpPr>
        <p:grpSpPr>
          <a:xfrm>
            <a:off x="2834846" y="400075"/>
            <a:ext cx="1718327" cy="2281478"/>
            <a:chOff x="1928989" y="0"/>
            <a:chExt cx="1498600" cy="1790700"/>
          </a:xfrm>
        </p:grpSpPr>
        <p:cxnSp>
          <p:nvCxnSpPr>
            <p:cNvPr id="31" name="Straight Connector 30">
              <a:extLst>
                <a:ext uri="{FF2B5EF4-FFF2-40B4-BE49-F238E27FC236}">
                  <a16:creationId xmlns:a16="http://schemas.microsoft.com/office/drawing/2014/main" id="{00000000-0008-0000-0000-000029000000}"/>
                </a:ext>
              </a:extLst>
            </p:cNvPr>
            <p:cNvCxnSpPr/>
            <p:nvPr/>
          </p:nvCxnSpPr>
          <p:spPr>
            <a:xfrm>
              <a:off x="1967089" y="800100"/>
              <a:ext cx="0" cy="9906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2" name="Round Single Corner Rectangle 31">
              <a:extLst>
                <a:ext uri="{FF2B5EF4-FFF2-40B4-BE49-F238E27FC236}">
                  <a16:creationId xmlns:a16="http://schemas.microsoft.com/office/drawing/2014/main" id="{00000000-0008-0000-0000-00002A000000}"/>
                </a:ext>
              </a:extLst>
            </p:cNvPr>
            <p:cNvSpPr/>
            <p:nvPr/>
          </p:nvSpPr>
          <p:spPr>
            <a:xfrm>
              <a:off x="1928989" y="0"/>
              <a:ext cx="1498600" cy="1333500"/>
            </a:xfrm>
            <a:prstGeom prst="round1Rect">
              <a:avLst>
                <a:gd name="adj" fmla="val 9524"/>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2</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1" name="Group 10">
            <a:extLst>
              <a:ext uri="{FF2B5EF4-FFF2-40B4-BE49-F238E27FC236}">
                <a16:creationId xmlns:a16="http://schemas.microsoft.com/office/drawing/2014/main" id="{00000000-0008-0000-0000-00002C000000}"/>
              </a:ext>
            </a:extLst>
          </p:cNvPr>
          <p:cNvGrpSpPr/>
          <p:nvPr/>
        </p:nvGrpSpPr>
        <p:grpSpPr>
          <a:xfrm>
            <a:off x="5280689" y="400076"/>
            <a:ext cx="1718327" cy="2281479"/>
            <a:chOff x="4049889" y="0"/>
            <a:chExt cx="1498600" cy="1790700"/>
          </a:xfrm>
        </p:grpSpPr>
        <p:cxnSp>
          <p:nvCxnSpPr>
            <p:cNvPr id="29" name="Straight Connector 28">
              <a:extLst>
                <a:ext uri="{FF2B5EF4-FFF2-40B4-BE49-F238E27FC236}">
                  <a16:creationId xmlns:a16="http://schemas.microsoft.com/office/drawing/2014/main" id="{00000000-0008-0000-0000-00002D000000}"/>
                </a:ext>
              </a:extLst>
            </p:cNvPr>
            <p:cNvCxnSpPr/>
            <p:nvPr/>
          </p:nvCxnSpPr>
          <p:spPr>
            <a:xfrm>
              <a:off x="4087989" y="596900"/>
              <a:ext cx="0" cy="11938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0" name="Round Single Corner Rectangle 29">
              <a:extLst>
                <a:ext uri="{FF2B5EF4-FFF2-40B4-BE49-F238E27FC236}">
                  <a16:creationId xmlns:a16="http://schemas.microsoft.com/office/drawing/2014/main" id="{00000000-0008-0000-0000-00002E000000}"/>
                </a:ext>
              </a:extLst>
            </p:cNvPr>
            <p:cNvSpPr/>
            <p:nvPr/>
          </p:nvSpPr>
          <p:spPr>
            <a:xfrm>
              <a:off x="4049889" y="0"/>
              <a:ext cx="1498600" cy="723900"/>
            </a:xfrm>
            <a:prstGeom prst="round1Rect">
              <a:avLst>
                <a:gd name="adj" fmla="val 9524"/>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3</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2" name="Group 11">
            <a:extLst>
              <a:ext uri="{FF2B5EF4-FFF2-40B4-BE49-F238E27FC236}">
                <a16:creationId xmlns:a16="http://schemas.microsoft.com/office/drawing/2014/main" id="{00000000-0008-0000-0000-00002F000000}"/>
              </a:ext>
            </a:extLst>
          </p:cNvPr>
          <p:cNvGrpSpPr/>
          <p:nvPr/>
        </p:nvGrpSpPr>
        <p:grpSpPr>
          <a:xfrm>
            <a:off x="5936116" y="1638526"/>
            <a:ext cx="2912419" cy="1039857"/>
            <a:chOff x="4634089" y="1016000"/>
            <a:chExt cx="2540000" cy="850900"/>
          </a:xfrm>
        </p:grpSpPr>
        <p:cxnSp>
          <p:nvCxnSpPr>
            <p:cNvPr id="27" name="Straight Connector 26">
              <a:extLst>
                <a:ext uri="{FF2B5EF4-FFF2-40B4-BE49-F238E27FC236}">
                  <a16:creationId xmlns:a16="http://schemas.microsoft.com/office/drawing/2014/main" id="{00000000-0008-0000-0000-000030000000}"/>
                </a:ext>
              </a:extLst>
            </p:cNvPr>
            <p:cNvCxnSpPr/>
            <p:nvPr/>
          </p:nvCxnSpPr>
          <p:spPr>
            <a:xfrm>
              <a:off x="5954889" y="1485900"/>
              <a:ext cx="0" cy="3810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28" name="Round Single Corner Rectangle 27">
              <a:extLst>
                <a:ext uri="{FF2B5EF4-FFF2-40B4-BE49-F238E27FC236}">
                  <a16:creationId xmlns:a16="http://schemas.microsoft.com/office/drawing/2014/main" id="{00000000-0008-0000-0000-000031000000}"/>
                </a:ext>
              </a:extLst>
            </p:cNvPr>
            <p:cNvSpPr/>
            <p:nvPr/>
          </p:nvSpPr>
          <p:spPr>
            <a:xfrm>
              <a:off x="4634089" y="1016000"/>
              <a:ext cx="2540000" cy="482600"/>
            </a:xfrm>
            <a:prstGeom prst="round1Rect">
              <a:avLst>
                <a:gd name="adj" fmla="val 9524"/>
              </a:avLst>
            </a:prstGeom>
            <a:solidFill>
              <a:srgbClr val="EAEEF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4</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3" name="Group 12">
            <a:extLst>
              <a:ext uri="{FF2B5EF4-FFF2-40B4-BE49-F238E27FC236}">
                <a16:creationId xmlns:a16="http://schemas.microsoft.com/office/drawing/2014/main" id="{00000000-0008-0000-0000-000036000000}"/>
              </a:ext>
            </a:extLst>
          </p:cNvPr>
          <p:cNvGrpSpPr/>
          <p:nvPr/>
        </p:nvGrpSpPr>
        <p:grpSpPr>
          <a:xfrm>
            <a:off x="9321380" y="400075"/>
            <a:ext cx="1718327" cy="2281478"/>
            <a:chOff x="7580489" y="0"/>
            <a:chExt cx="1498600" cy="1790700"/>
          </a:xfrm>
        </p:grpSpPr>
        <p:cxnSp>
          <p:nvCxnSpPr>
            <p:cNvPr id="25" name="Straight Connector 24">
              <a:extLst>
                <a:ext uri="{FF2B5EF4-FFF2-40B4-BE49-F238E27FC236}">
                  <a16:creationId xmlns:a16="http://schemas.microsoft.com/office/drawing/2014/main" id="{00000000-0008-0000-0000-000037000000}"/>
                </a:ext>
              </a:extLst>
            </p:cNvPr>
            <p:cNvCxnSpPr/>
            <p:nvPr/>
          </p:nvCxnSpPr>
          <p:spPr>
            <a:xfrm>
              <a:off x="7618589" y="800100"/>
              <a:ext cx="0" cy="990600"/>
            </a:xfrm>
            <a:prstGeom prst="line">
              <a:avLst/>
            </a:prstGeom>
            <a:ln w="28575">
              <a:solidFill>
                <a:schemeClr val="tx2"/>
              </a:solidFill>
              <a:tailEnd type="oval"/>
            </a:ln>
          </p:spPr>
          <p:style>
            <a:lnRef idx="1">
              <a:schemeClr val="accent1"/>
            </a:lnRef>
            <a:fillRef idx="0">
              <a:schemeClr val="accent1"/>
            </a:fillRef>
            <a:effectRef idx="0">
              <a:schemeClr val="accent1"/>
            </a:effectRef>
            <a:fontRef idx="minor">
              <a:schemeClr val="tx1"/>
            </a:fontRef>
          </p:style>
        </p:cxnSp>
        <p:sp>
          <p:nvSpPr>
            <p:cNvPr id="26" name="Round Single Corner Rectangle 25">
              <a:extLst>
                <a:ext uri="{FF2B5EF4-FFF2-40B4-BE49-F238E27FC236}">
                  <a16:creationId xmlns:a16="http://schemas.microsoft.com/office/drawing/2014/main" id="{00000000-0008-0000-0000-000038000000}"/>
                </a:ext>
              </a:extLst>
            </p:cNvPr>
            <p:cNvSpPr/>
            <p:nvPr/>
          </p:nvSpPr>
          <p:spPr>
            <a:xfrm>
              <a:off x="7580489" y="0"/>
              <a:ext cx="1498600" cy="1333500"/>
            </a:xfrm>
            <a:prstGeom prst="round1Rect">
              <a:avLst>
                <a:gd name="adj" fmla="val 9524"/>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5</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4" name="Group 13">
            <a:extLst>
              <a:ext uri="{FF2B5EF4-FFF2-40B4-BE49-F238E27FC236}">
                <a16:creationId xmlns:a16="http://schemas.microsoft.com/office/drawing/2014/main" id="{00000000-0008-0000-0000-00003A000000}"/>
              </a:ext>
            </a:extLst>
          </p:cNvPr>
          <p:cNvGrpSpPr/>
          <p:nvPr/>
        </p:nvGrpSpPr>
        <p:grpSpPr>
          <a:xfrm>
            <a:off x="3671370" y="2544697"/>
            <a:ext cx="1516171" cy="1645151"/>
            <a:chOff x="2106789" y="1752596"/>
            <a:chExt cx="1322294" cy="1877896"/>
          </a:xfrm>
        </p:grpSpPr>
        <p:cxnSp>
          <p:nvCxnSpPr>
            <p:cNvPr id="23" name="Straight Connector 22">
              <a:extLst>
                <a:ext uri="{FF2B5EF4-FFF2-40B4-BE49-F238E27FC236}">
                  <a16:creationId xmlns:a16="http://schemas.microsoft.com/office/drawing/2014/main" id="{00000000-0008-0000-0000-00003B000000}"/>
                </a:ext>
              </a:extLst>
            </p:cNvPr>
            <p:cNvCxnSpPr/>
            <p:nvPr/>
          </p:nvCxnSpPr>
          <p:spPr>
            <a:xfrm>
              <a:off x="2215411" y="1752596"/>
              <a:ext cx="0" cy="990600"/>
            </a:xfrm>
            <a:prstGeom prst="line">
              <a:avLst/>
            </a:prstGeom>
            <a:ln w="28575">
              <a:solidFill>
                <a:srgbClr val="92D050">
                  <a:alpha val="90000"/>
                </a:srgbClr>
              </a:solidFill>
              <a:headEnd type="diamond" w="lg" len="lg"/>
              <a:tailEnd type="oval"/>
            </a:ln>
          </p:spPr>
          <p:style>
            <a:lnRef idx="1">
              <a:schemeClr val="accent1"/>
            </a:lnRef>
            <a:fillRef idx="0">
              <a:schemeClr val="accent1"/>
            </a:fillRef>
            <a:effectRef idx="0">
              <a:schemeClr val="accent1"/>
            </a:effectRef>
            <a:fontRef idx="minor">
              <a:schemeClr val="tx1"/>
            </a:fontRef>
          </p:style>
        </p:cxnSp>
        <p:sp>
          <p:nvSpPr>
            <p:cNvPr id="24" name="Round Single Corner Rectangle 59">
              <a:extLst>
                <a:ext uri="{FF2B5EF4-FFF2-40B4-BE49-F238E27FC236}">
                  <a16:creationId xmlns:a16="http://schemas.microsoft.com/office/drawing/2014/main" id="{00000000-0008-0000-0000-00003C000000}"/>
                </a:ext>
              </a:extLst>
            </p:cNvPr>
            <p:cNvSpPr/>
            <p:nvPr/>
          </p:nvSpPr>
          <p:spPr>
            <a:xfrm>
              <a:off x="2106789" y="2394359"/>
              <a:ext cx="1322294" cy="1236133"/>
            </a:xfrm>
            <a:prstGeom prst="foldedCorner">
              <a:avLst/>
            </a:prstGeom>
            <a:gradFill flip="none" rotWithShape="1">
              <a:gsLst>
                <a:gs pos="8000">
                  <a:srgbClr val="00B050"/>
                </a:gs>
                <a:gs pos="54000">
                  <a:srgbClr val="92D050"/>
                </a:gs>
              </a:gsLst>
              <a:path path="circle">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marL="0" marR="0">
                <a:spcBef>
                  <a:spcPts val="0"/>
                </a:spcBef>
                <a:spcAft>
                  <a:spcPts val="0"/>
                </a:spcAft>
              </a:pPr>
              <a:r>
                <a:rPr lang="en-US" sz="10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CURRENT TIMELINE POSITION</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5" name="Group 14">
            <a:extLst>
              <a:ext uri="{FF2B5EF4-FFF2-40B4-BE49-F238E27FC236}">
                <a16:creationId xmlns:a16="http://schemas.microsoft.com/office/drawing/2014/main" id="{3825AEBA-BDBE-AA48-BD75-0450CA263F7B}"/>
              </a:ext>
            </a:extLst>
          </p:cNvPr>
          <p:cNvGrpSpPr/>
          <p:nvPr/>
        </p:nvGrpSpPr>
        <p:grpSpPr>
          <a:xfrm>
            <a:off x="961175" y="2533123"/>
            <a:ext cx="2422838" cy="3389540"/>
            <a:chOff x="-100874" y="0"/>
            <a:chExt cx="2113023" cy="3389650"/>
          </a:xfrm>
        </p:grpSpPr>
        <p:cxnSp>
          <p:nvCxnSpPr>
            <p:cNvPr id="21" name="Straight Connector 20">
              <a:extLst>
                <a:ext uri="{FF2B5EF4-FFF2-40B4-BE49-F238E27FC236}">
                  <a16:creationId xmlns:a16="http://schemas.microsoft.com/office/drawing/2014/main" id="{00000000-0008-0000-0000-000040000000}"/>
                </a:ext>
              </a:extLst>
            </p:cNvPr>
            <p:cNvCxnSpPr/>
            <p:nvPr/>
          </p:nvCxnSpPr>
          <p:spPr>
            <a:xfrm>
              <a:off x="965379" y="0"/>
              <a:ext cx="0" cy="2002179"/>
            </a:xfrm>
            <a:prstGeom prst="line">
              <a:avLst/>
            </a:prstGeom>
            <a:ln w="28575">
              <a:gradFill>
                <a:gsLst>
                  <a:gs pos="0">
                    <a:srgbClr val="FF0000"/>
                  </a:gs>
                  <a:gs pos="53000">
                    <a:srgbClr val="C00000"/>
                  </a:gs>
                </a:gsLst>
                <a:lin ang="5400000" scaled="1"/>
              </a:gradFill>
              <a:headEnd type="diamond" w="lg" len="lg"/>
              <a:tailEnd type="none" w="sm" len="sm"/>
            </a:ln>
          </p:spPr>
          <p:style>
            <a:lnRef idx="1">
              <a:schemeClr val="accent1"/>
            </a:lnRef>
            <a:fillRef idx="0">
              <a:schemeClr val="accent1"/>
            </a:fillRef>
            <a:effectRef idx="0">
              <a:schemeClr val="accent1"/>
            </a:effectRef>
            <a:fontRef idx="minor">
              <a:schemeClr val="tx1"/>
            </a:fontRef>
          </p:style>
        </p:cxnSp>
        <p:sp>
          <p:nvSpPr>
            <p:cNvPr id="22" name="Round Single Corner Rectangle 64">
              <a:extLst>
                <a:ext uri="{FF2B5EF4-FFF2-40B4-BE49-F238E27FC236}">
                  <a16:creationId xmlns:a16="http://schemas.microsoft.com/office/drawing/2014/main" id="{00000000-0008-0000-0000-000041000000}"/>
                </a:ext>
              </a:extLst>
            </p:cNvPr>
            <p:cNvSpPr/>
            <p:nvPr/>
          </p:nvSpPr>
          <p:spPr>
            <a:xfrm>
              <a:off x="-100874" y="1713407"/>
              <a:ext cx="2113023" cy="1676243"/>
            </a:xfrm>
            <a:prstGeom prst="trapezoid">
              <a:avLst>
                <a:gd name="adj" fmla="val 16023"/>
              </a:avLst>
            </a:prstGeom>
            <a:gradFill flip="none" rotWithShape="1">
              <a:gsLst>
                <a:gs pos="76000">
                  <a:schemeClr val="accent4">
                    <a:lumMod val="20000"/>
                    <a:lumOff val="80000"/>
                  </a:schemeClr>
                </a:gs>
                <a:gs pos="0">
                  <a:schemeClr val="accent4"/>
                </a:gs>
              </a:gsLst>
              <a:path path="circle">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marL="5715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ROADBLOCK 1</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5715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6" name="Group 15">
            <a:extLst>
              <a:ext uri="{FF2B5EF4-FFF2-40B4-BE49-F238E27FC236}">
                <a16:creationId xmlns:a16="http://schemas.microsoft.com/office/drawing/2014/main" id="{00000000-0008-0000-0000-000051000000}"/>
              </a:ext>
            </a:extLst>
          </p:cNvPr>
          <p:cNvGrpSpPr/>
          <p:nvPr/>
        </p:nvGrpSpPr>
        <p:grpSpPr>
          <a:xfrm>
            <a:off x="7458328" y="2544697"/>
            <a:ext cx="2651045" cy="3074153"/>
            <a:chOff x="5962197" y="1752600"/>
            <a:chExt cx="2312049" cy="2515534"/>
          </a:xfrm>
        </p:grpSpPr>
        <p:cxnSp>
          <p:nvCxnSpPr>
            <p:cNvPr id="19" name="Straight Connector 18">
              <a:extLst>
                <a:ext uri="{FF2B5EF4-FFF2-40B4-BE49-F238E27FC236}">
                  <a16:creationId xmlns:a16="http://schemas.microsoft.com/office/drawing/2014/main" id="{00000000-0008-0000-0000-00004F000000}"/>
                </a:ext>
              </a:extLst>
            </p:cNvPr>
            <p:cNvCxnSpPr/>
            <p:nvPr/>
          </p:nvCxnSpPr>
          <p:spPr>
            <a:xfrm>
              <a:off x="7148689" y="1752600"/>
              <a:ext cx="0" cy="1638300"/>
            </a:xfrm>
            <a:prstGeom prst="line">
              <a:avLst/>
            </a:prstGeom>
            <a:ln w="28575">
              <a:gradFill>
                <a:gsLst>
                  <a:gs pos="0">
                    <a:srgbClr val="FF0000"/>
                  </a:gs>
                  <a:gs pos="53000">
                    <a:srgbClr val="C00000"/>
                  </a:gs>
                </a:gsLst>
                <a:lin ang="5400000" scaled="1"/>
              </a:gradFill>
              <a:headEnd type="diamond" w="lg" len="lg"/>
              <a:tailEnd type="none" w="sm" len="sm"/>
            </a:ln>
          </p:spPr>
          <p:style>
            <a:lnRef idx="1">
              <a:schemeClr val="accent1"/>
            </a:lnRef>
            <a:fillRef idx="0">
              <a:schemeClr val="accent1"/>
            </a:fillRef>
            <a:effectRef idx="0">
              <a:schemeClr val="accent1"/>
            </a:effectRef>
            <a:fontRef idx="minor">
              <a:schemeClr val="tx1"/>
            </a:fontRef>
          </p:style>
        </p:cxnSp>
        <p:sp>
          <p:nvSpPr>
            <p:cNvPr id="20" name="Round Single Corner Rectangle 64">
              <a:extLst>
                <a:ext uri="{FF2B5EF4-FFF2-40B4-BE49-F238E27FC236}">
                  <a16:creationId xmlns:a16="http://schemas.microsoft.com/office/drawing/2014/main" id="{00000000-0008-0000-0000-000050000000}"/>
                </a:ext>
              </a:extLst>
            </p:cNvPr>
            <p:cNvSpPr/>
            <p:nvPr/>
          </p:nvSpPr>
          <p:spPr>
            <a:xfrm>
              <a:off x="5962197" y="2693334"/>
              <a:ext cx="2312049" cy="1574800"/>
            </a:xfrm>
            <a:prstGeom prst="trapezoid">
              <a:avLst>
                <a:gd name="adj" fmla="val 15376"/>
              </a:avLst>
            </a:prstGeom>
            <a:gradFill>
              <a:gsLst>
                <a:gs pos="76000">
                  <a:schemeClr val="accent4">
                    <a:lumMod val="20000"/>
                    <a:lumOff val="80000"/>
                  </a:schemeClr>
                </a:gs>
                <a:gs pos="0">
                  <a:schemeClr val="accent4"/>
                </a:gs>
              </a:gsLst>
              <a:path path="circle">
                <a:fillToRect l="100000" t="100000"/>
              </a:path>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marL="11430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ROADBLOCK 2</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11430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sp>
        <p:nvSpPr>
          <p:cNvPr id="17" name="TextBox 32">
            <a:extLst>
              <a:ext uri="{FF2B5EF4-FFF2-40B4-BE49-F238E27FC236}">
                <a16:creationId xmlns:a16="http://schemas.microsoft.com/office/drawing/2014/main" id="{00000000-0008-0000-0000-000021000000}"/>
              </a:ext>
            </a:extLst>
          </p:cNvPr>
          <p:cNvSpPr txBox="1"/>
          <p:nvPr/>
        </p:nvSpPr>
        <p:spPr>
          <a:xfrm>
            <a:off x="626799" y="3025192"/>
            <a:ext cx="1587990" cy="8225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p>
            <a:pPr marL="0" marR="0">
              <a:spcBef>
                <a:spcPts val="0"/>
              </a:spcBef>
              <a:spcAft>
                <a:spcPts val="0"/>
              </a:spcAft>
            </a:pPr>
            <a:r>
              <a:rPr lang="en-US" sz="1000" b="1">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PROJECT START DATE</a:t>
            </a:r>
            <a:endParaRPr lang="en-US" sz="900" b="1">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b="1">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8" name="TextBox 33">
            <a:extLst>
              <a:ext uri="{FF2B5EF4-FFF2-40B4-BE49-F238E27FC236}">
                <a16:creationId xmlns:a16="http://schemas.microsoft.com/office/drawing/2014/main" id="{00000000-0008-0000-0000-000022000000}"/>
              </a:ext>
            </a:extLst>
          </p:cNvPr>
          <p:cNvSpPr txBox="1"/>
          <p:nvPr/>
        </p:nvSpPr>
        <p:spPr>
          <a:xfrm>
            <a:off x="9558709" y="3025192"/>
            <a:ext cx="1130438" cy="8225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p>
            <a:pPr marL="0" marR="0" algn="r">
              <a:spcBef>
                <a:spcPts val="0"/>
              </a:spcBef>
              <a:spcAft>
                <a:spcPts val="0"/>
              </a:spcAft>
            </a:pPr>
            <a:r>
              <a:rPr lang="en-US" sz="10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PROJECT END DATE</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2744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36440716-A8AD-6C42-9B17-1C2E2959F432}"/>
              </a:ext>
            </a:extLst>
          </p:cNvPr>
          <p:cNvGraphicFramePr>
            <a:graphicFrameLocks noGrp="1"/>
          </p:cNvGraphicFramePr>
          <p:nvPr>
            <p:extLst>
              <p:ext uri="{D42A27DB-BD31-4B8C-83A1-F6EECF244321}">
                <p14:modId xmlns:p14="http://schemas.microsoft.com/office/powerpoint/2010/main" val="2283084649"/>
              </p:ext>
            </p:extLst>
          </p:nvPr>
        </p:nvGraphicFramePr>
        <p:xfrm>
          <a:off x="1304796" y="606424"/>
          <a:ext cx="9582408" cy="5148202"/>
        </p:xfrm>
        <a:graphic>
          <a:graphicData uri="http://schemas.openxmlformats.org/drawingml/2006/table">
            <a:tbl>
              <a:tblPr firstRow="1" firstCol="1" bandRow="1">
                <a:tableStyleId>{5C22544A-7EE6-4342-B048-85BDC9FD1C3A}</a:tableStyleId>
              </a:tblPr>
              <a:tblGrid>
                <a:gridCol w="2926404">
                  <a:extLst>
                    <a:ext uri="{9D8B030D-6E8A-4147-A177-3AD203B41FA5}">
                      <a16:colId xmlns:a16="http://schemas.microsoft.com/office/drawing/2014/main" val="156404200"/>
                    </a:ext>
                  </a:extLst>
                </a:gridCol>
                <a:gridCol w="1663664">
                  <a:extLst>
                    <a:ext uri="{9D8B030D-6E8A-4147-A177-3AD203B41FA5}">
                      <a16:colId xmlns:a16="http://schemas.microsoft.com/office/drawing/2014/main" val="2605084662"/>
                    </a:ext>
                  </a:extLst>
                </a:gridCol>
                <a:gridCol w="1663664">
                  <a:extLst>
                    <a:ext uri="{9D8B030D-6E8A-4147-A177-3AD203B41FA5}">
                      <a16:colId xmlns:a16="http://schemas.microsoft.com/office/drawing/2014/main" val="2529075706"/>
                    </a:ext>
                  </a:extLst>
                </a:gridCol>
                <a:gridCol w="1663664">
                  <a:extLst>
                    <a:ext uri="{9D8B030D-6E8A-4147-A177-3AD203B41FA5}">
                      <a16:colId xmlns:a16="http://schemas.microsoft.com/office/drawing/2014/main" val="1120398661"/>
                    </a:ext>
                  </a:extLst>
                </a:gridCol>
                <a:gridCol w="1665012">
                  <a:extLst>
                    <a:ext uri="{9D8B030D-6E8A-4147-A177-3AD203B41FA5}">
                      <a16:colId xmlns:a16="http://schemas.microsoft.com/office/drawing/2014/main" val="2634615594"/>
                    </a:ext>
                  </a:extLst>
                </a:gridCol>
              </a:tblGrid>
              <a:tr h="364912">
                <a:tc>
                  <a:txBody>
                    <a:bodyPr/>
                    <a:lstStyle/>
                    <a:p>
                      <a:pPr marL="0" marR="0">
                        <a:spcBef>
                          <a:spcPts val="0"/>
                        </a:spcBef>
                        <a:spcAft>
                          <a:spcPts val="0"/>
                        </a:spcAft>
                      </a:pPr>
                      <a:r>
                        <a:rPr lang="en-US" sz="1400" b="0" dirty="0">
                          <a:solidFill>
                            <a:schemeClr val="tx1"/>
                          </a:solidFill>
                          <a:effectLst/>
                          <a:latin typeface="Century Gothic" panose="020B0502020202020204" pitchFamily="34" charset="0"/>
                        </a:rPr>
                        <a:t>PROJECT REPORT CARD</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BUDGET</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RESOURCES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RISKS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QUALITY</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159187058"/>
                  </a:ext>
                </a:extLst>
              </a:tr>
              <a:tr h="956658">
                <a:tc>
                  <a:txBody>
                    <a:bodyPr/>
                    <a:lstStyle/>
                    <a:p>
                      <a:pPr marL="0" marR="0">
                        <a:spcBef>
                          <a:spcPts val="0"/>
                        </a:spcBef>
                        <a:spcAft>
                          <a:spcPts val="0"/>
                        </a:spcAft>
                      </a:pPr>
                      <a:r>
                        <a:rPr lang="en-US" sz="1400" b="1" dirty="0">
                          <a:solidFill>
                            <a:schemeClr val="tx1"/>
                          </a:solidFill>
                          <a:effectLst/>
                          <a:latin typeface="Century Gothic" panose="020B0502020202020204" pitchFamily="34" charset="0"/>
                        </a:rPr>
                        <a:t>PROJECT 1</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06680224"/>
                  </a:ext>
                </a:extLst>
              </a:tr>
              <a:tr h="956658">
                <a:tc>
                  <a:txBody>
                    <a:bodyPr/>
                    <a:lstStyle/>
                    <a:p>
                      <a:pPr marL="0" marR="0">
                        <a:spcBef>
                          <a:spcPts val="0"/>
                        </a:spcBef>
                        <a:spcAft>
                          <a:spcPts val="0"/>
                        </a:spcAft>
                      </a:pPr>
                      <a:r>
                        <a:rPr lang="en-US" sz="1400" b="1" dirty="0">
                          <a:solidFill>
                            <a:schemeClr val="tx1"/>
                          </a:solidFill>
                          <a:effectLst/>
                          <a:latin typeface="Century Gothic" panose="020B0502020202020204" pitchFamily="34" charset="0"/>
                        </a:rPr>
                        <a:t>PROJECT 2</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68588191"/>
                  </a:ext>
                </a:extLst>
              </a:tr>
              <a:tr h="956658">
                <a:tc>
                  <a:txBody>
                    <a:bodyPr/>
                    <a:lstStyle/>
                    <a:p>
                      <a:pPr marL="0" marR="0">
                        <a:spcBef>
                          <a:spcPts val="0"/>
                        </a:spcBef>
                        <a:spcAft>
                          <a:spcPts val="0"/>
                        </a:spcAft>
                      </a:pPr>
                      <a:r>
                        <a:rPr lang="en-US" sz="1400" b="1" dirty="0">
                          <a:solidFill>
                            <a:schemeClr val="tx1"/>
                          </a:solidFill>
                          <a:effectLst/>
                          <a:latin typeface="Century Gothic" panose="020B0502020202020204" pitchFamily="34" charset="0"/>
                        </a:rPr>
                        <a:t>PROJECT 3</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rgbClr val="FFC000"/>
                          </a:solidFill>
                          <a:effectLst/>
                          <a:latin typeface="Century Gothic" panose="020B0502020202020204" pitchFamily="34" charset="0"/>
                        </a:rPr>
                        <a:t>•</a:t>
                      </a: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4321404"/>
                  </a:ext>
                </a:extLst>
              </a:tr>
              <a:tr h="956658">
                <a:tc>
                  <a:txBody>
                    <a:bodyPr/>
                    <a:lstStyle/>
                    <a:p>
                      <a:pPr marL="0" marR="0">
                        <a:spcBef>
                          <a:spcPts val="0"/>
                        </a:spcBef>
                        <a:spcAft>
                          <a:spcPts val="0"/>
                        </a:spcAft>
                      </a:pPr>
                      <a:r>
                        <a:rPr lang="en-US" sz="1400" b="1" dirty="0">
                          <a:solidFill>
                            <a:schemeClr val="tx1"/>
                          </a:solidFill>
                          <a:effectLst/>
                          <a:latin typeface="Century Gothic" panose="020B0502020202020204" pitchFamily="34" charset="0"/>
                        </a:rPr>
                        <a:t>PROJECT 4</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rgbClr val="FFC000"/>
                          </a:solidFill>
                          <a:effectLst/>
                          <a:latin typeface="Century Gothic" panose="020B0502020202020204" pitchFamily="34" charset="0"/>
                        </a:rPr>
                        <a:t>•</a:t>
                      </a: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0416718"/>
                  </a:ext>
                </a:extLst>
              </a:tr>
              <a:tr h="956658">
                <a:tc>
                  <a:txBody>
                    <a:bodyPr/>
                    <a:lstStyle/>
                    <a:p>
                      <a:pPr marL="0" marR="0">
                        <a:spcBef>
                          <a:spcPts val="0"/>
                        </a:spcBef>
                        <a:spcAft>
                          <a:spcPts val="0"/>
                        </a:spcAft>
                      </a:pPr>
                      <a:r>
                        <a:rPr lang="en-US" sz="1400" b="1" dirty="0">
                          <a:solidFill>
                            <a:schemeClr val="tx1"/>
                          </a:solidFill>
                          <a:effectLst/>
                          <a:latin typeface="Century Gothic" panose="020B0502020202020204" pitchFamily="34" charset="0"/>
                        </a:rPr>
                        <a:t>PROJECT 5</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0" dirty="0">
                          <a:solidFill>
                            <a:srgbClr val="FFC000"/>
                          </a:solidFill>
                          <a:effectLst/>
                          <a:latin typeface="Century Gothic" panose="020B0502020202020204" pitchFamily="34" charset="0"/>
                        </a:rPr>
                        <a:t>•</a:t>
                      </a: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22219075"/>
                  </a:ext>
                </a:extLst>
              </a:tr>
            </a:tbl>
          </a:graphicData>
        </a:graphic>
      </p:graphicFrame>
      <p:sp>
        <p:nvSpPr>
          <p:cNvPr id="9" name="TextBox 8">
            <a:extLst>
              <a:ext uri="{FF2B5EF4-FFF2-40B4-BE49-F238E27FC236}">
                <a16:creationId xmlns:a16="http://schemas.microsoft.com/office/drawing/2014/main" id="{311D412D-44AD-264B-99D9-182061F9CA08}"/>
              </a:ext>
            </a:extLst>
          </p:cNvPr>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 CARD</a:t>
            </a:r>
          </a:p>
        </p:txBody>
      </p:sp>
    </p:spTree>
    <p:extLst>
      <p:ext uri="{BB962C8B-B14F-4D97-AF65-F5344CB8AC3E}">
        <p14:creationId xmlns:p14="http://schemas.microsoft.com/office/powerpoint/2010/main" val="1036723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en-US" sz="1400" b="1" u="none" strike="noStrike" dirty="0">
                          <a:solidFill>
                            <a:schemeClr val="bg1"/>
                          </a:solidFill>
                          <a:effectLst/>
                          <a:latin typeface="Century Gothic" panose="020B0502020202020204" pitchFamily="34" charset="0"/>
                        </a:rPr>
                        <a:t>TABLE</a:t>
                      </a:r>
                    </a:p>
                    <a:p>
                      <a:pPr algn="l" fontAlgn="b"/>
                      <a:r>
                        <a:rPr lang="en-US" sz="1400" b="1" i="0" u="none" strike="noStrike" dirty="0">
                          <a:solidFill>
                            <a:schemeClr val="bg1"/>
                          </a:solidFill>
                          <a:effectLst/>
                          <a:latin typeface="Century Gothic" panose="020B0502020202020204" pitchFamily="34" charset="0"/>
                        </a:rPr>
                        <a:t>OF</a:t>
                      </a:r>
                    </a:p>
                    <a:p>
                      <a:pPr algn="l" fontAlgn="b"/>
                      <a:r>
                        <a:rPr lang="en-US" sz="1400" b="1" i="0" u="none" strike="noStrike" dirty="0">
                          <a:solidFill>
                            <a:schemeClr val="bg1"/>
                          </a:solidFill>
                          <a:effectLst/>
                          <a:latin typeface="Century Gothic" panose="020B0502020202020204" pitchFamily="34" charset="0"/>
                        </a:rPr>
                        <a:t>CONTENTS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STATUS REPORT | TABLE OF CONTENTS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905987"/>
            <a:ext cx="8363952" cy="4188775"/>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000" dirty="0">
                <a:latin typeface="Century Gothic" panose="020B0502020202020204" pitchFamily="34" charset="0"/>
              </a:rPr>
              <a:t>Summary</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Milestones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Project Components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Work Accomplished</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Risks and Roadblocks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Highlights and Key Takeaways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Project Schedule</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Project Timeline</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Project Report Card</a:t>
            </a: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276698830"/>
              </p:ext>
            </p:extLst>
          </p:nvPr>
        </p:nvGraphicFramePr>
        <p:xfrm>
          <a:off x="987972" y="872360"/>
          <a:ext cx="10289628"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89628">
                  <a:extLst>
                    <a:ext uri="{9D8B030D-6E8A-4147-A177-3AD203B41FA5}">
                      <a16:colId xmlns:a16="http://schemas.microsoft.com/office/drawing/2014/main" val="4155828514"/>
                    </a:ext>
                  </a:extLst>
                </a:gridCol>
              </a:tblGrid>
              <a:tr h="4490948">
                <a:tc>
                  <a:txBody>
                    <a:bodyPr/>
                    <a:lstStyle/>
                    <a:p>
                      <a:r>
                        <a:rPr lang="en-US" sz="1800" kern="1200" dirty="0">
                          <a:solidFill>
                            <a:schemeClr val="tx1"/>
                          </a:solidFill>
                          <a:effectLst/>
                          <a:latin typeface="Century Gothic" panose="020B0502020202020204" pitchFamily="34" charset="0"/>
                          <a:ea typeface="+mn-ea"/>
                          <a:cs typeface="+mn-cs"/>
                        </a:rPr>
                        <a:t>Enter information here about the overall status and highlights: </a:t>
                      </a:r>
                    </a:p>
                    <a:p>
                      <a:r>
                        <a:rPr lang="en-US" sz="1800" kern="1200" dirty="0">
                          <a:solidFill>
                            <a:schemeClr val="tx1"/>
                          </a:solidFill>
                          <a:effectLst/>
                          <a:latin typeface="Century Gothic" panose="020B0502020202020204" pitchFamily="34" charset="0"/>
                          <a:ea typeface="+mn-ea"/>
                          <a:cs typeface="+mn-cs"/>
                        </a:rPr>
                        <a:t>“Regained lost time from last period;" </a:t>
                      </a:r>
                    </a:p>
                    <a:p>
                      <a:r>
                        <a:rPr lang="en-US" sz="1800" kern="1200" dirty="0">
                          <a:solidFill>
                            <a:schemeClr val="tx1"/>
                          </a:solidFill>
                          <a:effectLst/>
                          <a:latin typeface="Century Gothic" panose="020B0502020202020204" pitchFamily="34" charset="0"/>
                          <a:ea typeface="+mn-ea"/>
                          <a:cs typeface="+mn-cs"/>
                        </a:rPr>
                        <a:t>"QA began two days earlier than anticipated;" </a:t>
                      </a:r>
                    </a:p>
                    <a:p>
                      <a:r>
                        <a:rPr lang="en-US" sz="1800" kern="1200" dirty="0">
                          <a:solidFill>
                            <a:schemeClr val="tx1"/>
                          </a:solidFill>
                          <a:effectLst/>
                          <a:latin typeface="Century Gothic" panose="020B0502020202020204" pitchFamily="34" charset="0"/>
                          <a:ea typeface="+mn-ea"/>
                          <a:cs typeface="+mn-cs"/>
                        </a:rPr>
                        <a:t>"Delay in some client feedback, but minimal.”</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SUMMARY</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964951348"/>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a:lnSpc>
                          <a:spcPct val="150000"/>
                        </a:lnSpc>
                        <a:buFont typeface="Arial" panose="020B0604020202020204" pitchFamily="34" charset="0"/>
                        <a:buChar char="•"/>
                      </a:pPr>
                      <a:endParaRPr lang="en-US" sz="16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MILESTONES</a:t>
            </a:r>
          </a:p>
        </p:txBody>
      </p:sp>
    </p:spTree>
    <p:extLst>
      <p:ext uri="{BB962C8B-B14F-4D97-AF65-F5344CB8AC3E}">
        <p14:creationId xmlns:p14="http://schemas.microsoft.com/office/powerpoint/2010/main" val="439307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907E00E-5A3A-2147-9D1C-6B0B72D361AE}"/>
              </a:ext>
            </a:extLst>
          </p:cNvPr>
          <p:cNvGraphicFramePr>
            <a:graphicFrameLocks noGrp="1"/>
          </p:cNvGraphicFramePr>
          <p:nvPr>
            <p:extLst>
              <p:ext uri="{D42A27DB-BD31-4B8C-83A1-F6EECF244321}">
                <p14:modId xmlns:p14="http://schemas.microsoft.com/office/powerpoint/2010/main" val="1962867431"/>
              </p:ext>
            </p:extLst>
          </p:nvPr>
        </p:nvGraphicFramePr>
        <p:xfrm>
          <a:off x="399174" y="336826"/>
          <a:ext cx="11341723" cy="5637255"/>
        </p:xfrm>
        <a:graphic>
          <a:graphicData uri="http://schemas.openxmlformats.org/drawingml/2006/table">
            <a:tbl>
              <a:tblPr firstRow="1" firstCol="1" bandRow="1">
                <a:effectLst>
                  <a:reflection blurRad="6350" stA="50000" endA="300" endPos="55000" dir="5400000" sy="-100000" algn="bl" rotWithShape="0"/>
                </a:effectLst>
                <a:tableStyleId>{5C22544A-7EE6-4342-B048-85BDC9FD1C3A}</a:tableStyleId>
              </a:tblPr>
              <a:tblGrid>
                <a:gridCol w="1369036">
                  <a:extLst>
                    <a:ext uri="{9D8B030D-6E8A-4147-A177-3AD203B41FA5}">
                      <a16:colId xmlns:a16="http://schemas.microsoft.com/office/drawing/2014/main" val="3508367356"/>
                    </a:ext>
                  </a:extLst>
                </a:gridCol>
                <a:gridCol w="2240242">
                  <a:extLst>
                    <a:ext uri="{9D8B030D-6E8A-4147-A177-3AD203B41FA5}">
                      <a16:colId xmlns:a16="http://schemas.microsoft.com/office/drawing/2014/main" val="1249847826"/>
                    </a:ext>
                  </a:extLst>
                </a:gridCol>
                <a:gridCol w="2457039">
                  <a:extLst>
                    <a:ext uri="{9D8B030D-6E8A-4147-A177-3AD203B41FA5}">
                      <a16:colId xmlns:a16="http://schemas.microsoft.com/office/drawing/2014/main" val="1269265181"/>
                    </a:ext>
                  </a:extLst>
                </a:gridCol>
                <a:gridCol w="5275406">
                  <a:extLst>
                    <a:ext uri="{9D8B030D-6E8A-4147-A177-3AD203B41FA5}">
                      <a16:colId xmlns:a16="http://schemas.microsoft.com/office/drawing/2014/main" val="773016119"/>
                    </a:ext>
                  </a:extLst>
                </a:gridCol>
              </a:tblGrid>
              <a:tr h="307487">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COMPONENT</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STATUS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OWNER / TEAM</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NOTES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400249938"/>
                  </a:ext>
                </a:extLst>
              </a:tr>
              <a:tr h="1332442">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BUDGET</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OVER</a:t>
                      </a:r>
                      <a:endParaRPr lang="en-US" sz="1050" dirty="0">
                        <a:solidFill>
                          <a:schemeClr val="tx1"/>
                        </a:solidFill>
                        <a:effectLst/>
                        <a:latin typeface="Century Gothic" panose="020B0502020202020204" pitchFamily="34" charset="0"/>
                      </a:endParaRPr>
                    </a:p>
                    <a:p>
                      <a:pPr marL="0" marR="0">
                        <a:spcBef>
                          <a:spcPts val="0"/>
                        </a:spcBef>
                        <a:spcAft>
                          <a:spcPts val="0"/>
                        </a:spcAft>
                      </a:pPr>
                      <a:r>
                        <a:rPr lang="en-US" sz="1100" dirty="0">
                          <a:solidFill>
                            <a:schemeClr val="tx1"/>
                          </a:solidFill>
                          <a:effectLst/>
                          <a:latin typeface="Century Gothic" panose="020B0502020202020204" pitchFamily="34" charset="0"/>
                        </a:rPr>
                        <a:t>–</a:t>
                      </a:r>
                      <a:endParaRPr lang="en-US" sz="1050" dirty="0">
                        <a:solidFill>
                          <a:schemeClr val="tx1"/>
                        </a:solidFill>
                        <a:effectLst/>
                        <a:latin typeface="Century Gothic" panose="020B0502020202020204" pitchFamily="34" charset="0"/>
                      </a:endParaRPr>
                    </a:p>
                    <a:p>
                      <a:pPr marL="0" marR="0">
                        <a:spcBef>
                          <a:spcPts val="0"/>
                        </a:spcBef>
                        <a:spcAft>
                          <a:spcPts val="0"/>
                        </a:spcAft>
                      </a:pPr>
                      <a:r>
                        <a:rPr lang="en-US" sz="1100" dirty="0">
                          <a:solidFill>
                            <a:schemeClr val="tx1"/>
                          </a:solidFill>
                          <a:effectLst/>
                          <a:latin typeface="Century Gothic" panose="020B0502020202020204" pitchFamily="34" charset="0"/>
                        </a:rPr>
                        <a:t>UNDER</a:t>
                      </a:r>
                      <a:endParaRPr lang="en-US" sz="1050" dirty="0">
                        <a:solidFill>
                          <a:schemeClr val="tx1"/>
                        </a:solidFill>
                        <a:effectLst/>
                        <a:latin typeface="Century Gothic" panose="020B0502020202020204" pitchFamily="34" charset="0"/>
                      </a:endParaRPr>
                    </a:p>
                    <a:p>
                      <a:pPr marL="0" marR="0">
                        <a:spcBef>
                          <a:spcPts val="0"/>
                        </a:spcBef>
                        <a:spcAft>
                          <a:spcPts val="0"/>
                        </a:spcAft>
                      </a:pPr>
                      <a:r>
                        <a:rPr lang="en-US" sz="1100" dirty="0">
                          <a:solidFill>
                            <a:schemeClr val="tx1"/>
                          </a:solidFill>
                          <a:effectLst/>
                          <a:latin typeface="Century Gothic" panose="020B0502020202020204" pitchFamily="34" charset="0"/>
                        </a:rPr>
                        <a:t>–</a:t>
                      </a:r>
                      <a:endParaRPr lang="en-US" sz="1050" dirty="0">
                        <a:solidFill>
                          <a:schemeClr val="tx1"/>
                        </a:solidFill>
                        <a:effectLst/>
                        <a:latin typeface="Century Gothic" panose="020B0502020202020204" pitchFamily="34" charset="0"/>
                      </a:endParaRPr>
                    </a:p>
                    <a:p>
                      <a:pPr marL="0" marR="0">
                        <a:spcBef>
                          <a:spcPts val="0"/>
                        </a:spcBef>
                        <a:spcAft>
                          <a:spcPts val="0"/>
                        </a:spcAft>
                      </a:pPr>
                      <a:r>
                        <a:rPr lang="en-US" sz="1100" dirty="0">
                          <a:solidFill>
                            <a:schemeClr val="tx1"/>
                          </a:solidFill>
                          <a:effectLst/>
                          <a:latin typeface="Century Gothic" panose="020B0502020202020204" pitchFamily="34" charset="0"/>
                        </a:rPr>
                        <a:t>ON</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Call out highlights: "Exceptional work," "Solved problems, as well as issues, including establishing ownership of fixing trouble spots."</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63961314"/>
                  </a:ext>
                </a:extLst>
              </a:tr>
              <a:tr h="1332442">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RESOURCES</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ROADBLOCK / OVERAGE  </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POTENTIAL RISKS / DELAYS  </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ON TRACK</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New developments, new team members, etc.</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14738153"/>
                  </a:ext>
                </a:extLst>
              </a:tr>
              <a:tr h="1332442">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TIMELINE</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ROADBLOCK / OVERAGE  </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POTENTIAL RISKS / DELAYS  </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ON TRACK</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On track to final launch date</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1187212"/>
                  </a:ext>
                </a:extLst>
              </a:tr>
              <a:tr h="1332442">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SCOPE</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ROADBLOCK / OVERAGE  </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POTENTIAL RISKS / DELAYS  </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en-US" sz="1100">
                          <a:solidFill>
                            <a:schemeClr val="tx1"/>
                          </a:solidFill>
                          <a:effectLst/>
                          <a:latin typeface="Century Gothic" panose="020B0502020202020204" pitchFamily="34" charset="0"/>
                        </a:rPr>
                        <a:t>ON TRACK</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dirty="0">
                        <a:solidFill>
                          <a:schemeClr val="tx1"/>
                        </a:solidFill>
                        <a:effectLst/>
                        <a:latin typeface="Century Gothic" panose="020B0502020202020204" pitchFamily="34"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3371423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COMPONENTS</a:t>
            </a:r>
          </a:p>
        </p:txBody>
      </p:sp>
    </p:spTree>
    <p:extLst>
      <p:ext uri="{BB962C8B-B14F-4D97-AF65-F5344CB8AC3E}">
        <p14:creationId xmlns:p14="http://schemas.microsoft.com/office/powerpoint/2010/main" val="2678152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0F9EDFA-187A-0742-ADA7-95859237F71A}"/>
              </a:ext>
            </a:extLst>
          </p:cNvPr>
          <p:cNvGraphicFramePr>
            <a:graphicFrameLocks noGrp="1"/>
          </p:cNvGraphicFramePr>
          <p:nvPr>
            <p:extLst>
              <p:ext uri="{D42A27DB-BD31-4B8C-83A1-F6EECF244321}">
                <p14:modId xmlns:p14="http://schemas.microsoft.com/office/powerpoint/2010/main" val="891911314"/>
              </p:ext>
            </p:extLst>
          </p:nvPr>
        </p:nvGraphicFramePr>
        <p:xfrm>
          <a:off x="557562" y="591015"/>
          <a:ext cx="11162371" cy="5151861"/>
        </p:xfrm>
        <a:graphic>
          <a:graphicData uri="http://schemas.openxmlformats.org/drawingml/2006/table">
            <a:tbl>
              <a:tblPr firstRow="1" bandRow="1">
                <a:effectLst>
                  <a:reflection blurRad="6350" stA="52000" endA="300" endPos="35000" dir="5400000" sy="-100000" algn="bl" rotWithShape="0"/>
                </a:effectLst>
                <a:tableStyleId>{5C22544A-7EE6-4342-B048-85BDC9FD1C3A}</a:tableStyleId>
              </a:tblPr>
              <a:tblGrid>
                <a:gridCol w="1347387">
                  <a:extLst>
                    <a:ext uri="{9D8B030D-6E8A-4147-A177-3AD203B41FA5}">
                      <a16:colId xmlns:a16="http://schemas.microsoft.com/office/drawing/2014/main" val="4204587358"/>
                    </a:ext>
                  </a:extLst>
                </a:gridCol>
                <a:gridCol w="2204815">
                  <a:extLst>
                    <a:ext uri="{9D8B030D-6E8A-4147-A177-3AD203B41FA5}">
                      <a16:colId xmlns:a16="http://schemas.microsoft.com/office/drawing/2014/main" val="2554502726"/>
                    </a:ext>
                  </a:extLst>
                </a:gridCol>
                <a:gridCol w="2418185">
                  <a:extLst>
                    <a:ext uri="{9D8B030D-6E8A-4147-A177-3AD203B41FA5}">
                      <a16:colId xmlns:a16="http://schemas.microsoft.com/office/drawing/2014/main" val="3112382737"/>
                    </a:ext>
                  </a:extLst>
                </a:gridCol>
                <a:gridCol w="5191984">
                  <a:extLst>
                    <a:ext uri="{9D8B030D-6E8A-4147-A177-3AD203B41FA5}">
                      <a16:colId xmlns:a16="http://schemas.microsoft.com/office/drawing/2014/main" val="3678462757"/>
                    </a:ext>
                  </a:extLst>
                </a:gridCol>
              </a:tblGrid>
              <a:tr h="551986">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TASK NO.</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DESCRIPTION</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OWNER / TEAM</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RECEPTION</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WORK ACCOMPLISHED</a:t>
            </a:r>
          </a:p>
        </p:txBody>
      </p:sp>
    </p:spTree>
    <p:extLst>
      <p:ext uri="{BB962C8B-B14F-4D97-AF65-F5344CB8AC3E}">
        <p14:creationId xmlns:p14="http://schemas.microsoft.com/office/powerpoint/2010/main" val="81358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0F9EDFA-187A-0742-ADA7-95859237F71A}"/>
              </a:ext>
            </a:extLst>
          </p:cNvPr>
          <p:cNvGraphicFramePr>
            <a:graphicFrameLocks noGrp="1"/>
          </p:cNvGraphicFramePr>
          <p:nvPr>
            <p:extLst>
              <p:ext uri="{D42A27DB-BD31-4B8C-83A1-F6EECF244321}">
                <p14:modId xmlns:p14="http://schemas.microsoft.com/office/powerpoint/2010/main" val="3186574907"/>
              </p:ext>
            </p:extLst>
          </p:nvPr>
        </p:nvGraphicFramePr>
        <p:xfrm>
          <a:off x="557562" y="591015"/>
          <a:ext cx="10583969" cy="5151861"/>
        </p:xfrm>
        <a:graphic>
          <a:graphicData uri="http://schemas.openxmlformats.org/drawingml/2006/table">
            <a:tbl>
              <a:tblPr firstRow="1" bandRow="1">
                <a:effectLst>
                  <a:reflection blurRad="6350" stA="50000" endA="300" endPos="55000" dir="5400000" sy="-100000" algn="bl" rotWithShape="0"/>
                </a:effectLst>
                <a:tableStyleId>{5C22544A-7EE6-4342-B048-85BDC9FD1C3A}</a:tableStyleId>
              </a:tblPr>
              <a:tblGrid>
                <a:gridCol w="768985">
                  <a:extLst>
                    <a:ext uri="{9D8B030D-6E8A-4147-A177-3AD203B41FA5}">
                      <a16:colId xmlns:a16="http://schemas.microsoft.com/office/drawing/2014/main" val="4204587358"/>
                    </a:ext>
                  </a:extLst>
                </a:gridCol>
                <a:gridCol w="2204815">
                  <a:extLst>
                    <a:ext uri="{9D8B030D-6E8A-4147-A177-3AD203B41FA5}">
                      <a16:colId xmlns:a16="http://schemas.microsoft.com/office/drawing/2014/main" val="2554502726"/>
                    </a:ext>
                  </a:extLst>
                </a:gridCol>
                <a:gridCol w="2418185">
                  <a:extLst>
                    <a:ext uri="{9D8B030D-6E8A-4147-A177-3AD203B41FA5}">
                      <a16:colId xmlns:a16="http://schemas.microsoft.com/office/drawing/2014/main" val="3112382737"/>
                    </a:ext>
                  </a:extLst>
                </a:gridCol>
                <a:gridCol w="5191984">
                  <a:extLst>
                    <a:ext uri="{9D8B030D-6E8A-4147-A177-3AD203B41FA5}">
                      <a16:colId xmlns:a16="http://schemas.microsoft.com/office/drawing/2014/main" val="3678462757"/>
                    </a:ext>
                  </a:extLst>
                </a:gridCol>
              </a:tblGrid>
              <a:tr h="551986">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RISK NO.</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DESCRIPTION</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OWNER / TEAM</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FIX</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RISKS AND ROADBLOCKS</a:t>
            </a:r>
          </a:p>
        </p:txBody>
      </p:sp>
    </p:spTree>
    <p:extLst>
      <p:ext uri="{BB962C8B-B14F-4D97-AF65-F5344CB8AC3E}">
        <p14:creationId xmlns:p14="http://schemas.microsoft.com/office/powerpoint/2010/main" val="1468383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407810788"/>
              </p:ext>
            </p:extLst>
          </p:nvPr>
        </p:nvGraphicFramePr>
        <p:xfrm>
          <a:off x="987972" y="872360"/>
          <a:ext cx="10289628"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89628">
                  <a:extLst>
                    <a:ext uri="{9D8B030D-6E8A-4147-A177-3AD203B41FA5}">
                      <a16:colId xmlns:a16="http://schemas.microsoft.com/office/drawing/2014/main" val="4155828514"/>
                    </a:ext>
                  </a:extLst>
                </a:gridCol>
              </a:tblGrid>
              <a:tr h="4490948">
                <a:tc>
                  <a:txBody>
                    <a:bodyPr/>
                    <a:lstStyle/>
                    <a:p>
                      <a:r>
                        <a:rPr lang="en-US" sz="1800" kern="1200" dirty="0">
                          <a:solidFill>
                            <a:schemeClr val="tx1"/>
                          </a:solidFill>
                          <a:effectLst/>
                          <a:latin typeface="Century Gothic" panose="020B0502020202020204" pitchFamily="34" charset="0"/>
                          <a:ea typeface="+mn-ea"/>
                          <a:cs typeface="+mn-cs"/>
                        </a:rPr>
                        <a:t>Bullets of great work, who owns what, where teams are pivoting, feedback received during the week, etc.</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HIGHLIGHTS AND KEY TAKEAWAYS</a:t>
            </a:r>
          </a:p>
        </p:txBody>
      </p:sp>
    </p:spTree>
    <p:extLst>
      <p:ext uri="{BB962C8B-B14F-4D97-AF65-F5344CB8AC3E}">
        <p14:creationId xmlns:p14="http://schemas.microsoft.com/office/powerpoint/2010/main" val="1075929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5493A2A9-0FFB-E444-B1B8-67FEBDD9EC50}"/>
              </a:ext>
            </a:extLst>
          </p:cNvPr>
          <p:cNvGraphicFramePr>
            <a:graphicFrameLocks noGrp="1"/>
          </p:cNvGraphicFramePr>
          <p:nvPr>
            <p:extLst>
              <p:ext uri="{D42A27DB-BD31-4B8C-83A1-F6EECF244321}">
                <p14:modId xmlns:p14="http://schemas.microsoft.com/office/powerpoint/2010/main" val="3033588374"/>
              </p:ext>
            </p:extLst>
          </p:nvPr>
        </p:nvGraphicFramePr>
        <p:xfrm>
          <a:off x="412596" y="524107"/>
          <a:ext cx="11229277" cy="5319127"/>
        </p:xfrm>
        <a:graphic>
          <a:graphicData uri="http://schemas.openxmlformats.org/drawingml/2006/table">
            <a:tbl>
              <a:tblPr firstRow="1" firstCol="1" bandRow="1">
                <a:effectLst>
                  <a:reflection blurRad="6350" stA="52000" endA="300" endPos="35000" dir="5400000" sy="-100000" algn="bl" rotWithShape="0"/>
                </a:effectLst>
                <a:tableStyleId>{5C22544A-7EE6-4342-B048-85BDC9FD1C3A}</a:tableStyleId>
              </a:tblPr>
              <a:tblGrid>
                <a:gridCol w="992458">
                  <a:extLst>
                    <a:ext uri="{9D8B030D-6E8A-4147-A177-3AD203B41FA5}">
                      <a16:colId xmlns:a16="http://schemas.microsoft.com/office/drawing/2014/main" val="171056621"/>
                    </a:ext>
                  </a:extLst>
                </a:gridCol>
                <a:gridCol w="2007219">
                  <a:extLst>
                    <a:ext uri="{9D8B030D-6E8A-4147-A177-3AD203B41FA5}">
                      <a16:colId xmlns:a16="http://schemas.microsoft.com/office/drawing/2014/main" val="373958825"/>
                    </a:ext>
                  </a:extLst>
                </a:gridCol>
                <a:gridCol w="8229600">
                  <a:extLst>
                    <a:ext uri="{9D8B030D-6E8A-4147-A177-3AD203B41FA5}">
                      <a16:colId xmlns:a16="http://schemas.microsoft.com/office/drawing/2014/main" val="508500993"/>
                    </a:ext>
                  </a:extLst>
                </a:gridCol>
              </a:tblGrid>
              <a:tr h="483557">
                <a:tc>
                  <a:txBody>
                    <a:bodyPr/>
                    <a:lstStyle/>
                    <a:p>
                      <a:pPr marL="0" marR="0">
                        <a:spcBef>
                          <a:spcPts val="0"/>
                        </a:spcBef>
                        <a:spcAft>
                          <a:spcPts val="0"/>
                        </a:spcAft>
                      </a:pPr>
                      <a:r>
                        <a:rPr lang="en-US" sz="1200" b="0">
                          <a:solidFill>
                            <a:schemeClr val="tx1"/>
                          </a:solidFill>
                          <a:effectLst/>
                          <a:latin typeface="Century Gothic" panose="020B0502020202020204" pitchFamily="34" charset="0"/>
                        </a:rPr>
                        <a:t>WEEK NO.</a:t>
                      </a:r>
                      <a:endParaRPr lang="en-US"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200" b="0">
                          <a:solidFill>
                            <a:schemeClr val="tx1"/>
                          </a:solidFill>
                          <a:effectLst/>
                          <a:latin typeface="Century Gothic" panose="020B0502020202020204" pitchFamily="34" charset="0"/>
                        </a:rPr>
                        <a:t>STATUS</a:t>
                      </a:r>
                      <a:endParaRPr lang="en-US"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DETAILS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489619621"/>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55439892"/>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47371049"/>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99356926"/>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46222588"/>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421461"/>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75228564"/>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60040003"/>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20631218"/>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76501701"/>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34099717"/>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SCHEDULE</a:t>
            </a:r>
          </a:p>
        </p:txBody>
      </p:sp>
    </p:spTree>
    <p:extLst>
      <p:ext uri="{BB962C8B-B14F-4D97-AF65-F5344CB8AC3E}">
        <p14:creationId xmlns:p14="http://schemas.microsoft.com/office/powerpoint/2010/main" val="1875140797"/>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Status-Report-Template_PowerPoint" id="{34DF157D-A311-3D47-833B-3C6C856CB6BF}" vid="{3BC544DF-F74E-094F-9BA7-0127C47DCA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IC-Project-Status-Report-Template_PowerPoint</Template>
  <TotalTime>0</TotalTime>
  <Words>341</Words>
  <Application>Microsoft Office PowerPoint</Application>
  <PresentationFormat>Широкоэкранный</PresentationFormat>
  <Paragraphs>178</Paragraphs>
  <Slides>12</Slides>
  <Notes>12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Arial Unicode MS</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2019-08-11T03:10:54Z</dcterms:created>
  <dcterms:modified xsi:type="dcterms:W3CDTF">2019-08-11T03:11:46Z</dcterms:modified>
</cp:coreProperties>
</file>